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charts/chart24.xml" ContentType="application/vnd.openxmlformats-officedocument.drawingml.chart+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theme/themeOverride17.xml" ContentType="application/vnd.openxmlformats-officedocument.themeOverride+xml"/>
  <Override PartName="/ppt/slides/slide99.xml" ContentType="application/vnd.openxmlformats-officedocument.presentationml.slide+xml"/>
  <Override PartName="/ppt/notesSlides/notesSlide7.xml" ContentType="application/vnd.openxmlformats-officedocument.presentationml.notesSlide+xml"/>
  <Override PartName="/ppt/charts/chart3.xml" ContentType="application/vnd.openxmlformats-officedocument.drawingml.chart+xml"/>
  <Override PartName="/ppt/charts/style5.xml" ContentType="application/vnd.ms-office.chartstyl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theme/themeOverride20.xml" ContentType="application/vnd.openxmlformats-officedocument.themeOverride+xml"/>
  <Override PartName="/ppt/charts/chart29.xml" ContentType="application/vnd.openxmlformats-officedocument.drawingml.chart+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charts/chart18.xml" ContentType="application/vnd.openxmlformats-officedocument.drawingml.chart+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Default Extension="emf" ContentType="image/x-emf"/>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charts/chart32.xml" ContentType="application/vnd.openxmlformats-officedocument.drawingml.chart+xml"/>
  <Override PartName="/ppt/notesSlides/notesSlide71.xml" ContentType="application/vnd.openxmlformats-officedocument.presentationml.notesSlide+xml"/>
  <Override PartName="/ppt/notesSlides/notesSlide82.xml" ContentType="application/vnd.openxmlformats-officedocument.presentationml.notesSlide+xml"/>
  <Override PartName="/ppt/charts/chart43.xml" ContentType="application/vnd.openxmlformats-officedocument.drawingml.char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charts/chart21.xml" ContentType="application/vnd.openxmlformats-officedocument.drawingml.chart+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charts/chart10.xml" ContentType="application/vnd.openxmlformats-officedocument.drawingml.chart+xml"/>
  <Override PartName="/ppt/notesSlides/notesSlide129.xml" ContentType="application/vnd.openxmlformats-officedocument.presentationml.notesSlide+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theme/themeOverride14.xml" ContentType="application/vnd.openxmlformats-officedocument.themeOverr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charts/colors8.xml" ContentType="application/vnd.ms-office.chartcolorstyle+xml"/>
  <Override PartName="/ppt/charts/style2.xml" ContentType="application/vnd.ms-office.chartstyl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charts/chart37.xml" ContentType="application/vnd.openxmlformats-officedocument.drawingml.chart+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Override PartName="/ppt/charts/chart26.xml" ContentType="application/vnd.openxmlformats-officedocument.drawingml.chart+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charts/chart15.xml" ContentType="application/vnd.openxmlformats-officedocument.drawingml.chart+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notesSlides/notesSlide32.xml" ContentType="application/vnd.openxmlformats-officedocument.presentationml.notesSlide+xml"/>
  <Override PartName="/ppt/theme/themeOverride19.xml" ContentType="application/vnd.openxmlformats-officedocument.themeOverride+xml"/>
  <Override PartName="/ppt/charts/chart40.xml" ContentType="application/vnd.openxmlformats-officedocument.drawingml.char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charts/style7.xml" ContentType="application/vnd.ms-office.chartstyle+xml"/>
  <Override PartName="/ppt/slides/slide7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theme/themeOverride22.xml" ContentType="application/vnd.openxmlformats-officedocument.themeOverride+xml"/>
  <Override PartName="/ppt/notesSlides/notesSlide126.xml" ContentType="application/vnd.openxmlformats-officedocument.presentationml.notesSlide+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charts/chart34.xml" ContentType="application/vnd.openxmlformats-officedocument.drawingml.chart+xml"/>
  <Override PartName="/ppt/notesSlides/notesSlide84.xml" ContentType="application/vnd.openxmlformats-officedocument.presentationml.notesSlide+xml"/>
  <Override PartName="/ppt/charts/colors5.xml" ContentType="application/vnd.ms-office.chartcolorstyle+xml"/>
  <Override PartName="/ppt/charts/style10.xml" ContentType="application/vnd.ms-office.chartstyl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charts/chart23.xml" ContentType="application/vnd.openxmlformats-officedocument.drawingml.chart+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Layouts/slideLayout12.xml" ContentType="application/vnd.openxmlformats-officedocument.presentationml.slideLayout+xml"/>
  <Override PartName="/ppt/charts/chart12.xml" ContentType="application/vnd.openxmlformats-officedocument.drawingml.chart+xml"/>
  <Override PartName="/ppt/notesSlides/notesSlide5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theme/themeOverride16.xml" ContentType="application/vnd.openxmlformats-officedocument.themeOverride+xml"/>
  <Override PartName="/ppt/notesSlides/notesSlide109.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charts/chart2.xml" ContentType="application/vnd.openxmlformats-officedocument.drawingml.chart+xml"/>
  <Override PartName="/ppt/notesSlides/notesSlide89.xml" ContentType="application/vnd.openxmlformats-officedocument.presentationml.notesSlide+xml"/>
  <Override PartName="/ppt/charts/style4.xml" ContentType="application/vnd.ms-office.chartstyl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charts/chart39.xml" ContentType="application/vnd.openxmlformats-officedocument.drawingml.chart+xml"/>
  <Override PartName="/ppt/notesSlides/notesSlide123.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Override5.xml" ContentType="application/vnd.openxmlformats-officedocument.themeOverride+xml"/>
  <Override PartName="/ppt/charts/chart28.xml" ContentType="application/vnd.openxmlformats-officedocument.drawingml.char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charts/chart42.xml" ContentType="application/vnd.openxmlformats-officedocument.drawingml.chart+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charts/chart31.xml" ContentType="application/vnd.openxmlformats-officedocument.drawingml.chart+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charts/chart7.xml" ContentType="application/vnd.openxmlformats-officedocument.drawingml.chart+xml"/>
  <Override PartName="/ppt/charts/chart20.xml" ContentType="application/vnd.openxmlformats-officedocument.drawingml.chart+xml"/>
  <Override PartName="/ppt/charts/style9.xml" ContentType="application/vnd.ms-office.chartstyle+xml"/>
  <Override PartName="/ppt/slides/slide118.xml" ContentType="application/vnd.openxmlformats-officedocument.presentationml.slide+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charts/chart36.xml" ContentType="application/vnd.openxmlformats-officedocument.drawingml.chart+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charts/colors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charts/chart25.xml" ContentType="application/vnd.openxmlformats-officedocument.drawingml.chart+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heme/themeOverride18.xml" ContentType="application/vnd.openxmlformats-officedocument.themeOverride+xml"/>
  <Override PartName="/ppt/slides/slide89.xml" ContentType="application/vnd.openxmlformats-officedocument.presentationml.slide+xml"/>
  <Override PartName="/ppt/slides/slide126.xml" ContentType="application/vnd.openxmlformats-officedocument.presentationml.slide+xml"/>
  <Override PartName="/ppt/charts/chart4.xml" ContentType="application/vnd.openxmlformats-officedocument.drawingml.chart+xml"/>
  <Override PartName="/ppt/charts/style6.xml" ContentType="application/vnd.ms-office.chartstyle+xml"/>
  <Override PartName="/ppt/slides/slide78.xml" ContentType="application/vnd.openxmlformats-officedocument.presentationml.slide+xml"/>
  <Override PartName="/ppt/slides/slide115.xml" ContentType="application/vnd.openxmlformats-officedocument.presentationml.slide+xml"/>
  <Override PartName="/ppt/notesSlides/notesSlide125.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theme/themeOverride10.xml" ContentType="application/vnd.openxmlformats-officedocument.themeOverride+xml"/>
  <Override PartName="/ppt/charts/chart19.xml" ContentType="application/vnd.openxmlformats-officedocument.drawingml.char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Override PartName="/ppt/charts/chart44.xml" ContentType="application/vnd.openxmlformats-officedocument.drawingml.chart+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charts/chart33.xml" ContentType="application/vnd.openxmlformats-officedocument.drawingml.chart+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notesSlides/notesSlide61.xml" ContentType="application/vnd.openxmlformats-officedocument.presentationml.notesSlide+xml"/>
  <Override PartName="/ppt/notesSlides/notesSlide50.xml" ContentType="application/vnd.openxmlformats-officedocument.presentationml.notesSlide+xml"/>
  <Override PartName="/ppt/charts/colors10.xml" ContentType="application/vnd.ms-office.chartcolorstyle+xml"/>
  <Override PartName="/ppt/slides/slide109.xml" ContentType="application/vnd.openxmlformats-officedocument.presentationml.slide+xml"/>
  <Override PartName="/ppt/theme/themeOverride15.xml" ContentType="application/vnd.openxmlformats-officedocument.themeOverr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97.xml" ContentType="application/vnd.openxmlformats-officedocument.presentationml.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99.xml" ContentType="application/vnd.openxmlformats-officedocument.presentationml.notesSlide+xml"/>
  <Override PartName="/ppt/charts/style3.xml" ContentType="application/vnd.ms-office.chartstyl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notesSlides/notesSlide88.xml" ContentType="application/vnd.openxmlformats-officedocument.presentationml.notesSlide+xml"/>
  <Override PartName="/ppt/charts/colors9.xml" ContentType="application/vnd.ms-office.chartcolorstyl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charts/chart27.xml" ContentType="application/vnd.openxmlformats-officedocument.drawingml.chart+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charts/chart38.xml" ContentType="application/vnd.openxmlformats-officedocument.drawingml.chart+xml"/>
  <Override PartName="/ppt/notesSlides/notesSlide122.xml" ContentType="application/vnd.openxmlformats-officedocument.presentationml.notes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theme/themeOverride4.xml" ContentType="application/vnd.openxmlformats-officedocument.themeOverride+xml"/>
  <Override PartName="/ppt/charts/chart16.xml" ContentType="application/vnd.openxmlformats-officedocument.drawingml.chart+xml"/>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charts/chart30.xml" ContentType="application/vnd.openxmlformats-officedocument.drawingml.chart+xml"/>
  <Override PartName="/ppt/notesSlides/notesSlide80.xml" ContentType="application/vnd.openxmlformats-officedocument.presentationml.notesSlide+xml"/>
  <Override PartName="/ppt/charts/chart41.xml" ContentType="application/vnd.openxmlformats-officedocument.drawingml.chart+xml"/>
  <Override PartName="/ppt/charts/colors1.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charts/style8.xml" ContentType="application/vnd.ms-office.chartstyle+xml"/>
  <Override PartName="/ppt/slides/slide117.xml" ContentType="application/vnd.openxmlformats-officedocument.presentationml.slide+xml"/>
  <Override PartName="/ppt/slides/slide128.xml" ContentType="application/vnd.openxmlformats-officedocument.presentationml.slide+xml"/>
  <Override PartName="/ppt/notesSlides/notesSlide127.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theme/themeOverride9.xml" ContentType="application/vnd.openxmlformats-officedocument.themeOverride+xml"/>
  <Override PartName="/ppt/theme/themeOverride23.xml" ContentType="application/vnd.openxmlformats-officedocument.themeOverride+xml"/>
  <Override PartName="/ppt/notesSlides/notesSlide116.xml" ContentType="application/vnd.openxmlformats-officedocument.presentationml.notesSlide+xml"/>
  <Override PartName="/ppt/slideMasters/slideMaster3.xml" ContentType="application/vnd.openxmlformats-officedocument.presentationml.slideMaster+xml"/>
  <Override PartName="/ppt/slides/slide58.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charts/colors6.xml" ContentType="application/vnd.ms-office.chartcolorstyle+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charts/chart35.xml" ContentType="application/vnd.openxmlformats-officedocument.drawingml.chart+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charts/chart13.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 id="2147483660" r:id="rId2"/>
    <p:sldMasterId id="2147483709" r:id="rId3"/>
  </p:sldMasterIdLst>
  <p:notesMasterIdLst>
    <p:notesMasterId r:id="rId135"/>
  </p:notesMasterIdLst>
  <p:sldIdLst>
    <p:sldId id="294" r:id="rId4"/>
    <p:sldId id="385" r:id="rId5"/>
    <p:sldId id="386" r:id="rId6"/>
    <p:sldId id="387" r:id="rId7"/>
    <p:sldId id="388" r:id="rId8"/>
    <p:sldId id="263" r:id="rId9"/>
    <p:sldId id="401" r:id="rId10"/>
    <p:sldId id="371" r:id="rId11"/>
    <p:sldId id="372" r:id="rId12"/>
    <p:sldId id="390" r:id="rId13"/>
    <p:sldId id="391" r:id="rId14"/>
    <p:sldId id="392" r:id="rId15"/>
    <p:sldId id="393" r:id="rId16"/>
    <p:sldId id="395" r:id="rId17"/>
    <p:sldId id="396" r:id="rId18"/>
    <p:sldId id="397" r:id="rId19"/>
    <p:sldId id="398" r:id="rId20"/>
    <p:sldId id="399" r:id="rId21"/>
    <p:sldId id="400" r:id="rId22"/>
    <p:sldId id="370" r:id="rId23"/>
    <p:sldId id="402" r:id="rId24"/>
    <p:sldId id="403" r:id="rId25"/>
    <p:sldId id="404" r:id="rId26"/>
    <p:sldId id="405" r:id="rId27"/>
    <p:sldId id="406" r:id="rId28"/>
    <p:sldId id="407" r:id="rId29"/>
    <p:sldId id="408" r:id="rId30"/>
    <p:sldId id="409" r:id="rId31"/>
    <p:sldId id="410" r:id="rId32"/>
    <p:sldId id="411" r:id="rId33"/>
    <p:sldId id="412" r:id="rId34"/>
    <p:sldId id="413" r:id="rId35"/>
    <p:sldId id="414" r:id="rId36"/>
    <p:sldId id="415" r:id="rId37"/>
    <p:sldId id="416" r:id="rId38"/>
    <p:sldId id="417" r:id="rId39"/>
    <p:sldId id="418" r:id="rId40"/>
    <p:sldId id="298" r:id="rId41"/>
    <p:sldId id="299" r:id="rId42"/>
    <p:sldId id="301" r:id="rId43"/>
    <p:sldId id="303" r:id="rId44"/>
    <p:sldId id="302" r:id="rId45"/>
    <p:sldId id="350" r:id="rId46"/>
    <p:sldId id="351" r:id="rId47"/>
    <p:sldId id="305" r:id="rId48"/>
    <p:sldId id="352" r:id="rId49"/>
    <p:sldId id="419" r:id="rId50"/>
    <p:sldId id="420" r:id="rId51"/>
    <p:sldId id="421" r:id="rId52"/>
    <p:sldId id="422" r:id="rId53"/>
    <p:sldId id="423" r:id="rId54"/>
    <p:sldId id="424" r:id="rId55"/>
    <p:sldId id="425" r:id="rId56"/>
    <p:sldId id="426" r:id="rId57"/>
    <p:sldId id="427" r:id="rId58"/>
    <p:sldId id="428" r:id="rId59"/>
    <p:sldId id="429" r:id="rId60"/>
    <p:sldId id="430" r:id="rId61"/>
    <p:sldId id="316" r:id="rId62"/>
    <p:sldId id="317" r:id="rId63"/>
    <p:sldId id="318" r:id="rId64"/>
    <p:sldId id="356" r:id="rId65"/>
    <p:sldId id="319" r:id="rId66"/>
    <p:sldId id="320" r:id="rId67"/>
    <p:sldId id="321" r:id="rId68"/>
    <p:sldId id="322" r:id="rId69"/>
    <p:sldId id="358" r:id="rId70"/>
    <p:sldId id="359" r:id="rId71"/>
    <p:sldId id="357" r:id="rId72"/>
    <p:sldId id="324" r:id="rId73"/>
    <p:sldId id="325" r:id="rId74"/>
    <p:sldId id="360" r:id="rId75"/>
    <p:sldId id="362" r:id="rId76"/>
    <p:sldId id="326" r:id="rId77"/>
    <p:sldId id="363" r:id="rId78"/>
    <p:sldId id="329" r:id="rId79"/>
    <p:sldId id="330" r:id="rId80"/>
    <p:sldId id="331" r:id="rId81"/>
    <p:sldId id="332" r:id="rId82"/>
    <p:sldId id="333" r:id="rId83"/>
    <p:sldId id="334" r:id="rId84"/>
    <p:sldId id="335" r:id="rId85"/>
    <p:sldId id="336" r:id="rId86"/>
    <p:sldId id="337" r:id="rId87"/>
    <p:sldId id="338" r:id="rId88"/>
    <p:sldId id="339" r:id="rId89"/>
    <p:sldId id="364" r:id="rId90"/>
    <p:sldId id="341" r:id="rId91"/>
    <p:sldId id="365" r:id="rId92"/>
    <p:sldId id="342" r:id="rId93"/>
    <p:sldId id="343" r:id="rId94"/>
    <p:sldId id="366" r:id="rId95"/>
    <p:sldId id="344" r:id="rId96"/>
    <p:sldId id="431" r:id="rId97"/>
    <p:sldId id="432" r:id="rId98"/>
    <p:sldId id="433" r:id="rId99"/>
    <p:sldId id="434" r:id="rId100"/>
    <p:sldId id="435" r:id="rId101"/>
    <p:sldId id="436" r:id="rId102"/>
    <p:sldId id="437" r:id="rId103"/>
    <p:sldId id="441" r:id="rId104"/>
    <p:sldId id="443" r:id="rId105"/>
    <p:sldId id="444" r:id="rId106"/>
    <p:sldId id="445" r:id="rId107"/>
    <p:sldId id="446" r:id="rId108"/>
    <p:sldId id="448" r:id="rId109"/>
    <p:sldId id="449" r:id="rId110"/>
    <p:sldId id="451" r:id="rId111"/>
    <p:sldId id="452" r:id="rId112"/>
    <p:sldId id="453" r:id="rId113"/>
    <p:sldId id="454" r:id="rId114"/>
    <p:sldId id="455" r:id="rId115"/>
    <p:sldId id="456" r:id="rId116"/>
    <p:sldId id="439" r:id="rId117"/>
    <p:sldId id="440" r:id="rId118"/>
    <p:sldId id="368" r:id="rId119"/>
    <p:sldId id="369" r:id="rId120"/>
    <p:sldId id="373" r:id="rId121"/>
    <p:sldId id="376" r:id="rId122"/>
    <p:sldId id="375" r:id="rId123"/>
    <p:sldId id="377" r:id="rId124"/>
    <p:sldId id="379" r:id="rId125"/>
    <p:sldId id="381" r:id="rId126"/>
    <p:sldId id="382" r:id="rId127"/>
    <p:sldId id="383" r:id="rId128"/>
    <p:sldId id="384" r:id="rId129"/>
    <p:sldId id="367" r:id="rId130"/>
    <p:sldId id="345" r:id="rId131"/>
    <p:sldId id="346" r:id="rId132"/>
    <p:sldId id="347" r:id="rId133"/>
    <p:sldId id="348" r:id="rId134"/>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7183" autoAdjust="0"/>
  </p:normalViewPr>
  <p:slideViewPr>
    <p:cSldViewPr>
      <p:cViewPr varScale="1">
        <p:scale>
          <a:sx n="68" d="100"/>
          <a:sy n="68" d="100"/>
        </p:scale>
        <p:origin x="-4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theme" Target="theme/theme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slide" Target="slides/slide126.xml"/><Relationship Id="rId13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slide" Target="slides/slide12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presProps" Target="pres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s>
</file>

<file path=ppt/charts/_rels/chart1.xml.rels><?xml version="1.0" encoding="UTF-8" standalone="yes"?>
<Relationships xmlns="http://schemas.openxmlformats.org/package/2006/relationships"><Relationship Id="rId1" Type="http://schemas.openxmlformats.org/officeDocument/2006/relationships/oleObject" Target="Libro7"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qproject-hp\Copy\Qproject\WILLIAMS\Estad&#237;sticas%20A&#233;reas%20-%20Mar&#237;tima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Carlos\Dropbox\Trabajo%20Qproject\Puerto%20Williams%202\Estad&#237;sticas%20A&#233;reas%20-%20Mar&#237;timas_v1.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qproject-hp\Copy\Qproject\WILLIAMS\Estad&#237;sticas%20A&#233;reas%20-%20Mar&#237;tima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qproject-hp\Copy\Qproject\WILLIAMS\Estad&#237;sticas%20A&#233;reas%20-%20Mar&#237;tima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Carlos\Dropbox\Trabajo%20Qproject\Puerto%20Williams%202\Estad&#237;sticas%20A&#233;reas%20-%20Mar&#237;timas_v1.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Carlos\Dropbox\Trabajo%20Qproject\Puerto%20Williams%202\Estad&#237;sticas%20A&#233;reas%20-%20Mar&#237;timas_v1.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qproject-hp\Copy\Qproject\WILLIAMS\Estad&#237;sticas%20A&#233;reas%20-%20Mar&#237;tima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qproject-hp\Copy\Qproject\WILLIAMS\Estad&#237;sticas%20A&#233;reas%20-%20Mar&#237;timas.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MAJ\Downloads\Estudio%20Demanda%20PW.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E:\MAJ%20Consultora\DUI\MAgallanes\Informes\Informe%20%201\Informe%201\RESUMEN%202013%20%202014-2015%2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qproject-hp\Copy\Qproject\WILLIAMS\Demogr&#225;ficas%20XII\Demograficas%20excel.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F:\MAJ%20Consultora\DUI\MAgallanes\Informes\Informe%20%201\Informe%201\RESUMEN%202013%20%202014-2015%20(1).xlsx" TargetMode="External"/></Relationships>
</file>

<file path=ppt/charts/_rels/chart2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Carlos\Dropbox\Trabajo%20Qproject\Puerto%20Williams%202\Informe%20Final%20Corregido\Anexo%206%20Serie%20de%20Datos%20para%20C&#225;lculo%20de%20Ocupaci&#243;n\Serie%20de%20Datos%20Estad&#237;sticas%20A&#233;reas%20por%20Mes%20Operaci&#243;n%202013%20-%202015.xlsx" TargetMode="External"/></Relationships>
</file>

<file path=ppt/charts/_rels/chart2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Carlos\Dropbox\Trabajo%20Qproject\Puerto%20Williams%202\Informe%20Final%20Corregido\Anexo%206%20Serie%20de%20Datos%20para%20C&#225;lculo%20de%20Ocupaci&#243;n\Serie%20de%20Datos%20Estad&#237;sticas%20A&#233;reas%20por%20Mes%20Operaci&#243;n%202013%20-%202015.xlsx" TargetMode="External"/></Relationships>
</file>

<file path=ppt/charts/_rels/chart2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Carlos\Dropbox\Trabajo%20Qproject\Puerto%20Williams%202\Informe%20Final%20Corregido\Anexo%206%20Serie%20de%20Datos%20para%20C&#225;lculo%20de%20Ocupaci&#243;n\Serie%20de%20Datos%20Estad&#237;sticas%20A&#233;reas%20por%20Mes%20Operaci&#243;n%202013%20-%202015.xlsx" TargetMode="External"/></Relationships>
</file>

<file path=ppt/charts/_rels/chart2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Carlos\Dropbox\Trabajo%20Qproject\Puerto%20Williams%202\Informe%20Final%20Corregido\Anexo%206%20Serie%20de%20Datos%20para%20C&#225;lculo%20de%20Ocupaci&#243;n\Serie%20de%20Datos%20Estad&#237;sticas%20A&#233;reas%20por%20Mes%20Operaci&#243;n%202013%20-%202015.xlsx" TargetMode="External"/></Relationships>
</file>

<file path=ppt/charts/_rels/chart2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C:\Users\Carlos\Dropbox\Trabajo%20Qproject\Puerto%20Williams%202\Informe%20Final%20Corregido\Anexo%206%20Serie%20de%20Datos%20para%20C&#225;lculo%20de%20Ocupaci&#243;n\Serie%20de%20Datos%20Estad&#237;sticas%20A&#233;reas%20por%20Mes%20Operaci&#243;n%202013%20-%202015.xlsx" TargetMode="External"/></Relationships>
</file>

<file path=ppt/charts/_rels/chart2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C:\Users\Carlos\Dropbox\Trabajo%20Qproject\Puerto%20Williams%202\Informe%20Final%20Corregido\Anexo%206%20Serie%20de%20Datos%20para%20C&#225;lculo%20de%20Ocupaci&#243;n\Serie%20de%20Datos%20Estad&#237;sticas%20A&#233;reas%20por%20Mes%20Operaci&#243;n%202013%20-%202015.xlsx" TargetMode="External"/></Relationships>
</file>

<file path=ppt/charts/_rels/chart2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C:\Users\Carlos\Dropbox\Trabajo%20Qproject\Puerto%20Williams%202\Informe%20Final%20Corregido\Anexo%206%20Serie%20de%20Datos%20para%20C&#225;lculo%20de%20Ocupaci&#243;n\Serie%20de%20Datos%20Estad&#237;sticas%20Mar&#237;timas%20Operaci&#243;n%202013%20-%202015.xlsx" TargetMode="External"/></Relationships>
</file>

<file path=ppt/charts/_rels/chart2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file:///C:\Users\Carlos\Dropbox\Trabajo%20Qproject\Puerto%20Williams%202\Informe%20Final%20Corregido\Anexo%206%20Serie%20de%20Datos%20para%20C&#225;lculo%20de%20Ocupaci&#243;n\Serie%20de%20Datos%20Estad&#237;sticas%20Mar&#237;timas%20Operaci&#243;n%202013%20-%202015.xlsx" TargetMode="External"/></Relationships>
</file>

<file path=ppt/charts/_rels/chart2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oleObject" Target="file:///C:\Users\Carlos\Dropbox\Trabajo%20Qproject\Puerto%20Williams%202\Informe%20Final%20Corregido\Anexo%206%20Serie%20de%20Datos%20para%20C&#225;lculo%20de%20Ocupaci&#243;n\Serie%20de%20Datos%20Estad&#237;sticas%20Mar&#237;timas%20Operaci&#243;n%202013%20-%20201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qproject-hp\Copy\Qproject\WILLIAMS\Estad&#237;sticas%20A&#233;reas%20-%20Mar&#237;timas.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C:\Users\Carlos\Dropbox\Trabajo%20Qproject\Carpeta%20Compartida%20Williams%20Demanda\Informe%20N&#176;2\Anexo%202%20Series%20de%20Datos%20C&#225;lculo%20de%20Ocupaci&#243;n\Serie%20de%20Datos%20Estad&#237;sticas%20Mar&#237;timas%20Operaci&#243;n%202013%20-%202015.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C:\Users\Carlos\Dropbox\Trabajo%20Qproject\Carpeta%20Compartida%20Williams%20Demanda\Informe%20N&#176;2\Anexo%202%20Series%20de%20Datos%20C&#225;lculo%20de%20Ocupaci&#243;n\Serie%20de%20Datos%20Estad&#237;sticas%20Mar&#237;timas%20Operaci&#243;n%202013%20-%202015.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C:\Users\Carlos\Dropbox\Trabajo%20Qproject\Carpeta%20Compartida%20Williams%20Demanda\Informe%20N&#176;2\Anexo%202%20Series%20de%20Datos%20C&#225;lculo%20de%20Ocupaci&#243;n\Serie%20de%20Datos%20Estad&#237;sticas%20Mar&#237;timas%20Operaci&#243;n%202013%20-%202015.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C:\Users\Carlos\Dropbox\Trabajo%20Qproject\Carpeta%20Compartida%20Williams%20Demanda\Informe%20N&#176;2\Anexo%202%20Series%20de%20Datos%20C&#225;lculo%20de%20Ocupaci&#243;n\Serie%20de%20Datos%20Estad&#237;sticas%20Mar&#237;timas%20Operaci&#243;n%202013%20-%202015.xlsx" TargetMode="External"/></Relationships>
</file>

<file path=ppt/charts/_rels/chart34.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oleObject" Target="file:///C:\Users\Carlos\Dropbox\Trabajo%20Qproject\Puerto%20Williams%202\Informe%20Final%20Corregido\Anexo%206%20Serie%20de%20Datos%20para%20C&#225;lculo%20de%20Ocupaci&#243;n\Serie%20de%20Datos%20Estad&#237;sticas%20Mar&#237;timas%20Operaci&#243;n%202013%20-%202015.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C:\Users\Carlos\Dropbox\Trabajo%20Qproject\Carpeta%20Compartida%20Williams%20Demanda\Informe%20N&#176;2\Anexo%202%20Series%20de%20Datos%20C&#225;lculo%20de%20Ocupaci&#243;n\Serie%20de%20Datos%20Estad&#237;sticas%20Mar&#237;timas%20Operaci&#243;n%202013%20-%202015.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C:\Users\Carlos\Dropbox\Trabajo%20Qproject\Carpeta%20Compartida%20Williams%20Demanda\Informe%20N&#176;2\Anexo%202%20Series%20de%20Datos%20C&#225;lculo%20de%20Ocupaci&#243;n\Serie%20de%20Datos%20Estad&#237;sticas%20Mar&#237;timas%20Operaci&#243;n%202013%20-%202015.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C:\Users\Carlos\Dropbox\Trabajo%20Qproject\Puerto%20Williams%202\Proyecciones%20de%20Demanda%20para%20Tr&#225;ficos%20A&#233;reo%20y%20Mar&#237;timo.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C:\Users\Carlos\Dropbox\Trabajo%20Qproject\Puerto%20Williams%202\Proyecciones%20de%20Demanda%20para%20Tr&#225;ficos%20A&#233;reo%20y%20Mar&#237;timo.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C:\Users\Carlos\Dropbox\Trabajo%20Qproject\Puerto%20Williams%202\Proyecciones%20de%20Demanda%20para%20Tr&#225;ficos%20A&#233;reo%20y%20Mar&#237;timo.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qproject-hp\Copy\Qproject\WILLIAMS\Estad&#237;sticas%20A&#233;reas%20-%20Mar&#237;timas.xlsx" TargetMode="External"/></Relationships>
</file>

<file path=ppt/charts/_rels/chart40.xml.rels><?xml version="1.0" encoding="UTF-8" standalone="yes"?>
<Relationships xmlns="http://schemas.openxmlformats.org/package/2006/relationships"><Relationship Id="rId1" Type="http://schemas.openxmlformats.org/officeDocument/2006/relationships/oleObject" Target="file:///C:\Users\Carlos\Dropbox\Trabajo%20Qproject\Puerto%20Williams%202\Proyecciones%20de%20Demanda%20para%20Tr&#225;ficos%20A&#233;reo%20y%20Mar&#237;timo.xlsx"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C:\Users\Carlos\Dropbox\Trabajo%20Qproject\Puerto%20Williams%202\Proyecciones%20de%20Demanda%20para%20Tr&#225;ficos%20A&#233;reo%20y%20Mar&#237;timo.xlsx"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file:///F:\MAJ%20Consultora\DUI\MAgallanes\Informes\Informe%203\Costos%20Mar&#237;timos%20Pto%20Williams-Punta%20Arenas%20Informe.xlsx"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file:///F:\MAJ%20Consultora\DUI\MAgallanes\Informes\Informe%203\Costos%20Mar&#237;timos%20Pto%20Williams-Punta%20Arenas%20Informe.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F:\MAJ%20Consultora\DUI\MAgallanes\Informes\Informe%203\Evaluaci&#243;n%20Modo%20Avi&#243;n%20Escenario%206.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qproject-hp\Copy\Qproject\WILLIAMS\Subsidios%20Vuelo\RESUMEN%202013%20%202014-2015.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qproject-hp\Copy\Qproject\WILLIAMS\Estad&#237;sticas%20A&#233;reas%20-%20Mar&#237;tima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Carlos\Dropbox\Trabajo%20Qproject\Puerto%20Williams%202\Estad&#237;sticas%20A&#233;reas%20-%20Mar&#237;timas_v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qproject-hp\Copy\Qproject\WILLIAMS\Estad&#237;sticas%20A&#233;reas%20-%20Mar&#237;tima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qproject-hp\Copy\Qproject\WILLIAMS\Estad&#237;sticas%20A&#233;reas%20-%20Mar&#237;tim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CL"/>
  <c:chart>
    <c:plotArea>
      <c:layout>
        <c:manualLayout>
          <c:layoutTarget val="inner"/>
          <c:xMode val="edge"/>
          <c:yMode val="edge"/>
          <c:x val="8.0014099870910044E-2"/>
          <c:y val="3.190859966033658E-2"/>
          <c:w val="0.54379715239769433"/>
          <c:h val="0.84755987854459769"/>
        </c:manualLayout>
      </c:layout>
      <c:barChart>
        <c:barDir val="col"/>
        <c:grouping val="clustered"/>
        <c:ser>
          <c:idx val="0"/>
          <c:order val="0"/>
          <c:tx>
            <c:strRef>
              <c:f>Hoja1!$A$1</c:f>
              <c:strCache>
                <c:ptCount val="1"/>
                <c:pt idx="0">
                  <c:v>Comuna de Cabo de Hornos</c:v>
                </c:pt>
              </c:strCache>
            </c:strRef>
          </c:tx>
          <c:cat>
            <c:strLit>
              <c:ptCount val="1"/>
              <c:pt idx="0">
                <c:v>% Variación Porcentual</c:v>
              </c:pt>
            </c:strLit>
          </c:cat>
          <c:val>
            <c:numRef>
              <c:f>Hoja1!$D$1</c:f>
              <c:numCache>
                <c:formatCode>0%</c:formatCode>
                <c:ptCount val="1"/>
                <c:pt idx="0">
                  <c:v>0.25</c:v>
                </c:pt>
              </c:numCache>
            </c:numRef>
          </c:val>
          <c:extLst xmlns:c16r2="http://schemas.microsoft.com/office/drawing/2015/06/chart">
            <c:ext xmlns:c16="http://schemas.microsoft.com/office/drawing/2014/chart" uri="{C3380CC4-5D6E-409C-BE32-E72D297353CC}">
              <c16:uniqueId val="{00000000-F61A-46B2-963A-A7BEF486DA0B}"/>
            </c:ext>
          </c:extLst>
        </c:ser>
        <c:ser>
          <c:idx val="1"/>
          <c:order val="1"/>
          <c:tx>
            <c:strRef>
              <c:f>Hoja1!$A$2</c:f>
              <c:strCache>
                <c:ptCount val="1"/>
                <c:pt idx="0">
                  <c:v>Región de Magallanes</c:v>
                </c:pt>
              </c:strCache>
            </c:strRef>
          </c:tx>
          <c:cat>
            <c:strLit>
              <c:ptCount val="1"/>
              <c:pt idx="0">
                <c:v>% Variación Porcentual</c:v>
              </c:pt>
            </c:strLit>
          </c:cat>
          <c:val>
            <c:numRef>
              <c:f>Hoja1!$D$2</c:f>
              <c:numCache>
                <c:formatCode>0%</c:formatCode>
                <c:ptCount val="1"/>
                <c:pt idx="0">
                  <c:v>6.0000000000000095E-2</c:v>
                </c:pt>
              </c:numCache>
            </c:numRef>
          </c:val>
          <c:extLst xmlns:c16r2="http://schemas.microsoft.com/office/drawing/2015/06/chart">
            <c:ext xmlns:c16="http://schemas.microsoft.com/office/drawing/2014/chart" uri="{C3380CC4-5D6E-409C-BE32-E72D297353CC}">
              <c16:uniqueId val="{00000001-F61A-46B2-963A-A7BEF486DA0B}"/>
            </c:ext>
          </c:extLst>
        </c:ser>
        <c:ser>
          <c:idx val="2"/>
          <c:order val="2"/>
          <c:tx>
            <c:strRef>
              <c:f>Hoja1!$A$3</c:f>
              <c:strCache>
                <c:ptCount val="1"/>
                <c:pt idx="0">
                  <c:v>País</c:v>
                </c:pt>
              </c:strCache>
            </c:strRef>
          </c:tx>
          <c:cat>
            <c:strLit>
              <c:ptCount val="1"/>
              <c:pt idx="0">
                <c:v>% Variación Porcentual</c:v>
              </c:pt>
            </c:strLit>
          </c:cat>
          <c:val>
            <c:numRef>
              <c:f>Hoja1!$D$3</c:f>
              <c:numCache>
                <c:formatCode>0%</c:formatCode>
                <c:ptCount val="1"/>
                <c:pt idx="0">
                  <c:v>0.15000000000000024</c:v>
                </c:pt>
              </c:numCache>
            </c:numRef>
          </c:val>
          <c:extLst xmlns:c16r2="http://schemas.microsoft.com/office/drawing/2015/06/chart">
            <c:ext xmlns:c16="http://schemas.microsoft.com/office/drawing/2014/chart" uri="{C3380CC4-5D6E-409C-BE32-E72D297353CC}">
              <c16:uniqueId val="{00000002-F61A-46B2-963A-A7BEF486DA0B}"/>
            </c:ext>
          </c:extLst>
        </c:ser>
        <c:dLbls/>
        <c:axId val="81224064"/>
        <c:axId val="81225600"/>
      </c:barChart>
      <c:catAx>
        <c:axId val="81224064"/>
        <c:scaling>
          <c:orientation val="minMax"/>
        </c:scaling>
        <c:axPos val="b"/>
        <c:numFmt formatCode="General" sourceLinked="0"/>
        <c:tickLblPos val="nextTo"/>
        <c:crossAx val="81225600"/>
        <c:crosses val="autoZero"/>
        <c:auto val="1"/>
        <c:lblAlgn val="ctr"/>
        <c:lblOffset val="100"/>
      </c:catAx>
      <c:valAx>
        <c:axId val="81225600"/>
        <c:scaling>
          <c:orientation val="minMax"/>
        </c:scaling>
        <c:axPos val="l"/>
        <c:numFmt formatCode="0%" sourceLinked="1"/>
        <c:tickLblPos val="nextTo"/>
        <c:crossAx val="81224064"/>
        <c:crosses val="autoZero"/>
        <c:crossBetween val="between"/>
      </c:valAx>
    </c:plotArea>
    <c:legend>
      <c:legendPos val="r"/>
      <c:layout/>
    </c:legend>
    <c:plotVisOnly val="1"/>
    <c:dispBlanksAs val="gap"/>
  </c:chart>
  <c:spPr>
    <a:ln>
      <a:noFill/>
    </a:ln>
  </c:sp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s-CL"/>
  <c:chart>
    <c:autoTitleDeleted val="1"/>
    <c:plotArea>
      <c:layout>
        <c:manualLayout>
          <c:layoutTarget val="inner"/>
          <c:xMode val="edge"/>
          <c:yMode val="edge"/>
          <c:x val="9.8201941942597265E-2"/>
          <c:y val="5.2255922902482557E-2"/>
          <c:w val="0.71085244284382265"/>
          <c:h val="0.65582810194726526"/>
        </c:manualLayout>
      </c:layout>
      <c:lineChart>
        <c:grouping val="standard"/>
        <c:ser>
          <c:idx val="0"/>
          <c:order val="0"/>
          <c:tx>
            <c:strRef>
              <c:f>'Carga Peligrosa'!$M$2:$P$2</c:f>
              <c:strCache>
                <c:ptCount val="1"/>
                <c:pt idx="0">
                  <c:v>Punta Arenas - Puerto Williams</c:v>
                </c:pt>
              </c:strCache>
            </c:strRef>
          </c:tx>
          <c:marker>
            <c:symbol val="none"/>
          </c:marker>
          <c:cat>
            <c:numRef>
              <c:f>'Carga Peligrosa'!$L$21:$L$51</c:f>
              <c:numCache>
                <c:formatCode>mmm\-yy</c:formatCode>
                <c:ptCount val="31"/>
                <c:pt idx="0">
                  <c:v>41426</c:v>
                </c:pt>
                <c:pt idx="1">
                  <c:v>41456</c:v>
                </c:pt>
                <c:pt idx="2">
                  <c:v>41487</c:v>
                </c:pt>
                <c:pt idx="3">
                  <c:v>41518</c:v>
                </c:pt>
                <c:pt idx="4">
                  <c:v>41548</c:v>
                </c:pt>
                <c:pt idx="5">
                  <c:v>41579</c:v>
                </c:pt>
                <c:pt idx="6">
                  <c:v>41609</c:v>
                </c:pt>
                <c:pt idx="7">
                  <c:v>41640</c:v>
                </c:pt>
                <c:pt idx="8">
                  <c:v>41671</c:v>
                </c:pt>
                <c:pt idx="9">
                  <c:v>41699</c:v>
                </c:pt>
                <c:pt idx="10">
                  <c:v>41730</c:v>
                </c:pt>
                <c:pt idx="11">
                  <c:v>41760</c:v>
                </c:pt>
                <c:pt idx="12">
                  <c:v>41791</c:v>
                </c:pt>
                <c:pt idx="13">
                  <c:v>41821</c:v>
                </c:pt>
                <c:pt idx="14">
                  <c:v>41852</c:v>
                </c:pt>
                <c:pt idx="15">
                  <c:v>41883</c:v>
                </c:pt>
                <c:pt idx="16">
                  <c:v>41913</c:v>
                </c:pt>
                <c:pt idx="17">
                  <c:v>41944</c:v>
                </c:pt>
                <c:pt idx="18">
                  <c:v>41974</c:v>
                </c:pt>
                <c:pt idx="19">
                  <c:v>42005</c:v>
                </c:pt>
                <c:pt idx="20">
                  <c:v>42036</c:v>
                </c:pt>
                <c:pt idx="21">
                  <c:v>42064</c:v>
                </c:pt>
                <c:pt idx="22">
                  <c:v>42095</c:v>
                </c:pt>
                <c:pt idx="23">
                  <c:v>42125</c:v>
                </c:pt>
                <c:pt idx="24">
                  <c:v>42156</c:v>
                </c:pt>
                <c:pt idx="25">
                  <c:v>42186</c:v>
                </c:pt>
                <c:pt idx="26">
                  <c:v>42217</c:v>
                </c:pt>
                <c:pt idx="27">
                  <c:v>42248</c:v>
                </c:pt>
                <c:pt idx="28">
                  <c:v>42278</c:v>
                </c:pt>
                <c:pt idx="29">
                  <c:v>42309</c:v>
                </c:pt>
                <c:pt idx="30">
                  <c:v>42339</c:v>
                </c:pt>
              </c:numCache>
            </c:numRef>
          </c:cat>
          <c:val>
            <c:numRef>
              <c:f>'Carga Peligrosa'!$O$21:$O$51</c:f>
              <c:numCache>
                <c:formatCode>0</c:formatCode>
                <c:ptCount val="31"/>
                <c:pt idx="0">
                  <c:v>328.92999999999898</c:v>
                </c:pt>
                <c:pt idx="1">
                  <c:v>405.06</c:v>
                </c:pt>
                <c:pt idx="2">
                  <c:v>688.82999999999947</c:v>
                </c:pt>
                <c:pt idx="3">
                  <c:v>482.82</c:v>
                </c:pt>
                <c:pt idx="4">
                  <c:v>711.01</c:v>
                </c:pt>
                <c:pt idx="5">
                  <c:v>174.32000000000045</c:v>
                </c:pt>
                <c:pt idx="6">
                  <c:v>547.89</c:v>
                </c:pt>
                <c:pt idx="7">
                  <c:v>326.67</c:v>
                </c:pt>
                <c:pt idx="8">
                  <c:v>442.87</c:v>
                </c:pt>
                <c:pt idx="9">
                  <c:v>265.51</c:v>
                </c:pt>
                <c:pt idx="10">
                  <c:v>546.32999999999947</c:v>
                </c:pt>
                <c:pt idx="11">
                  <c:v>62.63</c:v>
                </c:pt>
                <c:pt idx="12">
                  <c:v>533.71</c:v>
                </c:pt>
                <c:pt idx="13">
                  <c:v>653.1</c:v>
                </c:pt>
                <c:pt idx="14">
                  <c:v>582</c:v>
                </c:pt>
                <c:pt idx="15">
                  <c:v>550</c:v>
                </c:pt>
                <c:pt idx="16">
                  <c:v>434</c:v>
                </c:pt>
                <c:pt idx="17">
                  <c:v>174.32000000000045</c:v>
                </c:pt>
                <c:pt idx="18">
                  <c:v>450.74</c:v>
                </c:pt>
                <c:pt idx="19">
                  <c:v>468.31592592592602</c:v>
                </c:pt>
                <c:pt idx="20">
                  <c:v>505.21999999999969</c:v>
                </c:pt>
                <c:pt idx="21">
                  <c:v>558.20000000000005</c:v>
                </c:pt>
                <c:pt idx="22">
                  <c:v>765.3</c:v>
                </c:pt>
                <c:pt idx="23">
                  <c:v>579.1</c:v>
                </c:pt>
                <c:pt idx="24">
                  <c:v>544.6</c:v>
                </c:pt>
                <c:pt idx="25">
                  <c:v>529.08000000000004</c:v>
                </c:pt>
                <c:pt idx="26">
                  <c:v>386.75</c:v>
                </c:pt>
                <c:pt idx="27">
                  <c:v>286.87</c:v>
                </c:pt>
                <c:pt idx="28">
                  <c:v>633.89</c:v>
                </c:pt>
                <c:pt idx="29" formatCode="General">
                  <c:v>304.15999999999997</c:v>
                </c:pt>
                <c:pt idx="30" formatCode="General">
                  <c:v>499.315</c:v>
                </c:pt>
              </c:numCache>
            </c:numRef>
          </c:val>
          <c:extLst xmlns:c16r2="http://schemas.microsoft.com/office/drawing/2015/06/chart">
            <c:ext xmlns:c16="http://schemas.microsoft.com/office/drawing/2014/chart" uri="{C3380CC4-5D6E-409C-BE32-E72D297353CC}">
              <c16:uniqueId val="{00000000-D065-4033-92CF-19E3D6D2CF99}"/>
            </c:ext>
          </c:extLst>
        </c:ser>
        <c:ser>
          <c:idx val="1"/>
          <c:order val="1"/>
          <c:tx>
            <c:strRef>
              <c:f>'Carga Peligrosa'!$Q$2:$T$2</c:f>
              <c:strCache>
                <c:ptCount val="1"/>
                <c:pt idx="0">
                  <c:v>Puerto Williams - Punta Arenas</c:v>
                </c:pt>
              </c:strCache>
            </c:strRef>
          </c:tx>
          <c:marker>
            <c:symbol val="none"/>
          </c:marker>
          <c:cat>
            <c:numRef>
              <c:f>'Carga Peligrosa'!$L$21:$L$51</c:f>
              <c:numCache>
                <c:formatCode>mmm\-yy</c:formatCode>
                <c:ptCount val="31"/>
                <c:pt idx="0">
                  <c:v>41426</c:v>
                </c:pt>
                <c:pt idx="1">
                  <c:v>41456</c:v>
                </c:pt>
                <c:pt idx="2">
                  <c:v>41487</c:v>
                </c:pt>
                <c:pt idx="3">
                  <c:v>41518</c:v>
                </c:pt>
                <c:pt idx="4">
                  <c:v>41548</c:v>
                </c:pt>
                <c:pt idx="5">
                  <c:v>41579</c:v>
                </c:pt>
                <c:pt idx="6">
                  <c:v>41609</c:v>
                </c:pt>
                <c:pt idx="7">
                  <c:v>41640</c:v>
                </c:pt>
                <c:pt idx="8">
                  <c:v>41671</c:v>
                </c:pt>
                <c:pt idx="9">
                  <c:v>41699</c:v>
                </c:pt>
                <c:pt idx="10">
                  <c:v>41730</c:v>
                </c:pt>
                <c:pt idx="11">
                  <c:v>41760</c:v>
                </c:pt>
                <c:pt idx="12">
                  <c:v>41791</c:v>
                </c:pt>
                <c:pt idx="13">
                  <c:v>41821</c:v>
                </c:pt>
                <c:pt idx="14">
                  <c:v>41852</c:v>
                </c:pt>
                <c:pt idx="15">
                  <c:v>41883</c:v>
                </c:pt>
                <c:pt idx="16">
                  <c:v>41913</c:v>
                </c:pt>
                <c:pt idx="17">
                  <c:v>41944</c:v>
                </c:pt>
                <c:pt idx="18">
                  <c:v>41974</c:v>
                </c:pt>
                <c:pt idx="19">
                  <c:v>42005</c:v>
                </c:pt>
                <c:pt idx="20">
                  <c:v>42036</c:v>
                </c:pt>
                <c:pt idx="21">
                  <c:v>42064</c:v>
                </c:pt>
                <c:pt idx="22">
                  <c:v>42095</c:v>
                </c:pt>
                <c:pt idx="23">
                  <c:v>42125</c:v>
                </c:pt>
                <c:pt idx="24">
                  <c:v>42156</c:v>
                </c:pt>
                <c:pt idx="25">
                  <c:v>42186</c:v>
                </c:pt>
                <c:pt idx="26">
                  <c:v>42217</c:v>
                </c:pt>
                <c:pt idx="27">
                  <c:v>42248</c:v>
                </c:pt>
                <c:pt idx="28">
                  <c:v>42278</c:v>
                </c:pt>
                <c:pt idx="29">
                  <c:v>42309</c:v>
                </c:pt>
                <c:pt idx="30">
                  <c:v>42339</c:v>
                </c:pt>
              </c:numCache>
            </c:numRef>
          </c:cat>
          <c:val>
            <c:numRef>
              <c:f>'Carga Peligrosa'!$S$21:$S$51</c:f>
              <c:numCache>
                <c:formatCode>0</c:formatCode>
                <c:ptCount val="31"/>
                <c:pt idx="0">
                  <c:v>15.8</c:v>
                </c:pt>
                <c:pt idx="1">
                  <c:v>3.6</c:v>
                </c:pt>
                <c:pt idx="2">
                  <c:v>11.4</c:v>
                </c:pt>
                <c:pt idx="3">
                  <c:v>0</c:v>
                </c:pt>
                <c:pt idx="4">
                  <c:v>52.37</c:v>
                </c:pt>
                <c:pt idx="5">
                  <c:v>8.8600000000000048</c:v>
                </c:pt>
                <c:pt idx="6">
                  <c:v>50</c:v>
                </c:pt>
                <c:pt idx="7">
                  <c:v>0.70000000000000062</c:v>
                </c:pt>
                <c:pt idx="8">
                  <c:v>23.35</c:v>
                </c:pt>
                <c:pt idx="9">
                  <c:v>4.1499999999999995</c:v>
                </c:pt>
                <c:pt idx="10">
                  <c:v>0.95000000000000062</c:v>
                </c:pt>
                <c:pt idx="11">
                  <c:v>14.3</c:v>
                </c:pt>
                <c:pt idx="12">
                  <c:v>7.45</c:v>
                </c:pt>
                <c:pt idx="13">
                  <c:v>10.3</c:v>
                </c:pt>
                <c:pt idx="14">
                  <c:v>6</c:v>
                </c:pt>
                <c:pt idx="15">
                  <c:v>0</c:v>
                </c:pt>
                <c:pt idx="16">
                  <c:v>11</c:v>
                </c:pt>
                <c:pt idx="17">
                  <c:v>11.16</c:v>
                </c:pt>
                <c:pt idx="18">
                  <c:v>41</c:v>
                </c:pt>
                <c:pt idx="19">
                  <c:v>11.407037037037071</c:v>
                </c:pt>
                <c:pt idx="20">
                  <c:v>31.05</c:v>
                </c:pt>
                <c:pt idx="21">
                  <c:v>3.65</c:v>
                </c:pt>
                <c:pt idx="22">
                  <c:v>1</c:v>
                </c:pt>
                <c:pt idx="23">
                  <c:v>0</c:v>
                </c:pt>
                <c:pt idx="24">
                  <c:v>9.5</c:v>
                </c:pt>
                <c:pt idx="25">
                  <c:v>6.95</c:v>
                </c:pt>
                <c:pt idx="26">
                  <c:v>5.35</c:v>
                </c:pt>
                <c:pt idx="27">
                  <c:v>2.5499999999999998</c:v>
                </c:pt>
                <c:pt idx="28">
                  <c:v>6.6</c:v>
                </c:pt>
                <c:pt idx="29" formatCode="General">
                  <c:v>9.93</c:v>
                </c:pt>
                <c:pt idx="30" formatCode="General">
                  <c:v>45.5</c:v>
                </c:pt>
              </c:numCache>
            </c:numRef>
          </c:val>
          <c:extLst xmlns:c16r2="http://schemas.microsoft.com/office/drawing/2015/06/chart">
            <c:ext xmlns:c16="http://schemas.microsoft.com/office/drawing/2014/chart" uri="{C3380CC4-5D6E-409C-BE32-E72D297353CC}">
              <c16:uniqueId val="{00000001-D065-4033-92CF-19E3D6D2CF99}"/>
            </c:ext>
          </c:extLst>
        </c:ser>
        <c:dLbls/>
        <c:marker val="1"/>
        <c:axId val="87433216"/>
        <c:axId val="87435136"/>
      </c:lineChart>
      <c:dateAx>
        <c:axId val="87433216"/>
        <c:scaling>
          <c:orientation val="minMax"/>
        </c:scaling>
        <c:axPos val="b"/>
        <c:title>
          <c:tx>
            <c:rich>
              <a:bodyPr/>
              <a:lstStyle/>
              <a:p>
                <a:pPr>
                  <a:defRPr/>
                </a:pPr>
                <a:r>
                  <a:rPr lang="es-CL" dirty="0"/>
                  <a:t>Meses</a:t>
                </a:r>
              </a:p>
            </c:rich>
          </c:tx>
          <c:layout/>
        </c:title>
        <c:numFmt formatCode="mmm\-yy" sourceLinked="1"/>
        <c:majorTickMark val="none"/>
        <c:tickLblPos val="nextTo"/>
        <c:crossAx val="87435136"/>
        <c:crosses val="autoZero"/>
        <c:auto val="1"/>
        <c:lblOffset val="100"/>
        <c:baseTimeUnit val="months"/>
      </c:dateAx>
      <c:valAx>
        <c:axId val="87435136"/>
        <c:scaling>
          <c:orientation val="minMax"/>
        </c:scaling>
        <c:axPos val="l"/>
        <c:title>
          <c:tx>
            <c:rich>
              <a:bodyPr/>
              <a:lstStyle/>
              <a:p>
                <a:pPr>
                  <a:defRPr/>
                </a:pPr>
                <a:r>
                  <a:rPr lang="es-CL" dirty="0"/>
                  <a:t>Metros Cúbicos</a:t>
                </a:r>
              </a:p>
            </c:rich>
          </c:tx>
          <c:layout/>
        </c:title>
        <c:numFmt formatCode="0" sourceLinked="1"/>
        <c:tickLblPos val="nextTo"/>
        <c:crossAx val="87433216"/>
        <c:crosses val="autoZero"/>
        <c:crossBetween val="between"/>
      </c:valAx>
    </c:plotArea>
    <c:legend>
      <c:legendPos val="r"/>
      <c:layout>
        <c:manualLayout>
          <c:xMode val="edge"/>
          <c:yMode val="edge"/>
          <c:x val="0.80460993956429616"/>
          <c:y val="0.24976568554165895"/>
          <c:w val="0.19094561521358067"/>
          <c:h val="0.42986817240652181"/>
        </c:manualLayout>
      </c:layout>
    </c:legend>
    <c:plotVisOnly val="1"/>
    <c:dispBlanksAs val="gap"/>
  </c:chart>
  <c:spPr>
    <a:ln>
      <a:noFill/>
    </a:ln>
  </c:sp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s-CL"/>
  <c:chart>
    <c:autoTitleDeleted val="1"/>
    <c:plotArea>
      <c:layout>
        <c:manualLayout>
          <c:layoutTarget val="inner"/>
          <c:xMode val="edge"/>
          <c:yMode val="edge"/>
          <c:x val="9.8201941942597057E-2"/>
          <c:y val="5.2255922902482557E-2"/>
          <c:w val="0.71085244284382221"/>
          <c:h val="0.65582810194726526"/>
        </c:manualLayout>
      </c:layout>
      <c:lineChart>
        <c:grouping val="standard"/>
        <c:ser>
          <c:idx val="0"/>
          <c:order val="0"/>
          <c:tx>
            <c:strRef>
              <c:f>'Carga Peligrosa'!$M$2:$P$2</c:f>
              <c:strCache>
                <c:ptCount val="1"/>
                <c:pt idx="0">
                  <c:v>Punta Arenas - Puerto Williams</c:v>
                </c:pt>
              </c:strCache>
            </c:strRef>
          </c:tx>
          <c:marker>
            <c:symbol val="none"/>
          </c:marker>
          <c:cat>
            <c:numRef>
              <c:f>'Carga Peligrosa'!$L$21:$L$51</c:f>
              <c:numCache>
                <c:formatCode>mmm\-yy</c:formatCode>
                <c:ptCount val="31"/>
                <c:pt idx="0">
                  <c:v>41426</c:v>
                </c:pt>
                <c:pt idx="1">
                  <c:v>41456</c:v>
                </c:pt>
                <c:pt idx="2">
                  <c:v>41487</c:v>
                </c:pt>
                <c:pt idx="3">
                  <c:v>41518</c:v>
                </c:pt>
                <c:pt idx="4">
                  <c:v>41548</c:v>
                </c:pt>
                <c:pt idx="5">
                  <c:v>41579</c:v>
                </c:pt>
                <c:pt idx="6">
                  <c:v>41609</c:v>
                </c:pt>
                <c:pt idx="7">
                  <c:v>41640</c:v>
                </c:pt>
                <c:pt idx="8">
                  <c:v>41671</c:v>
                </c:pt>
                <c:pt idx="9">
                  <c:v>41699</c:v>
                </c:pt>
                <c:pt idx="10">
                  <c:v>41730</c:v>
                </c:pt>
                <c:pt idx="11">
                  <c:v>41760</c:v>
                </c:pt>
                <c:pt idx="12">
                  <c:v>41791</c:v>
                </c:pt>
                <c:pt idx="13">
                  <c:v>41821</c:v>
                </c:pt>
                <c:pt idx="14">
                  <c:v>41852</c:v>
                </c:pt>
                <c:pt idx="15">
                  <c:v>41883</c:v>
                </c:pt>
                <c:pt idx="16">
                  <c:v>41913</c:v>
                </c:pt>
                <c:pt idx="17">
                  <c:v>41944</c:v>
                </c:pt>
                <c:pt idx="18">
                  <c:v>41974</c:v>
                </c:pt>
                <c:pt idx="19">
                  <c:v>42005</c:v>
                </c:pt>
                <c:pt idx="20">
                  <c:v>42036</c:v>
                </c:pt>
                <c:pt idx="21">
                  <c:v>42064</c:v>
                </c:pt>
                <c:pt idx="22">
                  <c:v>42095</c:v>
                </c:pt>
                <c:pt idx="23">
                  <c:v>42125</c:v>
                </c:pt>
                <c:pt idx="24">
                  <c:v>42156</c:v>
                </c:pt>
                <c:pt idx="25">
                  <c:v>42186</c:v>
                </c:pt>
                <c:pt idx="26">
                  <c:v>42217</c:v>
                </c:pt>
                <c:pt idx="27">
                  <c:v>42248</c:v>
                </c:pt>
                <c:pt idx="28">
                  <c:v>42278</c:v>
                </c:pt>
                <c:pt idx="29">
                  <c:v>42309</c:v>
                </c:pt>
                <c:pt idx="30">
                  <c:v>42339</c:v>
                </c:pt>
              </c:numCache>
            </c:numRef>
          </c:cat>
          <c:val>
            <c:numRef>
              <c:f>'Carga Peligrosa'!$P$21:$P$51</c:f>
              <c:numCache>
                <c:formatCode>0</c:formatCode>
                <c:ptCount val="31"/>
                <c:pt idx="0">
                  <c:v>13</c:v>
                </c:pt>
                <c:pt idx="1">
                  <c:v>34</c:v>
                </c:pt>
                <c:pt idx="2">
                  <c:v>24</c:v>
                </c:pt>
                <c:pt idx="3">
                  <c:v>16</c:v>
                </c:pt>
                <c:pt idx="4">
                  <c:v>30</c:v>
                </c:pt>
                <c:pt idx="5">
                  <c:v>7</c:v>
                </c:pt>
                <c:pt idx="6">
                  <c:v>20</c:v>
                </c:pt>
                <c:pt idx="7">
                  <c:v>28</c:v>
                </c:pt>
                <c:pt idx="8">
                  <c:v>52</c:v>
                </c:pt>
                <c:pt idx="9">
                  <c:v>32</c:v>
                </c:pt>
                <c:pt idx="10">
                  <c:v>23</c:v>
                </c:pt>
                <c:pt idx="11">
                  <c:v>3</c:v>
                </c:pt>
                <c:pt idx="12">
                  <c:v>15</c:v>
                </c:pt>
                <c:pt idx="13">
                  <c:v>23</c:v>
                </c:pt>
                <c:pt idx="14">
                  <c:v>28</c:v>
                </c:pt>
                <c:pt idx="15">
                  <c:v>10</c:v>
                </c:pt>
                <c:pt idx="16">
                  <c:v>0</c:v>
                </c:pt>
                <c:pt idx="17">
                  <c:v>7</c:v>
                </c:pt>
                <c:pt idx="18">
                  <c:v>13</c:v>
                </c:pt>
                <c:pt idx="19">
                  <c:v>22.277777777777779</c:v>
                </c:pt>
                <c:pt idx="20">
                  <c:v>45</c:v>
                </c:pt>
                <c:pt idx="21">
                  <c:v>42</c:v>
                </c:pt>
                <c:pt idx="22">
                  <c:v>19</c:v>
                </c:pt>
                <c:pt idx="23">
                  <c:v>12</c:v>
                </c:pt>
                <c:pt idx="24">
                  <c:v>28</c:v>
                </c:pt>
                <c:pt idx="25">
                  <c:v>28.5</c:v>
                </c:pt>
                <c:pt idx="26">
                  <c:v>33</c:v>
                </c:pt>
                <c:pt idx="27">
                  <c:v>32</c:v>
                </c:pt>
                <c:pt idx="28">
                  <c:v>29</c:v>
                </c:pt>
                <c:pt idx="29" formatCode="General">
                  <c:v>3.5</c:v>
                </c:pt>
                <c:pt idx="30" formatCode="General">
                  <c:v>16.5</c:v>
                </c:pt>
              </c:numCache>
            </c:numRef>
          </c:val>
          <c:extLst xmlns:c16r2="http://schemas.microsoft.com/office/drawing/2015/06/chart">
            <c:ext xmlns:c16="http://schemas.microsoft.com/office/drawing/2014/chart" uri="{C3380CC4-5D6E-409C-BE32-E72D297353CC}">
              <c16:uniqueId val="{00000000-5B10-4254-82B2-8E9E00ECA4FA}"/>
            </c:ext>
          </c:extLst>
        </c:ser>
        <c:ser>
          <c:idx val="1"/>
          <c:order val="1"/>
          <c:tx>
            <c:strRef>
              <c:f>'Carga Peligrosa'!$Q$2:$T$2</c:f>
              <c:strCache>
                <c:ptCount val="1"/>
                <c:pt idx="0">
                  <c:v>Puerto Williams - Punta Arenas</c:v>
                </c:pt>
              </c:strCache>
            </c:strRef>
          </c:tx>
          <c:marker>
            <c:symbol val="none"/>
          </c:marker>
          <c:cat>
            <c:numRef>
              <c:f>'Carga Peligrosa'!$L$21:$L$51</c:f>
              <c:numCache>
                <c:formatCode>mmm\-yy</c:formatCode>
                <c:ptCount val="31"/>
                <c:pt idx="0">
                  <c:v>41426</c:v>
                </c:pt>
                <c:pt idx="1">
                  <c:v>41456</c:v>
                </c:pt>
                <c:pt idx="2">
                  <c:v>41487</c:v>
                </c:pt>
                <c:pt idx="3">
                  <c:v>41518</c:v>
                </c:pt>
                <c:pt idx="4">
                  <c:v>41548</c:v>
                </c:pt>
                <c:pt idx="5">
                  <c:v>41579</c:v>
                </c:pt>
                <c:pt idx="6">
                  <c:v>41609</c:v>
                </c:pt>
                <c:pt idx="7">
                  <c:v>41640</c:v>
                </c:pt>
                <c:pt idx="8">
                  <c:v>41671</c:v>
                </c:pt>
                <c:pt idx="9">
                  <c:v>41699</c:v>
                </c:pt>
                <c:pt idx="10">
                  <c:v>41730</c:v>
                </c:pt>
                <c:pt idx="11">
                  <c:v>41760</c:v>
                </c:pt>
                <c:pt idx="12">
                  <c:v>41791</c:v>
                </c:pt>
                <c:pt idx="13">
                  <c:v>41821</c:v>
                </c:pt>
                <c:pt idx="14">
                  <c:v>41852</c:v>
                </c:pt>
                <c:pt idx="15">
                  <c:v>41883</c:v>
                </c:pt>
                <c:pt idx="16">
                  <c:v>41913</c:v>
                </c:pt>
                <c:pt idx="17">
                  <c:v>41944</c:v>
                </c:pt>
                <c:pt idx="18">
                  <c:v>41974</c:v>
                </c:pt>
                <c:pt idx="19">
                  <c:v>42005</c:v>
                </c:pt>
                <c:pt idx="20">
                  <c:v>42036</c:v>
                </c:pt>
                <c:pt idx="21">
                  <c:v>42064</c:v>
                </c:pt>
                <c:pt idx="22">
                  <c:v>42095</c:v>
                </c:pt>
                <c:pt idx="23">
                  <c:v>42125</c:v>
                </c:pt>
                <c:pt idx="24">
                  <c:v>42156</c:v>
                </c:pt>
                <c:pt idx="25">
                  <c:v>42186</c:v>
                </c:pt>
                <c:pt idx="26">
                  <c:v>42217</c:v>
                </c:pt>
                <c:pt idx="27">
                  <c:v>42248</c:v>
                </c:pt>
                <c:pt idx="28">
                  <c:v>42278</c:v>
                </c:pt>
                <c:pt idx="29">
                  <c:v>42309</c:v>
                </c:pt>
                <c:pt idx="30">
                  <c:v>42339</c:v>
                </c:pt>
              </c:numCache>
            </c:numRef>
          </c:cat>
          <c:val>
            <c:numRef>
              <c:f>'Carga Peligrosa'!$T$21:$T$51</c:f>
              <c:numCache>
                <c:formatCode>0</c:formatCode>
                <c:ptCount val="31"/>
                <c:pt idx="0">
                  <c:v>16</c:v>
                </c:pt>
                <c:pt idx="1">
                  <c:v>31</c:v>
                </c:pt>
                <c:pt idx="2">
                  <c:v>12</c:v>
                </c:pt>
                <c:pt idx="3">
                  <c:v>14</c:v>
                </c:pt>
                <c:pt idx="4">
                  <c:v>11</c:v>
                </c:pt>
                <c:pt idx="5">
                  <c:v>3</c:v>
                </c:pt>
                <c:pt idx="6">
                  <c:v>38</c:v>
                </c:pt>
                <c:pt idx="7">
                  <c:v>33</c:v>
                </c:pt>
                <c:pt idx="8">
                  <c:v>37</c:v>
                </c:pt>
                <c:pt idx="9">
                  <c:v>16</c:v>
                </c:pt>
                <c:pt idx="10">
                  <c:v>13</c:v>
                </c:pt>
                <c:pt idx="11">
                  <c:v>4</c:v>
                </c:pt>
                <c:pt idx="12">
                  <c:v>16</c:v>
                </c:pt>
                <c:pt idx="13">
                  <c:v>26</c:v>
                </c:pt>
                <c:pt idx="14">
                  <c:v>22</c:v>
                </c:pt>
                <c:pt idx="15">
                  <c:v>0</c:v>
                </c:pt>
                <c:pt idx="16">
                  <c:v>0</c:v>
                </c:pt>
                <c:pt idx="17">
                  <c:v>3</c:v>
                </c:pt>
                <c:pt idx="18">
                  <c:v>23</c:v>
                </c:pt>
                <c:pt idx="19">
                  <c:v>17.166666666666668</c:v>
                </c:pt>
                <c:pt idx="20">
                  <c:v>37</c:v>
                </c:pt>
                <c:pt idx="21">
                  <c:v>24</c:v>
                </c:pt>
                <c:pt idx="22">
                  <c:v>7</c:v>
                </c:pt>
                <c:pt idx="23">
                  <c:v>13</c:v>
                </c:pt>
                <c:pt idx="24">
                  <c:v>11</c:v>
                </c:pt>
                <c:pt idx="25">
                  <c:v>28.5</c:v>
                </c:pt>
                <c:pt idx="26">
                  <c:v>24</c:v>
                </c:pt>
                <c:pt idx="27">
                  <c:v>14</c:v>
                </c:pt>
                <c:pt idx="28">
                  <c:v>24</c:v>
                </c:pt>
                <c:pt idx="29" formatCode="General">
                  <c:v>1.5</c:v>
                </c:pt>
                <c:pt idx="30" formatCode="General">
                  <c:v>30.5</c:v>
                </c:pt>
              </c:numCache>
            </c:numRef>
          </c:val>
          <c:extLst xmlns:c16r2="http://schemas.microsoft.com/office/drawing/2015/06/chart">
            <c:ext xmlns:c16="http://schemas.microsoft.com/office/drawing/2014/chart" uri="{C3380CC4-5D6E-409C-BE32-E72D297353CC}">
              <c16:uniqueId val="{00000001-5B10-4254-82B2-8E9E00ECA4FA}"/>
            </c:ext>
          </c:extLst>
        </c:ser>
        <c:dLbls/>
        <c:marker val="1"/>
        <c:axId val="87461888"/>
        <c:axId val="87463808"/>
      </c:lineChart>
      <c:dateAx>
        <c:axId val="87461888"/>
        <c:scaling>
          <c:orientation val="minMax"/>
        </c:scaling>
        <c:axPos val="b"/>
        <c:title>
          <c:tx>
            <c:rich>
              <a:bodyPr/>
              <a:lstStyle/>
              <a:p>
                <a:pPr>
                  <a:defRPr/>
                </a:pPr>
                <a:r>
                  <a:rPr lang="es-CL" dirty="0"/>
                  <a:t>Meses</a:t>
                </a:r>
              </a:p>
            </c:rich>
          </c:tx>
          <c:layout/>
        </c:title>
        <c:numFmt formatCode="mmm\-yy" sourceLinked="1"/>
        <c:majorTickMark val="none"/>
        <c:tickLblPos val="nextTo"/>
        <c:crossAx val="87463808"/>
        <c:crosses val="autoZero"/>
        <c:auto val="1"/>
        <c:lblOffset val="100"/>
        <c:baseTimeUnit val="months"/>
      </c:dateAx>
      <c:valAx>
        <c:axId val="87463808"/>
        <c:scaling>
          <c:orientation val="minMax"/>
        </c:scaling>
        <c:axPos val="l"/>
        <c:title>
          <c:tx>
            <c:rich>
              <a:bodyPr/>
              <a:lstStyle/>
              <a:p>
                <a:pPr>
                  <a:defRPr/>
                </a:pPr>
                <a:r>
                  <a:rPr lang="es-CL" dirty="0"/>
                  <a:t>Unidades</a:t>
                </a:r>
              </a:p>
            </c:rich>
          </c:tx>
          <c:layout/>
        </c:title>
        <c:numFmt formatCode="0" sourceLinked="1"/>
        <c:tickLblPos val="nextTo"/>
        <c:crossAx val="87461888"/>
        <c:crosses val="autoZero"/>
        <c:crossBetween val="between"/>
      </c:valAx>
    </c:plotArea>
    <c:legend>
      <c:legendPos val="r"/>
      <c:layout>
        <c:manualLayout>
          <c:xMode val="edge"/>
          <c:yMode val="edge"/>
          <c:x val="0.80460993956429416"/>
          <c:y val="0.24976568554165843"/>
          <c:w val="0.19094561521358089"/>
          <c:h val="0.4298681724065217"/>
        </c:manualLayout>
      </c:layout>
    </c:legend>
    <c:plotVisOnly val="1"/>
    <c:dispBlanksAs val="gap"/>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s-CL"/>
  <c:chart>
    <c:autoTitleDeleted val="1"/>
    <c:plotArea>
      <c:layout>
        <c:manualLayout>
          <c:layoutTarget val="inner"/>
          <c:xMode val="edge"/>
          <c:yMode val="edge"/>
          <c:x val="9.8201941942597265E-2"/>
          <c:y val="5.2255922902482557E-2"/>
          <c:w val="0.71085244284382265"/>
          <c:h val="0.65582810194726526"/>
        </c:manualLayout>
      </c:layout>
      <c:lineChart>
        <c:grouping val="standard"/>
        <c:ser>
          <c:idx val="0"/>
          <c:order val="0"/>
          <c:tx>
            <c:strRef>
              <c:f>'Carga Peligrosa'!$U$2:$X$2</c:f>
              <c:strCache>
                <c:ptCount val="1"/>
                <c:pt idx="0">
                  <c:v>Punta Arenas - Puerto Williams</c:v>
                </c:pt>
              </c:strCache>
            </c:strRef>
          </c:tx>
          <c:marker>
            <c:symbol val="none"/>
          </c:marker>
          <c:cat>
            <c:numRef>
              <c:f>'Carga Peligrosa'!$L$21:$L$51</c:f>
              <c:numCache>
                <c:formatCode>mmm\-yy</c:formatCode>
                <c:ptCount val="31"/>
                <c:pt idx="0">
                  <c:v>41426</c:v>
                </c:pt>
                <c:pt idx="1">
                  <c:v>41456</c:v>
                </c:pt>
                <c:pt idx="2">
                  <c:v>41487</c:v>
                </c:pt>
                <c:pt idx="3">
                  <c:v>41518</c:v>
                </c:pt>
                <c:pt idx="4">
                  <c:v>41548</c:v>
                </c:pt>
                <c:pt idx="5">
                  <c:v>41579</c:v>
                </c:pt>
                <c:pt idx="6">
                  <c:v>41609</c:v>
                </c:pt>
                <c:pt idx="7">
                  <c:v>41640</c:v>
                </c:pt>
                <c:pt idx="8">
                  <c:v>41671</c:v>
                </c:pt>
                <c:pt idx="9">
                  <c:v>41699</c:v>
                </c:pt>
                <c:pt idx="10">
                  <c:v>41730</c:v>
                </c:pt>
                <c:pt idx="11">
                  <c:v>41760</c:v>
                </c:pt>
                <c:pt idx="12">
                  <c:v>41791</c:v>
                </c:pt>
                <c:pt idx="13">
                  <c:v>41821</c:v>
                </c:pt>
                <c:pt idx="14">
                  <c:v>41852</c:v>
                </c:pt>
                <c:pt idx="15">
                  <c:v>41883</c:v>
                </c:pt>
                <c:pt idx="16">
                  <c:v>41913</c:v>
                </c:pt>
                <c:pt idx="17">
                  <c:v>41944</c:v>
                </c:pt>
                <c:pt idx="18">
                  <c:v>41974</c:v>
                </c:pt>
                <c:pt idx="19">
                  <c:v>42005</c:v>
                </c:pt>
                <c:pt idx="20">
                  <c:v>42036</c:v>
                </c:pt>
                <c:pt idx="21">
                  <c:v>42064</c:v>
                </c:pt>
                <c:pt idx="22">
                  <c:v>42095</c:v>
                </c:pt>
                <c:pt idx="23">
                  <c:v>42125</c:v>
                </c:pt>
                <c:pt idx="24">
                  <c:v>42156</c:v>
                </c:pt>
                <c:pt idx="25">
                  <c:v>42186</c:v>
                </c:pt>
                <c:pt idx="26">
                  <c:v>42217</c:v>
                </c:pt>
                <c:pt idx="27">
                  <c:v>42248</c:v>
                </c:pt>
                <c:pt idx="28">
                  <c:v>42278</c:v>
                </c:pt>
                <c:pt idx="29">
                  <c:v>42309</c:v>
                </c:pt>
                <c:pt idx="30">
                  <c:v>42339</c:v>
                </c:pt>
              </c:numCache>
            </c:numRef>
          </c:cat>
          <c:val>
            <c:numRef>
              <c:f>'Carga Peligrosa'!$V$21:$V$51</c:f>
              <c:numCache>
                <c:formatCode>0</c:formatCode>
                <c:ptCount val="31"/>
                <c:pt idx="0">
                  <c:v>17</c:v>
                </c:pt>
                <c:pt idx="1">
                  <c:v>17.5</c:v>
                </c:pt>
                <c:pt idx="2">
                  <c:v>60.75</c:v>
                </c:pt>
                <c:pt idx="3">
                  <c:v>35</c:v>
                </c:pt>
                <c:pt idx="4">
                  <c:v>64</c:v>
                </c:pt>
                <c:pt idx="5">
                  <c:v>162.55000000000001</c:v>
                </c:pt>
                <c:pt idx="6">
                  <c:v>0</c:v>
                </c:pt>
                <c:pt idx="7">
                  <c:v>0</c:v>
                </c:pt>
                <c:pt idx="8">
                  <c:v>0</c:v>
                </c:pt>
                <c:pt idx="9">
                  <c:v>0</c:v>
                </c:pt>
                <c:pt idx="10">
                  <c:v>51</c:v>
                </c:pt>
                <c:pt idx="11">
                  <c:v>24.347999999999999</c:v>
                </c:pt>
                <c:pt idx="12">
                  <c:v>0</c:v>
                </c:pt>
                <c:pt idx="13">
                  <c:v>49</c:v>
                </c:pt>
                <c:pt idx="14">
                  <c:v>271</c:v>
                </c:pt>
                <c:pt idx="15">
                  <c:v>266</c:v>
                </c:pt>
                <c:pt idx="16">
                  <c:v>79.92</c:v>
                </c:pt>
                <c:pt idx="17">
                  <c:v>162.55000000000001</c:v>
                </c:pt>
                <c:pt idx="18">
                  <c:v>0</c:v>
                </c:pt>
                <c:pt idx="19">
                  <c:v>65.524740740740739</c:v>
                </c:pt>
                <c:pt idx="20">
                  <c:v>0</c:v>
                </c:pt>
                <c:pt idx="21">
                  <c:v>4</c:v>
                </c:pt>
                <c:pt idx="22">
                  <c:v>21.2</c:v>
                </c:pt>
                <c:pt idx="23">
                  <c:v>78.8</c:v>
                </c:pt>
                <c:pt idx="24">
                  <c:v>96.2</c:v>
                </c:pt>
                <c:pt idx="25">
                  <c:v>33.25</c:v>
                </c:pt>
                <c:pt idx="26">
                  <c:v>43.8</c:v>
                </c:pt>
                <c:pt idx="27">
                  <c:v>118</c:v>
                </c:pt>
                <c:pt idx="28">
                  <c:v>113.3</c:v>
                </c:pt>
                <c:pt idx="29" formatCode="General">
                  <c:v>121.23500000000001</c:v>
                </c:pt>
                <c:pt idx="30" formatCode="General">
                  <c:v>0</c:v>
                </c:pt>
              </c:numCache>
            </c:numRef>
          </c:val>
          <c:extLst xmlns:c16r2="http://schemas.microsoft.com/office/drawing/2015/06/chart">
            <c:ext xmlns:c16="http://schemas.microsoft.com/office/drawing/2014/chart" uri="{C3380CC4-5D6E-409C-BE32-E72D297353CC}">
              <c16:uniqueId val="{00000000-A68E-4765-8503-6DF29B1AEA6B}"/>
            </c:ext>
          </c:extLst>
        </c:ser>
        <c:ser>
          <c:idx val="1"/>
          <c:order val="1"/>
          <c:tx>
            <c:strRef>
              <c:f>'Carga Peligrosa'!$Y$2:$AB$2</c:f>
              <c:strCache>
                <c:ptCount val="1"/>
                <c:pt idx="0">
                  <c:v>Puerto Williams - Punta Arenas</c:v>
                </c:pt>
              </c:strCache>
            </c:strRef>
          </c:tx>
          <c:marker>
            <c:symbol val="none"/>
          </c:marker>
          <c:cat>
            <c:numRef>
              <c:f>'Carga Peligrosa'!$L$21:$L$51</c:f>
              <c:numCache>
                <c:formatCode>mmm\-yy</c:formatCode>
                <c:ptCount val="31"/>
                <c:pt idx="0">
                  <c:v>41426</c:v>
                </c:pt>
                <c:pt idx="1">
                  <c:v>41456</c:v>
                </c:pt>
                <c:pt idx="2">
                  <c:v>41487</c:v>
                </c:pt>
                <c:pt idx="3">
                  <c:v>41518</c:v>
                </c:pt>
                <c:pt idx="4">
                  <c:v>41548</c:v>
                </c:pt>
                <c:pt idx="5">
                  <c:v>41579</c:v>
                </c:pt>
                <c:pt idx="6">
                  <c:v>41609</c:v>
                </c:pt>
                <c:pt idx="7">
                  <c:v>41640</c:v>
                </c:pt>
                <c:pt idx="8">
                  <c:v>41671</c:v>
                </c:pt>
                <c:pt idx="9">
                  <c:v>41699</c:v>
                </c:pt>
                <c:pt idx="10">
                  <c:v>41730</c:v>
                </c:pt>
                <c:pt idx="11">
                  <c:v>41760</c:v>
                </c:pt>
                <c:pt idx="12">
                  <c:v>41791</c:v>
                </c:pt>
                <c:pt idx="13">
                  <c:v>41821</c:v>
                </c:pt>
                <c:pt idx="14">
                  <c:v>41852</c:v>
                </c:pt>
                <c:pt idx="15">
                  <c:v>41883</c:v>
                </c:pt>
                <c:pt idx="16">
                  <c:v>41913</c:v>
                </c:pt>
                <c:pt idx="17">
                  <c:v>41944</c:v>
                </c:pt>
                <c:pt idx="18">
                  <c:v>41974</c:v>
                </c:pt>
                <c:pt idx="19">
                  <c:v>42005</c:v>
                </c:pt>
                <c:pt idx="20">
                  <c:v>42036</c:v>
                </c:pt>
                <c:pt idx="21">
                  <c:v>42064</c:v>
                </c:pt>
                <c:pt idx="22">
                  <c:v>42095</c:v>
                </c:pt>
                <c:pt idx="23">
                  <c:v>42125</c:v>
                </c:pt>
                <c:pt idx="24">
                  <c:v>42156</c:v>
                </c:pt>
                <c:pt idx="25">
                  <c:v>42186</c:v>
                </c:pt>
                <c:pt idx="26">
                  <c:v>42217</c:v>
                </c:pt>
                <c:pt idx="27">
                  <c:v>42248</c:v>
                </c:pt>
                <c:pt idx="28">
                  <c:v>42278</c:v>
                </c:pt>
                <c:pt idx="29">
                  <c:v>42309</c:v>
                </c:pt>
                <c:pt idx="30">
                  <c:v>42339</c:v>
                </c:pt>
              </c:numCache>
            </c:numRef>
          </c:cat>
          <c:val>
            <c:numRef>
              <c:f>'Carga Peligrosa'!$Z$21:$Z$51</c:f>
              <c:numCache>
                <c:formatCode>0</c:formatCode>
                <c:ptCount val="31"/>
                <c:pt idx="0">
                  <c:v>0</c:v>
                </c:pt>
                <c:pt idx="1">
                  <c:v>0</c:v>
                </c:pt>
                <c:pt idx="2">
                  <c:v>0</c:v>
                </c:pt>
                <c:pt idx="3">
                  <c:v>0</c:v>
                </c:pt>
                <c:pt idx="4">
                  <c:v>0</c:v>
                </c:pt>
                <c:pt idx="5">
                  <c:v>0</c:v>
                </c:pt>
                <c:pt idx="6">
                  <c:v>0</c:v>
                </c:pt>
                <c:pt idx="7">
                  <c:v>0</c:v>
                </c:pt>
                <c:pt idx="8">
                  <c:v>28</c:v>
                </c:pt>
                <c:pt idx="9">
                  <c:v>0</c:v>
                </c:pt>
                <c:pt idx="10">
                  <c:v>0</c:v>
                </c:pt>
                <c:pt idx="11">
                  <c:v>0.1</c:v>
                </c:pt>
                <c:pt idx="12">
                  <c:v>0</c:v>
                </c:pt>
                <c:pt idx="13">
                  <c:v>0</c:v>
                </c:pt>
                <c:pt idx="14">
                  <c:v>0</c:v>
                </c:pt>
                <c:pt idx="15">
                  <c:v>25</c:v>
                </c:pt>
                <c:pt idx="16">
                  <c:v>3.0000000000000002E-2</c:v>
                </c:pt>
                <c:pt idx="17">
                  <c:v>0</c:v>
                </c:pt>
                <c:pt idx="18">
                  <c:v>0</c:v>
                </c:pt>
                <c:pt idx="19">
                  <c:v>7.4233333333333489</c:v>
                </c:pt>
                <c:pt idx="20">
                  <c:v>28</c:v>
                </c:pt>
                <c:pt idx="21">
                  <c:v>0</c:v>
                </c:pt>
                <c:pt idx="22">
                  <c:v>0</c:v>
                </c:pt>
                <c:pt idx="23">
                  <c:v>7.7</c:v>
                </c:pt>
                <c:pt idx="24">
                  <c:v>58.8</c:v>
                </c:pt>
                <c:pt idx="25">
                  <c:v>0</c:v>
                </c:pt>
                <c:pt idx="26">
                  <c:v>15.9</c:v>
                </c:pt>
                <c:pt idx="27">
                  <c:v>4.0999999999999996</c:v>
                </c:pt>
                <c:pt idx="28">
                  <c:v>60.8</c:v>
                </c:pt>
                <c:pt idx="29" formatCode="General">
                  <c:v>1.4999999999999998E-2</c:v>
                </c:pt>
                <c:pt idx="30" formatCode="General">
                  <c:v>0</c:v>
                </c:pt>
              </c:numCache>
            </c:numRef>
          </c:val>
          <c:extLst xmlns:c16r2="http://schemas.microsoft.com/office/drawing/2015/06/chart">
            <c:ext xmlns:c16="http://schemas.microsoft.com/office/drawing/2014/chart" uri="{C3380CC4-5D6E-409C-BE32-E72D297353CC}">
              <c16:uniqueId val="{00000001-A68E-4765-8503-6DF29B1AEA6B}"/>
            </c:ext>
          </c:extLst>
        </c:ser>
        <c:dLbls/>
        <c:marker val="1"/>
        <c:axId val="87565056"/>
        <c:axId val="87566976"/>
      </c:lineChart>
      <c:dateAx>
        <c:axId val="87565056"/>
        <c:scaling>
          <c:orientation val="minMax"/>
        </c:scaling>
        <c:axPos val="b"/>
        <c:title>
          <c:tx>
            <c:rich>
              <a:bodyPr/>
              <a:lstStyle/>
              <a:p>
                <a:pPr>
                  <a:defRPr/>
                </a:pPr>
                <a:r>
                  <a:rPr lang="es-CL" dirty="0"/>
                  <a:t>Meses</a:t>
                </a:r>
              </a:p>
            </c:rich>
          </c:tx>
          <c:layout/>
        </c:title>
        <c:numFmt formatCode="mmm\-yy" sourceLinked="1"/>
        <c:majorTickMark val="none"/>
        <c:tickLblPos val="nextTo"/>
        <c:crossAx val="87566976"/>
        <c:crosses val="autoZero"/>
        <c:auto val="1"/>
        <c:lblOffset val="100"/>
        <c:baseTimeUnit val="months"/>
      </c:dateAx>
      <c:valAx>
        <c:axId val="87566976"/>
        <c:scaling>
          <c:orientation val="minMax"/>
        </c:scaling>
        <c:axPos val="l"/>
        <c:title>
          <c:tx>
            <c:rich>
              <a:bodyPr/>
              <a:lstStyle/>
              <a:p>
                <a:pPr>
                  <a:defRPr/>
                </a:pPr>
                <a:r>
                  <a:rPr lang="es-CL" dirty="0"/>
                  <a:t>Toneladas</a:t>
                </a:r>
              </a:p>
            </c:rich>
          </c:tx>
          <c:layout/>
        </c:title>
        <c:numFmt formatCode="0" sourceLinked="1"/>
        <c:tickLblPos val="nextTo"/>
        <c:crossAx val="87565056"/>
        <c:crosses val="autoZero"/>
        <c:crossBetween val="between"/>
      </c:valAx>
    </c:plotArea>
    <c:legend>
      <c:legendPos val="r"/>
      <c:layout>
        <c:manualLayout>
          <c:xMode val="edge"/>
          <c:yMode val="edge"/>
          <c:x val="0.80460993956429616"/>
          <c:y val="0.24976568554165895"/>
          <c:w val="0.19094561521358067"/>
          <c:h val="0.42986817240652181"/>
        </c:manualLayout>
      </c:layout>
    </c:legend>
    <c:plotVisOnly val="1"/>
    <c:dispBlanksAs val="gap"/>
  </c:chart>
  <c:spPr>
    <a:ln>
      <a:noFill/>
    </a:ln>
  </c:sp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s-CL"/>
  <c:chart>
    <c:autoTitleDeleted val="1"/>
    <c:plotArea>
      <c:layout>
        <c:manualLayout>
          <c:layoutTarget val="inner"/>
          <c:xMode val="edge"/>
          <c:yMode val="edge"/>
          <c:x val="9.8201941942597029E-2"/>
          <c:y val="5.2255922902482557E-2"/>
          <c:w val="0.7108524428438221"/>
          <c:h val="0.65582810194726526"/>
        </c:manualLayout>
      </c:layout>
      <c:lineChart>
        <c:grouping val="standard"/>
        <c:ser>
          <c:idx val="0"/>
          <c:order val="0"/>
          <c:tx>
            <c:strRef>
              <c:f>'Carga Peligrosa'!$U$2:$X$2</c:f>
              <c:strCache>
                <c:ptCount val="1"/>
                <c:pt idx="0">
                  <c:v>Punta Arenas - Puerto Williams</c:v>
                </c:pt>
              </c:strCache>
            </c:strRef>
          </c:tx>
          <c:marker>
            <c:symbol val="none"/>
          </c:marker>
          <c:cat>
            <c:numRef>
              <c:f>'Carga Peligrosa'!$L$21:$L$51</c:f>
              <c:numCache>
                <c:formatCode>mmm\-yy</c:formatCode>
                <c:ptCount val="31"/>
                <c:pt idx="0">
                  <c:v>41426</c:v>
                </c:pt>
                <c:pt idx="1">
                  <c:v>41456</c:v>
                </c:pt>
                <c:pt idx="2">
                  <c:v>41487</c:v>
                </c:pt>
                <c:pt idx="3">
                  <c:v>41518</c:v>
                </c:pt>
                <c:pt idx="4">
                  <c:v>41548</c:v>
                </c:pt>
                <c:pt idx="5">
                  <c:v>41579</c:v>
                </c:pt>
                <c:pt idx="6">
                  <c:v>41609</c:v>
                </c:pt>
                <c:pt idx="7">
                  <c:v>41640</c:v>
                </c:pt>
                <c:pt idx="8">
                  <c:v>41671</c:v>
                </c:pt>
                <c:pt idx="9">
                  <c:v>41699</c:v>
                </c:pt>
                <c:pt idx="10">
                  <c:v>41730</c:v>
                </c:pt>
                <c:pt idx="11">
                  <c:v>41760</c:v>
                </c:pt>
                <c:pt idx="12">
                  <c:v>41791</c:v>
                </c:pt>
                <c:pt idx="13">
                  <c:v>41821</c:v>
                </c:pt>
                <c:pt idx="14">
                  <c:v>41852</c:v>
                </c:pt>
                <c:pt idx="15">
                  <c:v>41883</c:v>
                </c:pt>
                <c:pt idx="16">
                  <c:v>41913</c:v>
                </c:pt>
                <c:pt idx="17">
                  <c:v>41944</c:v>
                </c:pt>
                <c:pt idx="18">
                  <c:v>41974</c:v>
                </c:pt>
                <c:pt idx="19">
                  <c:v>42005</c:v>
                </c:pt>
                <c:pt idx="20">
                  <c:v>42036</c:v>
                </c:pt>
                <c:pt idx="21">
                  <c:v>42064</c:v>
                </c:pt>
                <c:pt idx="22">
                  <c:v>42095</c:v>
                </c:pt>
                <c:pt idx="23">
                  <c:v>42125</c:v>
                </c:pt>
                <c:pt idx="24">
                  <c:v>42156</c:v>
                </c:pt>
                <c:pt idx="25">
                  <c:v>42186</c:v>
                </c:pt>
                <c:pt idx="26">
                  <c:v>42217</c:v>
                </c:pt>
                <c:pt idx="27">
                  <c:v>42248</c:v>
                </c:pt>
                <c:pt idx="28">
                  <c:v>42278</c:v>
                </c:pt>
                <c:pt idx="29">
                  <c:v>42309</c:v>
                </c:pt>
                <c:pt idx="30">
                  <c:v>42339</c:v>
                </c:pt>
              </c:numCache>
            </c:numRef>
          </c:cat>
          <c:val>
            <c:numRef>
              <c:f>'Carga Peligrosa'!$U$21:$U$51</c:f>
              <c:numCache>
                <c:formatCode>0</c:formatCode>
                <c:ptCount val="31"/>
                <c:pt idx="0">
                  <c:v>8</c:v>
                </c:pt>
                <c:pt idx="1">
                  <c:v>59</c:v>
                </c:pt>
                <c:pt idx="2">
                  <c:v>12</c:v>
                </c:pt>
                <c:pt idx="3">
                  <c:v>46.379999999999995</c:v>
                </c:pt>
                <c:pt idx="4">
                  <c:v>28</c:v>
                </c:pt>
                <c:pt idx="5">
                  <c:v>111</c:v>
                </c:pt>
                <c:pt idx="6">
                  <c:v>0</c:v>
                </c:pt>
                <c:pt idx="7">
                  <c:v>98</c:v>
                </c:pt>
                <c:pt idx="8">
                  <c:v>0</c:v>
                </c:pt>
                <c:pt idx="9">
                  <c:v>0</c:v>
                </c:pt>
                <c:pt idx="10">
                  <c:v>133</c:v>
                </c:pt>
                <c:pt idx="11">
                  <c:v>10.8</c:v>
                </c:pt>
                <c:pt idx="12">
                  <c:v>0</c:v>
                </c:pt>
                <c:pt idx="13">
                  <c:v>171</c:v>
                </c:pt>
                <c:pt idx="14">
                  <c:v>249</c:v>
                </c:pt>
                <c:pt idx="15">
                  <c:v>275</c:v>
                </c:pt>
                <c:pt idx="16">
                  <c:v>108.5</c:v>
                </c:pt>
                <c:pt idx="17">
                  <c:v>119</c:v>
                </c:pt>
                <c:pt idx="18">
                  <c:v>0</c:v>
                </c:pt>
                <c:pt idx="19">
                  <c:v>96.440740740740765</c:v>
                </c:pt>
                <c:pt idx="20">
                  <c:v>0</c:v>
                </c:pt>
                <c:pt idx="21">
                  <c:v>22.72</c:v>
                </c:pt>
                <c:pt idx="22">
                  <c:v>234.8</c:v>
                </c:pt>
                <c:pt idx="23">
                  <c:v>85</c:v>
                </c:pt>
                <c:pt idx="24">
                  <c:v>42.9</c:v>
                </c:pt>
                <c:pt idx="25">
                  <c:v>115</c:v>
                </c:pt>
                <c:pt idx="26">
                  <c:v>164</c:v>
                </c:pt>
                <c:pt idx="27">
                  <c:v>273.39999999999992</c:v>
                </c:pt>
                <c:pt idx="28">
                  <c:v>237.4</c:v>
                </c:pt>
                <c:pt idx="29" formatCode="General">
                  <c:v>109.75</c:v>
                </c:pt>
                <c:pt idx="30" formatCode="General">
                  <c:v>0</c:v>
                </c:pt>
              </c:numCache>
            </c:numRef>
          </c:val>
          <c:extLst xmlns:c16r2="http://schemas.microsoft.com/office/drawing/2015/06/chart">
            <c:ext xmlns:c16="http://schemas.microsoft.com/office/drawing/2014/chart" uri="{C3380CC4-5D6E-409C-BE32-E72D297353CC}">
              <c16:uniqueId val="{00000000-D5E8-46BA-B791-3BCE3BA19A9F}"/>
            </c:ext>
          </c:extLst>
        </c:ser>
        <c:ser>
          <c:idx val="1"/>
          <c:order val="1"/>
          <c:tx>
            <c:strRef>
              <c:f>'Carga Peligrosa'!$Y$2:$AB$2</c:f>
              <c:strCache>
                <c:ptCount val="1"/>
                <c:pt idx="0">
                  <c:v>Puerto Williams - Punta Arenas</c:v>
                </c:pt>
              </c:strCache>
            </c:strRef>
          </c:tx>
          <c:marker>
            <c:symbol val="none"/>
          </c:marker>
          <c:cat>
            <c:numRef>
              <c:f>'Carga Peligrosa'!$L$21:$L$51</c:f>
              <c:numCache>
                <c:formatCode>mmm\-yy</c:formatCode>
                <c:ptCount val="31"/>
                <c:pt idx="0">
                  <c:v>41426</c:v>
                </c:pt>
                <c:pt idx="1">
                  <c:v>41456</c:v>
                </c:pt>
                <c:pt idx="2">
                  <c:v>41487</c:v>
                </c:pt>
                <c:pt idx="3">
                  <c:v>41518</c:v>
                </c:pt>
                <c:pt idx="4">
                  <c:v>41548</c:v>
                </c:pt>
                <c:pt idx="5">
                  <c:v>41579</c:v>
                </c:pt>
                <c:pt idx="6">
                  <c:v>41609</c:v>
                </c:pt>
                <c:pt idx="7">
                  <c:v>41640</c:v>
                </c:pt>
                <c:pt idx="8">
                  <c:v>41671</c:v>
                </c:pt>
                <c:pt idx="9">
                  <c:v>41699</c:v>
                </c:pt>
                <c:pt idx="10">
                  <c:v>41730</c:v>
                </c:pt>
                <c:pt idx="11">
                  <c:v>41760</c:v>
                </c:pt>
                <c:pt idx="12">
                  <c:v>41791</c:v>
                </c:pt>
                <c:pt idx="13">
                  <c:v>41821</c:v>
                </c:pt>
                <c:pt idx="14">
                  <c:v>41852</c:v>
                </c:pt>
                <c:pt idx="15">
                  <c:v>41883</c:v>
                </c:pt>
                <c:pt idx="16">
                  <c:v>41913</c:v>
                </c:pt>
                <c:pt idx="17">
                  <c:v>41944</c:v>
                </c:pt>
                <c:pt idx="18">
                  <c:v>41974</c:v>
                </c:pt>
                <c:pt idx="19">
                  <c:v>42005</c:v>
                </c:pt>
                <c:pt idx="20">
                  <c:v>42036</c:v>
                </c:pt>
                <c:pt idx="21">
                  <c:v>42064</c:v>
                </c:pt>
                <c:pt idx="22">
                  <c:v>42095</c:v>
                </c:pt>
                <c:pt idx="23">
                  <c:v>42125</c:v>
                </c:pt>
                <c:pt idx="24">
                  <c:v>42156</c:v>
                </c:pt>
                <c:pt idx="25">
                  <c:v>42186</c:v>
                </c:pt>
                <c:pt idx="26">
                  <c:v>42217</c:v>
                </c:pt>
                <c:pt idx="27">
                  <c:v>42248</c:v>
                </c:pt>
                <c:pt idx="28">
                  <c:v>42278</c:v>
                </c:pt>
                <c:pt idx="29">
                  <c:v>42309</c:v>
                </c:pt>
                <c:pt idx="30">
                  <c:v>42339</c:v>
                </c:pt>
              </c:numCache>
            </c:numRef>
          </c:cat>
          <c:val>
            <c:numRef>
              <c:f>'Carga Peligrosa'!$Y$21:$Y$51</c:f>
              <c:numCache>
                <c:formatCode>0</c:formatCode>
                <c:ptCount val="31"/>
                <c:pt idx="0">
                  <c:v>3</c:v>
                </c:pt>
                <c:pt idx="1">
                  <c:v>44.2</c:v>
                </c:pt>
                <c:pt idx="2">
                  <c:v>12</c:v>
                </c:pt>
                <c:pt idx="3">
                  <c:v>14.53</c:v>
                </c:pt>
                <c:pt idx="4">
                  <c:v>28</c:v>
                </c:pt>
                <c:pt idx="5">
                  <c:v>64</c:v>
                </c:pt>
                <c:pt idx="6">
                  <c:v>0</c:v>
                </c:pt>
                <c:pt idx="7">
                  <c:v>0</c:v>
                </c:pt>
                <c:pt idx="8">
                  <c:v>0</c:v>
                </c:pt>
                <c:pt idx="9">
                  <c:v>0</c:v>
                </c:pt>
                <c:pt idx="10">
                  <c:v>143</c:v>
                </c:pt>
                <c:pt idx="11">
                  <c:v>24</c:v>
                </c:pt>
                <c:pt idx="12">
                  <c:v>0</c:v>
                </c:pt>
                <c:pt idx="13">
                  <c:v>74</c:v>
                </c:pt>
                <c:pt idx="14">
                  <c:v>168</c:v>
                </c:pt>
                <c:pt idx="15">
                  <c:v>195</c:v>
                </c:pt>
                <c:pt idx="16">
                  <c:v>52</c:v>
                </c:pt>
                <c:pt idx="17">
                  <c:v>76</c:v>
                </c:pt>
                <c:pt idx="18">
                  <c:v>0</c:v>
                </c:pt>
                <c:pt idx="19">
                  <c:v>71.663333333333298</c:v>
                </c:pt>
                <c:pt idx="20">
                  <c:v>0</c:v>
                </c:pt>
                <c:pt idx="21">
                  <c:v>23.479999999999997</c:v>
                </c:pt>
                <c:pt idx="22">
                  <c:v>169.6</c:v>
                </c:pt>
                <c:pt idx="23">
                  <c:v>92.6</c:v>
                </c:pt>
                <c:pt idx="24">
                  <c:v>63.1</c:v>
                </c:pt>
                <c:pt idx="25">
                  <c:v>59.1</c:v>
                </c:pt>
                <c:pt idx="26">
                  <c:v>182.9</c:v>
                </c:pt>
                <c:pt idx="27">
                  <c:v>230.6</c:v>
                </c:pt>
                <c:pt idx="28">
                  <c:v>215.8</c:v>
                </c:pt>
                <c:pt idx="29" formatCode="General">
                  <c:v>58</c:v>
                </c:pt>
                <c:pt idx="30" formatCode="General">
                  <c:v>0</c:v>
                </c:pt>
              </c:numCache>
            </c:numRef>
          </c:val>
          <c:extLst xmlns:c16r2="http://schemas.microsoft.com/office/drawing/2015/06/chart">
            <c:ext xmlns:c16="http://schemas.microsoft.com/office/drawing/2014/chart" uri="{C3380CC4-5D6E-409C-BE32-E72D297353CC}">
              <c16:uniqueId val="{00000001-D5E8-46BA-B791-3BCE3BA19A9F}"/>
            </c:ext>
          </c:extLst>
        </c:ser>
        <c:dLbls/>
        <c:marker val="1"/>
        <c:axId val="87614208"/>
        <c:axId val="87616128"/>
      </c:lineChart>
      <c:dateAx>
        <c:axId val="87614208"/>
        <c:scaling>
          <c:orientation val="minMax"/>
        </c:scaling>
        <c:axPos val="b"/>
        <c:title>
          <c:tx>
            <c:rich>
              <a:bodyPr/>
              <a:lstStyle/>
              <a:p>
                <a:pPr>
                  <a:defRPr/>
                </a:pPr>
                <a:r>
                  <a:rPr lang="es-CL" dirty="0"/>
                  <a:t>Meses</a:t>
                </a:r>
              </a:p>
            </c:rich>
          </c:tx>
          <c:layout/>
        </c:title>
        <c:numFmt formatCode="mmm\-yy" sourceLinked="1"/>
        <c:majorTickMark val="none"/>
        <c:tickLblPos val="nextTo"/>
        <c:crossAx val="87616128"/>
        <c:crosses val="autoZero"/>
        <c:auto val="1"/>
        <c:lblOffset val="100"/>
        <c:baseTimeUnit val="months"/>
      </c:dateAx>
      <c:valAx>
        <c:axId val="87616128"/>
        <c:scaling>
          <c:orientation val="minMax"/>
        </c:scaling>
        <c:axPos val="l"/>
        <c:title>
          <c:tx>
            <c:rich>
              <a:bodyPr/>
              <a:lstStyle/>
              <a:p>
                <a:pPr>
                  <a:defRPr/>
                </a:pPr>
                <a:r>
                  <a:rPr lang="es-CL" dirty="0"/>
                  <a:t>Metros</a:t>
                </a:r>
                <a:r>
                  <a:rPr lang="es-CL" baseline="0" dirty="0"/>
                  <a:t> lineales</a:t>
                </a:r>
                <a:endParaRPr lang="es-CL" dirty="0"/>
              </a:p>
            </c:rich>
          </c:tx>
          <c:layout/>
        </c:title>
        <c:numFmt formatCode="0" sourceLinked="1"/>
        <c:tickLblPos val="nextTo"/>
        <c:crossAx val="87614208"/>
        <c:crosses val="autoZero"/>
        <c:crossBetween val="between"/>
      </c:valAx>
    </c:plotArea>
    <c:legend>
      <c:legendPos val="r"/>
      <c:layout>
        <c:manualLayout>
          <c:xMode val="edge"/>
          <c:yMode val="edge"/>
          <c:x val="0.80460993956429405"/>
          <c:y val="0.24976568554165837"/>
          <c:w val="0.19094561521358094"/>
          <c:h val="0.42986817240652164"/>
        </c:manualLayout>
      </c:layout>
    </c:legend>
    <c:plotVisOnly val="1"/>
    <c:dispBlanksAs val="gap"/>
  </c:chart>
  <c:spPr>
    <a:ln>
      <a:noFill/>
    </a:ln>
  </c:sp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s-CL"/>
  <c:chart>
    <c:autoTitleDeleted val="1"/>
    <c:plotArea>
      <c:layout>
        <c:manualLayout>
          <c:layoutTarget val="inner"/>
          <c:xMode val="edge"/>
          <c:yMode val="edge"/>
          <c:x val="9.8201941942597057E-2"/>
          <c:y val="5.2255922902482557E-2"/>
          <c:w val="0.71085244284382221"/>
          <c:h val="0.65582810194726526"/>
        </c:manualLayout>
      </c:layout>
      <c:lineChart>
        <c:grouping val="standard"/>
        <c:ser>
          <c:idx val="0"/>
          <c:order val="0"/>
          <c:tx>
            <c:strRef>
              <c:f>'Carga Peligrosa'!$U$2:$X$2</c:f>
              <c:strCache>
                <c:ptCount val="1"/>
                <c:pt idx="0">
                  <c:v>Punta Arenas - Puerto Williams</c:v>
                </c:pt>
              </c:strCache>
            </c:strRef>
          </c:tx>
          <c:marker>
            <c:symbol val="none"/>
          </c:marker>
          <c:cat>
            <c:numRef>
              <c:f>'Carga Peligrosa'!$L$21:$L$51</c:f>
              <c:numCache>
                <c:formatCode>mmm\-yy</c:formatCode>
                <c:ptCount val="31"/>
                <c:pt idx="0">
                  <c:v>41426</c:v>
                </c:pt>
                <c:pt idx="1">
                  <c:v>41456</c:v>
                </c:pt>
                <c:pt idx="2">
                  <c:v>41487</c:v>
                </c:pt>
                <c:pt idx="3">
                  <c:v>41518</c:v>
                </c:pt>
                <c:pt idx="4">
                  <c:v>41548</c:v>
                </c:pt>
                <c:pt idx="5">
                  <c:v>41579</c:v>
                </c:pt>
                <c:pt idx="6">
                  <c:v>41609</c:v>
                </c:pt>
                <c:pt idx="7">
                  <c:v>41640</c:v>
                </c:pt>
                <c:pt idx="8">
                  <c:v>41671</c:v>
                </c:pt>
                <c:pt idx="9">
                  <c:v>41699</c:v>
                </c:pt>
                <c:pt idx="10">
                  <c:v>41730</c:v>
                </c:pt>
                <c:pt idx="11">
                  <c:v>41760</c:v>
                </c:pt>
                <c:pt idx="12">
                  <c:v>41791</c:v>
                </c:pt>
                <c:pt idx="13">
                  <c:v>41821</c:v>
                </c:pt>
                <c:pt idx="14">
                  <c:v>41852</c:v>
                </c:pt>
                <c:pt idx="15">
                  <c:v>41883</c:v>
                </c:pt>
                <c:pt idx="16">
                  <c:v>41913</c:v>
                </c:pt>
                <c:pt idx="17">
                  <c:v>41944</c:v>
                </c:pt>
                <c:pt idx="18">
                  <c:v>41974</c:v>
                </c:pt>
                <c:pt idx="19">
                  <c:v>42005</c:v>
                </c:pt>
                <c:pt idx="20">
                  <c:v>42036</c:v>
                </c:pt>
                <c:pt idx="21">
                  <c:v>42064</c:v>
                </c:pt>
                <c:pt idx="22">
                  <c:v>42095</c:v>
                </c:pt>
                <c:pt idx="23">
                  <c:v>42125</c:v>
                </c:pt>
                <c:pt idx="24">
                  <c:v>42156</c:v>
                </c:pt>
                <c:pt idx="25">
                  <c:v>42186</c:v>
                </c:pt>
                <c:pt idx="26">
                  <c:v>42217</c:v>
                </c:pt>
                <c:pt idx="27">
                  <c:v>42248</c:v>
                </c:pt>
                <c:pt idx="28">
                  <c:v>42278</c:v>
                </c:pt>
                <c:pt idx="29">
                  <c:v>42309</c:v>
                </c:pt>
                <c:pt idx="30">
                  <c:v>42339</c:v>
                </c:pt>
              </c:numCache>
            </c:numRef>
          </c:cat>
          <c:val>
            <c:numRef>
              <c:f>'Carga Peligrosa'!$W$21:$W$51</c:f>
              <c:numCache>
                <c:formatCode>0</c:formatCode>
                <c:ptCount val="31"/>
                <c:pt idx="0">
                  <c:v>104.25</c:v>
                </c:pt>
                <c:pt idx="1">
                  <c:v>109.67599999999997</c:v>
                </c:pt>
                <c:pt idx="2">
                  <c:v>188.20499999999998</c:v>
                </c:pt>
                <c:pt idx="3">
                  <c:v>56.75</c:v>
                </c:pt>
                <c:pt idx="4">
                  <c:v>70.940000000000026</c:v>
                </c:pt>
                <c:pt idx="5">
                  <c:v>12.84</c:v>
                </c:pt>
                <c:pt idx="6">
                  <c:v>59</c:v>
                </c:pt>
                <c:pt idx="7">
                  <c:v>30</c:v>
                </c:pt>
                <c:pt idx="8">
                  <c:v>50</c:v>
                </c:pt>
                <c:pt idx="9">
                  <c:v>57</c:v>
                </c:pt>
                <c:pt idx="10">
                  <c:v>44</c:v>
                </c:pt>
                <c:pt idx="11">
                  <c:v>67.510000000000005</c:v>
                </c:pt>
                <c:pt idx="12">
                  <c:v>88</c:v>
                </c:pt>
                <c:pt idx="13">
                  <c:v>169</c:v>
                </c:pt>
                <c:pt idx="14">
                  <c:v>171</c:v>
                </c:pt>
                <c:pt idx="15">
                  <c:v>170</c:v>
                </c:pt>
                <c:pt idx="16">
                  <c:v>46.15</c:v>
                </c:pt>
                <c:pt idx="17">
                  <c:v>15.84</c:v>
                </c:pt>
                <c:pt idx="18">
                  <c:v>54</c:v>
                </c:pt>
                <c:pt idx="19">
                  <c:v>129.36662962962964</c:v>
                </c:pt>
                <c:pt idx="20">
                  <c:v>54</c:v>
                </c:pt>
                <c:pt idx="21">
                  <c:v>89.4</c:v>
                </c:pt>
                <c:pt idx="22">
                  <c:v>236.1</c:v>
                </c:pt>
                <c:pt idx="23">
                  <c:v>162.30000000000001</c:v>
                </c:pt>
                <c:pt idx="24">
                  <c:v>283.39999999999986</c:v>
                </c:pt>
                <c:pt idx="25">
                  <c:v>139.33800000000005</c:v>
                </c:pt>
                <c:pt idx="26">
                  <c:v>537.70000000000005</c:v>
                </c:pt>
                <c:pt idx="27">
                  <c:v>174.3</c:v>
                </c:pt>
                <c:pt idx="28">
                  <c:v>306.2</c:v>
                </c:pt>
                <c:pt idx="29" formatCode="General">
                  <c:v>29.49499999999999</c:v>
                </c:pt>
                <c:pt idx="30" formatCode="General">
                  <c:v>56.5</c:v>
                </c:pt>
              </c:numCache>
            </c:numRef>
          </c:val>
          <c:extLst xmlns:c16r2="http://schemas.microsoft.com/office/drawing/2015/06/chart">
            <c:ext xmlns:c16="http://schemas.microsoft.com/office/drawing/2014/chart" uri="{C3380CC4-5D6E-409C-BE32-E72D297353CC}">
              <c16:uniqueId val="{00000000-2646-48D6-AE82-8AC653B71FC5}"/>
            </c:ext>
          </c:extLst>
        </c:ser>
        <c:ser>
          <c:idx val="1"/>
          <c:order val="1"/>
          <c:tx>
            <c:strRef>
              <c:f>'Carga Peligrosa'!$Y$2:$AB$2</c:f>
              <c:strCache>
                <c:ptCount val="1"/>
                <c:pt idx="0">
                  <c:v>Puerto Williams - Punta Arenas</c:v>
                </c:pt>
              </c:strCache>
            </c:strRef>
          </c:tx>
          <c:marker>
            <c:symbol val="none"/>
          </c:marker>
          <c:cat>
            <c:numRef>
              <c:f>'Carga Peligrosa'!$L$21:$L$51</c:f>
              <c:numCache>
                <c:formatCode>mmm\-yy</c:formatCode>
                <c:ptCount val="31"/>
                <c:pt idx="0">
                  <c:v>41426</c:v>
                </c:pt>
                <c:pt idx="1">
                  <c:v>41456</c:v>
                </c:pt>
                <c:pt idx="2">
                  <c:v>41487</c:v>
                </c:pt>
                <c:pt idx="3">
                  <c:v>41518</c:v>
                </c:pt>
                <c:pt idx="4">
                  <c:v>41548</c:v>
                </c:pt>
                <c:pt idx="5">
                  <c:v>41579</c:v>
                </c:pt>
                <c:pt idx="6">
                  <c:v>41609</c:v>
                </c:pt>
                <c:pt idx="7">
                  <c:v>41640</c:v>
                </c:pt>
                <c:pt idx="8">
                  <c:v>41671</c:v>
                </c:pt>
                <c:pt idx="9">
                  <c:v>41699</c:v>
                </c:pt>
                <c:pt idx="10">
                  <c:v>41730</c:v>
                </c:pt>
                <c:pt idx="11">
                  <c:v>41760</c:v>
                </c:pt>
                <c:pt idx="12">
                  <c:v>41791</c:v>
                </c:pt>
                <c:pt idx="13">
                  <c:v>41821</c:v>
                </c:pt>
                <c:pt idx="14">
                  <c:v>41852</c:v>
                </c:pt>
                <c:pt idx="15">
                  <c:v>41883</c:v>
                </c:pt>
                <c:pt idx="16">
                  <c:v>41913</c:v>
                </c:pt>
                <c:pt idx="17">
                  <c:v>41944</c:v>
                </c:pt>
                <c:pt idx="18">
                  <c:v>41974</c:v>
                </c:pt>
                <c:pt idx="19">
                  <c:v>42005</c:v>
                </c:pt>
                <c:pt idx="20">
                  <c:v>42036</c:v>
                </c:pt>
                <c:pt idx="21">
                  <c:v>42064</c:v>
                </c:pt>
                <c:pt idx="22">
                  <c:v>42095</c:v>
                </c:pt>
                <c:pt idx="23">
                  <c:v>42125</c:v>
                </c:pt>
                <c:pt idx="24">
                  <c:v>42156</c:v>
                </c:pt>
                <c:pt idx="25">
                  <c:v>42186</c:v>
                </c:pt>
                <c:pt idx="26">
                  <c:v>42217</c:v>
                </c:pt>
                <c:pt idx="27">
                  <c:v>42248</c:v>
                </c:pt>
                <c:pt idx="28">
                  <c:v>42278</c:v>
                </c:pt>
                <c:pt idx="29">
                  <c:v>42309</c:v>
                </c:pt>
                <c:pt idx="30">
                  <c:v>42339</c:v>
                </c:pt>
              </c:numCache>
            </c:numRef>
          </c:cat>
          <c:val>
            <c:numRef>
              <c:f>'Carga Peligrosa'!$AA$21:$AA$51</c:f>
              <c:numCache>
                <c:formatCode>0</c:formatCode>
                <c:ptCount val="31"/>
                <c:pt idx="0">
                  <c:v>21.5</c:v>
                </c:pt>
                <c:pt idx="1">
                  <c:v>3.5840000000000001</c:v>
                </c:pt>
                <c:pt idx="2">
                  <c:v>27.17</c:v>
                </c:pt>
                <c:pt idx="3">
                  <c:v>7.14</c:v>
                </c:pt>
                <c:pt idx="4">
                  <c:v>5.7</c:v>
                </c:pt>
                <c:pt idx="5">
                  <c:v>1.6500000000000001</c:v>
                </c:pt>
                <c:pt idx="6">
                  <c:v>0</c:v>
                </c:pt>
                <c:pt idx="7">
                  <c:v>0</c:v>
                </c:pt>
                <c:pt idx="8">
                  <c:v>65</c:v>
                </c:pt>
                <c:pt idx="9">
                  <c:v>9</c:v>
                </c:pt>
                <c:pt idx="10">
                  <c:v>24</c:v>
                </c:pt>
                <c:pt idx="11">
                  <c:v>6.6</c:v>
                </c:pt>
                <c:pt idx="12">
                  <c:v>56</c:v>
                </c:pt>
                <c:pt idx="13">
                  <c:v>11</c:v>
                </c:pt>
                <c:pt idx="14">
                  <c:v>47</c:v>
                </c:pt>
                <c:pt idx="15">
                  <c:v>16</c:v>
                </c:pt>
                <c:pt idx="16">
                  <c:v>8</c:v>
                </c:pt>
                <c:pt idx="17">
                  <c:v>11.65</c:v>
                </c:pt>
                <c:pt idx="18">
                  <c:v>0</c:v>
                </c:pt>
                <c:pt idx="19">
                  <c:v>21.678370370370363</c:v>
                </c:pt>
                <c:pt idx="20">
                  <c:v>69</c:v>
                </c:pt>
                <c:pt idx="21">
                  <c:v>93.53</c:v>
                </c:pt>
                <c:pt idx="22">
                  <c:v>41.2</c:v>
                </c:pt>
                <c:pt idx="23">
                  <c:v>53.4</c:v>
                </c:pt>
                <c:pt idx="24">
                  <c:v>17.600000000000001</c:v>
                </c:pt>
                <c:pt idx="25">
                  <c:v>7.2919999999999998</c:v>
                </c:pt>
                <c:pt idx="26">
                  <c:v>13.9</c:v>
                </c:pt>
                <c:pt idx="27">
                  <c:v>11.7</c:v>
                </c:pt>
                <c:pt idx="28">
                  <c:v>25.7</c:v>
                </c:pt>
                <c:pt idx="29" formatCode="General">
                  <c:v>4.8249999999999975</c:v>
                </c:pt>
                <c:pt idx="30" formatCode="General">
                  <c:v>0</c:v>
                </c:pt>
              </c:numCache>
            </c:numRef>
          </c:val>
          <c:extLst xmlns:c16r2="http://schemas.microsoft.com/office/drawing/2015/06/chart">
            <c:ext xmlns:c16="http://schemas.microsoft.com/office/drawing/2014/chart" uri="{C3380CC4-5D6E-409C-BE32-E72D297353CC}">
              <c16:uniqueId val="{00000001-2646-48D6-AE82-8AC653B71FC5}"/>
            </c:ext>
          </c:extLst>
        </c:ser>
        <c:dLbls/>
        <c:marker val="1"/>
        <c:axId val="90441216"/>
        <c:axId val="90443136"/>
      </c:lineChart>
      <c:dateAx>
        <c:axId val="90441216"/>
        <c:scaling>
          <c:orientation val="minMax"/>
        </c:scaling>
        <c:axPos val="b"/>
        <c:title>
          <c:tx>
            <c:rich>
              <a:bodyPr/>
              <a:lstStyle/>
              <a:p>
                <a:pPr>
                  <a:defRPr/>
                </a:pPr>
                <a:r>
                  <a:rPr lang="es-CL" dirty="0"/>
                  <a:t>Meses</a:t>
                </a:r>
              </a:p>
            </c:rich>
          </c:tx>
          <c:layout/>
        </c:title>
        <c:numFmt formatCode="mmm\-yy" sourceLinked="1"/>
        <c:majorTickMark val="none"/>
        <c:tickLblPos val="nextTo"/>
        <c:crossAx val="90443136"/>
        <c:crosses val="autoZero"/>
        <c:auto val="1"/>
        <c:lblOffset val="100"/>
        <c:baseTimeUnit val="months"/>
      </c:dateAx>
      <c:valAx>
        <c:axId val="90443136"/>
        <c:scaling>
          <c:orientation val="minMax"/>
        </c:scaling>
        <c:axPos val="l"/>
        <c:title>
          <c:tx>
            <c:rich>
              <a:bodyPr/>
              <a:lstStyle/>
              <a:p>
                <a:pPr>
                  <a:defRPr/>
                </a:pPr>
                <a:r>
                  <a:rPr lang="es-CL" dirty="0"/>
                  <a:t>Metros</a:t>
                </a:r>
                <a:r>
                  <a:rPr lang="es-CL" baseline="0" dirty="0"/>
                  <a:t> Cúbicos</a:t>
                </a:r>
                <a:endParaRPr lang="es-CL" dirty="0"/>
              </a:p>
            </c:rich>
          </c:tx>
          <c:layout/>
        </c:title>
        <c:numFmt formatCode="0" sourceLinked="1"/>
        <c:tickLblPos val="nextTo"/>
        <c:crossAx val="90441216"/>
        <c:crosses val="autoZero"/>
        <c:crossBetween val="between"/>
      </c:valAx>
    </c:plotArea>
    <c:legend>
      <c:legendPos val="r"/>
      <c:layout>
        <c:manualLayout>
          <c:xMode val="edge"/>
          <c:yMode val="edge"/>
          <c:x val="0.80460993956429416"/>
          <c:y val="0.24976568554165843"/>
          <c:w val="0.19094561521358089"/>
          <c:h val="0.4298681724065217"/>
        </c:manualLayout>
      </c:layout>
    </c:legend>
    <c:plotVisOnly val="1"/>
    <c:dispBlanksAs val="gap"/>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s-CL"/>
  <c:chart>
    <c:autoTitleDeleted val="1"/>
    <c:plotArea>
      <c:layout>
        <c:manualLayout>
          <c:layoutTarget val="inner"/>
          <c:xMode val="edge"/>
          <c:yMode val="edge"/>
          <c:x val="9.8201941942597057E-2"/>
          <c:y val="5.2255922902482557E-2"/>
          <c:w val="0.71085244284382221"/>
          <c:h val="0.65582810194726526"/>
        </c:manualLayout>
      </c:layout>
      <c:lineChart>
        <c:grouping val="standard"/>
        <c:ser>
          <c:idx val="1"/>
          <c:order val="0"/>
          <c:tx>
            <c:strRef>
              <c:f>'Carga Peligrosa'!$Y$2:$AB$2</c:f>
              <c:strCache>
                <c:ptCount val="1"/>
                <c:pt idx="0">
                  <c:v>Puerto Williams - Punta Arenas</c:v>
                </c:pt>
              </c:strCache>
            </c:strRef>
          </c:tx>
          <c:marker>
            <c:symbol val="none"/>
          </c:marker>
          <c:cat>
            <c:numRef>
              <c:f>'Carga Peligrosa'!$L$21:$L$51</c:f>
              <c:numCache>
                <c:formatCode>mmm\-yy</c:formatCode>
                <c:ptCount val="31"/>
                <c:pt idx="0">
                  <c:v>41426</c:v>
                </c:pt>
                <c:pt idx="1">
                  <c:v>41456</c:v>
                </c:pt>
                <c:pt idx="2">
                  <c:v>41487</c:v>
                </c:pt>
                <c:pt idx="3">
                  <c:v>41518</c:v>
                </c:pt>
                <c:pt idx="4">
                  <c:v>41548</c:v>
                </c:pt>
                <c:pt idx="5">
                  <c:v>41579</c:v>
                </c:pt>
                <c:pt idx="6">
                  <c:v>41609</c:v>
                </c:pt>
                <c:pt idx="7">
                  <c:v>41640</c:v>
                </c:pt>
                <c:pt idx="8">
                  <c:v>41671</c:v>
                </c:pt>
                <c:pt idx="9">
                  <c:v>41699</c:v>
                </c:pt>
                <c:pt idx="10">
                  <c:v>41730</c:v>
                </c:pt>
                <c:pt idx="11">
                  <c:v>41760</c:v>
                </c:pt>
                <c:pt idx="12">
                  <c:v>41791</c:v>
                </c:pt>
                <c:pt idx="13">
                  <c:v>41821</c:v>
                </c:pt>
                <c:pt idx="14">
                  <c:v>41852</c:v>
                </c:pt>
                <c:pt idx="15">
                  <c:v>41883</c:v>
                </c:pt>
                <c:pt idx="16">
                  <c:v>41913</c:v>
                </c:pt>
                <c:pt idx="17">
                  <c:v>41944</c:v>
                </c:pt>
                <c:pt idx="18">
                  <c:v>41974</c:v>
                </c:pt>
                <c:pt idx="19">
                  <c:v>42005</c:v>
                </c:pt>
                <c:pt idx="20">
                  <c:v>42036</c:v>
                </c:pt>
                <c:pt idx="21">
                  <c:v>42064</c:v>
                </c:pt>
                <c:pt idx="22">
                  <c:v>42095</c:v>
                </c:pt>
                <c:pt idx="23">
                  <c:v>42125</c:v>
                </c:pt>
                <c:pt idx="24">
                  <c:v>42156</c:v>
                </c:pt>
                <c:pt idx="25">
                  <c:v>42186</c:v>
                </c:pt>
                <c:pt idx="26">
                  <c:v>42217</c:v>
                </c:pt>
                <c:pt idx="27">
                  <c:v>42248</c:v>
                </c:pt>
                <c:pt idx="28">
                  <c:v>42278</c:v>
                </c:pt>
                <c:pt idx="29">
                  <c:v>42309</c:v>
                </c:pt>
                <c:pt idx="30">
                  <c:v>42339</c:v>
                </c:pt>
              </c:numCache>
            </c:numRef>
          </c:cat>
          <c:val>
            <c:numRef>
              <c:f>'Carga Peligrosa'!$AB$21:$AB$51</c:f>
              <c:numCache>
                <c:formatCode>0</c:formatCode>
                <c:ptCount val="31"/>
                <c:pt idx="0">
                  <c:v>2</c:v>
                </c:pt>
                <c:pt idx="1">
                  <c:v>22.3</c:v>
                </c:pt>
                <c:pt idx="2">
                  <c:v>4</c:v>
                </c:pt>
                <c:pt idx="3">
                  <c:v>1</c:v>
                </c:pt>
                <c:pt idx="4">
                  <c:v>0</c:v>
                </c:pt>
                <c:pt idx="5">
                  <c:v>2</c:v>
                </c:pt>
                <c:pt idx="6">
                  <c:v>0</c:v>
                </c:pt>
                <c:pt idx="7">
                  <c:v>6</c:v>
                </c:pt>
                <c:pt idx="8">
                  <c:v>0</c:v>
                </c:pt>
                <c:pt idx="9">
                  <c:v>3</c:v>
                </c:pt>
                <c:pt idx="10">
                  <c:v>33</c:v>
                </c:pt>
                <c:pt idx="11">
                  <c:v>0</c:v>
                </c:pt>
                <c:pt idx="12">
                  <c:v>41</c:v>
                </c:pt>
                <c:pt idx="13">
                  <c:v>6</c:v>
                </c:pt>
                <c:pt idx="14">
                  <c:v>43</c:v>
                </c:pt>
                <c:pt idx="15">
                  <c:v>32</c:v>
                </c:pt>
                <c:pt idx="16">
                  <c:v>0</c:v>
                </c:pt>
                <c:pt idx="17">
                  <c:v>2</c:v>
                </c:pt>
                <c:pt idx="18">
                  <c:v>0</c:v>
                </c:pt>
                <c:pt idx="19">
                  <c:v>22.154444444444454</c:v>
                </c:pt>
                <c:pt idx="20">
                  <c:v>0</c:v>
                </c:pt>
                <c:pt idx="21">
                  <c:v>24.27</c:v>
                </c:pt>
                <c:pt idx="22">
                  <c:v>10</c:v>
                </c:pt>
                <c:pt idx="23">
                  <c:v>227.4</c:v>
                </c:pt>
                <c:pt idx="24">
                  <c:v>7</c:v>
                </c:pt>
                <c:pt idx="25">
                  <c:v>14.15</c:v>
                </c:pt>
                <c:pt idx="26">
                  <c:v>23.5</c:v>
                </c:pt>
                <c:pt idx="27">
                  <c:v>64.849999999999994</c:v>
                </c:pt>
                <c:pt idx="28">
                  <c:v>29.7</c:v>
                </c:pt>
                <c:pt idx="29" formatCode="General">
                  <c:v>1</c:v>
                </c:pt>
                <c:pt idx="30" formatCode="General">
                  <c:v>0</c:v>
                </c:pt>
              </c:numCache>
            </c:numRef>
          </c:val>
          <c:extLst xmlns:c16r2="http://schemas.microsoft.com/office/drawing/2015/06/chart">
            <c:ext xmlns:c16="http://schemas.microsoft.com/office/drawing/2014/chart" uri="{C3380CC4-5D6E-409C-BE32-E72D297353CC}">
              <c16:uniqueId val="{00000000-B2C4-4082-8D84-834EAFC65A77}"/>
            </c:ext>
          </c:extLst>
        </c:ser>
        <c:ser>
          <c:idx val="0"/>
          <c:order val="1"/>
          <c:tx>
            <c:strRef>
              <c:f>'Carga Peligrosa'!$U$2:$X$2</c:f>
              <c:strCache>
                <c:ptCount val="1"/>
                <c:pt idx="0">
                  <c:v>Punta Arenas - Puerto Williams</c:v>
                </c:pt>
              </c:strCache>
            </c:strRef>
          </c:tx>
          <c:marker>
            <c:symbol val="none"/>
          </c:marker>
          <c:val>
            <c:numRef>
              <c:f>'Carga Peligrosa'!$X$21:$X$51</c:f>
              <c:numCache>
                <c:formatCode>0</c:formatCode>
                <c:ptCount val="31"/>
                <c:pt idx="0">
                  <c:v>6</c:v>
                </c:pt>
                <c:pt idx="1">
                  <c:v>10</c:v>
                </c:pt>
                <c:pt idx="2">
                  <c:v>6</c:v>
                </c:pt>
                <c:pt idx="3">
                  <c:v>6</c:v>
                </c:pt>
                <c:pt idx="4">
                  <c:v>1</c:v>
                </c:pt>
                <c:pt idx="5">
                  <c:v>1</c:v>
                </c:pt>
                <c:pt idx="6">
                  <c:v>68</c:v>
                </c:pt>
                <c:pt idx="7">
                  <c:v>0</c:v>
                </c:pt>
                <c:pt idx="8">
                  <c:v>11</c:v>
                </c:pt>
                <c:pt idx="9">
                  <c:v>7</c:v>
                </c:pt>
                <c:pt idx="10">
                  <c:v>8</c:v>
                </c:pt>
                <c:pt idx="11">
                  <c:v>43</c:v>
                </c:pt>
                <c:pt idx="12">
                  <c:v>0</c:v>
                </c:pt>
                <c:pt idx="13">
                  <c:v>31</c:v>
                </c:pt>
                <c:pt idx="14">
                  <c:v>6</c:v>
                </c:pt>
                <c:pt idx="15">
                  <c:v>5</c:v>
                </c:pt>
                <c:pt idx="16">
                  <c:v>18.5</c:v>
                </c:pt>
                <c:pt idx="17">
                  <c:v>1</c:v>
                </c:pt>
                <c:pt idx="18">
                  <c:v>68</c:v>
                </c:pt>
                <c:pt idx="19">
                  <c:v>22.588148148148139</c:v>
                </c:pt>
                <c:pt idx="20">
                  <c:v>11</c:v>
                </c:pt>
                <c:pt idx="21">
                  <c:v>23.23</c:v>
                </c:pt>
                <c:pt idx="22">
                  <c:v>13</c:v>
                </c:pt>
                <c:pt idx="23">
                  <c:v>139.80000000000001</c:v>
                </c:pt>
                <c:pt idx="24">
                  <c:v>17</c:v>
                </c:pt>
                <c:pt idx="25">
                  <c:v>20.5</c:v>
                </c:pt>
                <c:pt idx="26">
                  <c:v>42</c:v>
                </c:pt>
                <c:pt idx="27">
                  <c:v>43.35</c:v>
                </c:pt>
                <c:pt idx="28">
                  <c:v>14.5</c:v>
                </c:pt>
                <c:pt idx="29" formatCode="General">
                  <c:v>9.75</c:v>
                </c:pt>
                <c:pt idx="30" formatCode="General">
                  <c:v>68</c:v>
                </c:pt>
              </c:numCache>
            </c:numRef>
          </c:val>
          <c:extLst xmlns:c16r2="http://schemas.microsoft.com/office/drawing/2015/06/chart">
            <c:ext xmlns:c16="http://schemas.microsoft.com/office/drawing/2014/chart" uri="{C3380CC4-5D6E-409C-BE32-E72D297353CC}">
              <c16:uniqueId val="{00000001-B2C4-4082-8D84-834EAFC65A77}"/>
            </c:ext>
          </c:extLst>
        </c:ser>
        <c:dLbls/>
        <c:marker val="1"/>
        <c:axId val="90469888"/>
        <c:axId val="90471808"/>
      </c:lineChart>
      <c:dateAx>
        <c:axId val="90469888"/>
        <c:scaling>
          <c:orientation val="minMax"/>
        </c:scaling>
        <c:axPos val="b"/>
        <c:title>
          <c:tx>
            <c:rich>
              <a:bodyPr/>
              <a:lstStyle/>
              <a:p>
                <a:pPr>
                  <a:defRPr/>
                </a:pPr>
                <a:r>
                  <a:rPr lang="es-CL" dirty="0"/>
                  <a:t>Meses</a:t>
                </a:r>
              </a:p>
            </c:rich>
          </c:tx>
          <c:layout/>
        </c:title>
        <c:numFmt formatCode="mmm\-yy" sourceLinked="1"/>
        <c:majorTickMark val="none"/>
        <c:tickLblPos val="nextTo"/>
        <c:crossAx val="90471808"/>
        <c:crosses val="autoZero"/>
        <c:auto val="1"/>
        <c:lblOffset val="100"/>
        <c:baseTimeUnit val="months"/>
      </c:dateAx>
      <c:valAx>
        <c:axId val="90471808"/>
        <c:scaling>
          <c:orientation val="minMax"/>
        </c:scaling>
        <c:axPos val="l"/>
        <c:title>
          <c:tx>
            <c:rich>
              <a:bodyPr/>
              <a:lstStyle/>
              <a:p>
                <a:pPr>
                  <a:defRPr/>
                </a:pPr>
                <a:r>
                  <a:rPr lang="es-CL" dirty="0"/>
                  <a:t>Unidades</a:t>
                </a:r>
              </a:p>
            </c:rich>
          </c:tx>
          <c:layout/>
        </c:title>
        <c:numFmt formatCode="0" sourceLinked="1"/>
        <c:tickLblPos val="nextTo"/>
        <c:crossAx val="90469888"/>
        <c:crosses val="autoZero"/>
        <c:crossBetween val="between"/>
      </c:valAx>
    </c:plotArea>
    <c:legend>
      <c:legendPos val="r"/>
      <c:layout>
        <c:manualLayout>
          <c:xMode val="edge"/>
          <c:yMode val="edge"/>
          <c:x val="0.81976153317679623"/>
          <c:y val="6.0871127193235036E-2"/>
          <c:w val="0.16941595415617733"/>
          <c:h val="0.54811320862653068"/>
        </c:manualLayout>
      </c:layout>
    </c:legend>
    <c:plotVisOnly val="1"/>
    <c:dispBlanksAs val="gap"/>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s-CL"/>
  <c:style val="9"/>
  <c:chart>
    <c:title>
      <c:layout/>
    </c:title>
    <c:plotArea>
      <c:layout/>
      <c:lineChart>
        <c:grouping val="standard"/>
        <c:ser>
          <c:idx val="0"/>
          <c:order val="0"/>
          <c:tx>
            <c:strRef>
              <c:f>'Carga Peligrosa'!$E$2</c:f>
              <c:strCache>
                <c:ptCount val="1"/>
              </c:strCache>
            </c:strRef>
          </c:tx>
          <c:marker>
            <c:symbol val="none"/>
          </c:marker>
          <c:cat>
            <c:numRef>
              <c:f>'Carga Peligrosa'!$D$3:$D$6</c:f>
              <c:numCache>
                <c:formatCode>General</c:formatCode>
                <c:ptCount val="4"/>
                <c:pt idx="0">
                  <c:v>2012</c:v>
                </c:pt>
                <c:pt idx="1">
                  <c:v>2013</c:v>
                </c:pt>
                <c:pt idx="2">
                  <c:v>2014</c:v>
                </c:pt>
                <c:pt idx="3">
                  <c:v>2015</c:v>
                </c:pt>
              </c:numCache>
            </c:numRef>
          </c:cat>
          <c:val>
            <c:numRef>
              <c:f>'Carga Peligrosa'!$E$3:$E$6</c:f>
              <c:numCache>
                <c:formatCode>General</c:formatCode>
                <c:ptCount val="4"/>
                <c:pt idx="0">
                  <c:v>1716</c:v>
                </c:pt>
                <c:pt idx="1">
                  <c:v>1809</c:v>
                </c:pt>
                <c:pt idx="2">
                  <c:v>1839</c:v>
                </c:pt>
                <c:pt idx="3">
                  <c:v>1667</c:v>
                </c:pt>
              </c:numCache>
            </c:numRef>
          </c:val>
          <c:extLst xmlns:c16r2="http://schemas.microsoft.com/office/drawing/2015/06/chart">
            <c:ext xmlns:c16="http://schemas.microsoft.com/office/drawing/2014/chart" uri="{C3380CC4-5D6E-409C-BE32-E72D297353CC}">
              <c16:uniqueId val="{00000000-5C36-49C0-86ED-DE72A8D27316}"/>
            </c:ext>
          </c:extLst>
        </c:ser>
        <c:dLbls/>
        <c:hiLowLines/>
        <c:marker val="1"/>
        <c:axId val="90424448"/>
        <c:axId val="90426368"/>
      </c:lineChart>
      <c:catAx>
        <c:axId val="90424448"/>
        <c:scaling>
          <c:orientation val="minMax"/>
        </c:scaling>
        <c:axPos val="b"/>
        <c:title>
          <c:tx>
            <c:rich>
              <a:bodyPr/>
              <a:lstStyle/>
              <a:p>
                <a:pPr>
                  <a:defRPr/>
                </a:pPr>
                <a:r>
                  <a:rPr lang="es-CL" dirty="0"/>
                  <a:t>Años</a:t>
                </a:r>
              </a:p>
            </c:rich>
          </c:tx>
          <c:layout/>
        </c:title>
        <c:numFmt formatCode="General" sourceLinked="1"/>
        <c:majorTickMark val="none"/>
        <c:tickLblPos val="nextTo"/>
        <c:crossAx val="90426368"/>
        <c:crosses val="autoZero"/>
        <c:auto val="1"/>
        <c:lblAlgn val="ctr"/>
        <c:lblOffset val="100"/>
      </c:catAx>
      <c:valAx>
        <c:axId val="90426368"/>
        <c:scaling>
          <c:orientation val="minMax"/>
        </c:scaling>
        <c:axPos val="l"/>
        <c:title>
          <c:tx>
            <c:rich>
              <a:bodyPr/>
              <a:lstStyle/>
              <a:p>
                <a:pPr>
                  <a:defRPr/>
                </a:pPr>
                <a:r>
                  <a:rPr lang="es-CL" dirty="0"/>
                  <a:t>Miles</a:t>
                </a:r>
                <a:r>
                  <a:rPr lang="es-CL" baseline="0" dirty="0"/>
                  <a:t> de litros</a:t>
                </a:r>
                <a:endParaRPr lang="es-CL" dirty="0"/>
              </a:p>
            </c:rich>
          </c:tx>
          <c:layout/>
        </c:title>
        <c:numFmt formatCode="General" sourceLinked="1"/>
        <c:tickLblPos val="nextTo"/>
        <c:crossAx val="90424448"/>
        <c:crosses val="autoZero"/>
        <c:crossBetween val="between"/>
      </c:valAx>
    </c:plotArea>
    <c:plotVisOnly val="1"/>
    <c:dispBlanksAs val="gap"/>
  </c:chart>
  <c:spPr>
    <a:ln>
      <a:noFill/>
    </a:ln>
  </c:sp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s-CL"/>
  <c:style val="13"/>
  <c:chart>
    <c:autoTitleDeleted val="1"/>
    <c:plotArea>
      <c:layout/>
      <c:lineChart>
        <c:grouping val="standard"/>
        <c:ser>
          <c:idx val="0"/>
          <c:order val="0"/>
          <c:tx>
            <c:strRef>
              <c:f>'Carga Peligrosa'!$B$2</c:f>
              <c:strCache>
                <c:ptCount val="1"/>
              </c:strCache>
            </c:strRef>
          </c:tx>
          <c:marker>
            <c:symbol val="none"/>
          </c:marker>
          <c:cat>
            <c:numRef>
              <c:f>'Carga Peligrosa'!$A$3:$A$50</c:f>
              <c:numCache>
                <c:formatCode>mmm\-yy</c:formatCode>
                <c:ptCount val="48"/>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numCache>
            </c:numRef>
          </c:cat>
          <c:val>
            <c:numRef>
              <c:f>'Carga Peligrosa'!$B$3:$B$50</c:f>
              <c:numCache>
                <c:formatCode>General</c:formatCode>
                <c:ptCount val="48"/>
                <c:pt idx="0">
                  <c:v>85</c:v>
                </c:pt>
                <c:pt idx="1">
                  <c:v>98</c:v>
                </c:pt>
                <c:pt idx="2">
                  <c:v>110</c:v>
                </c:pt>
                <c:pt idx="3">
                  <c:v>125</c:v>
                </c:pt>
                <c:pt idx="4">
                  <c:v>159</c:v>
                </c:pt>
                <c:pt idx="5">
                  <c:v>174</c:v>
                </c:pt>
                <c:pt idx="6">
                  <c:v>91</c:v>
                </c:pt>
                <c:pt idx="7">
                  <c:v>215</c:v>
                </c:pt>
                <c:pt idx="8">
                  <c:v>201</c:v>
                </c:pt>
                <c:pt idx="9">
                  <c:v>198</c:v>
                </c:pt>
                <c:pt idx="10">
                  <c:v>145</c:v>
                </c:pt>
                <c:pt idx="11">
                  <c:v>115</c:v>
                </c:pt>
                <c:pt idx="12">
                  <c:v>54</c:v>
                </c:pt>
                <c:pt idx="13">
                  <c:v>89</c:v>
                </c:pt>
                <c:pt idx="14">
                  <c:v>82</c:v>
                </c:pt>
                <c:pt idx="15">
                  <c:v>195</c:v>
                </c:pt>
                <c:pt idx="16">
                  <c:v>124</c:v>
                </c:pt>
                <c:pt idx="17">
                  <c:v>153</c:v>
                </c:pt>
                <c:pt idx="18">
                  <c:v>158</c:v>
                </c:pt>
                <c:pt idx="19">
                  <c:v>212</c:v>
                </c:pt>
                <c:pt idx="20">
                  <c:v>134</c:v>
                </c:pt>
                <c:pt idx="21">
                  <c:v>224</c:v>
                </c:pt>
                <c:pt idx="22">
                  <c:v>249</c:v>
                </c:pt>
                <c:pt idx="23">
                  <c:v>135</c:v>
                </c:pt>
                <c:pt idx="24">
                  <c:v>206</c:v>
                </c:pt>
                <c:pt idx="25">
                  <c:v>123</c:v>
                </c:pt>
                <c:pt idx="26">
                  <c:v>118</c:v>
                </c:pt>
                <c:pt idx="27">
                  <c:v>76</c:v>
                </c:pt>
                <c:pt idx="28">
                  <c:v>204</c:v>
                </c:pt>
                <c:pt idx="29">
                  <c:v>100</c:v>
                </c:pt>
                <c:pt idx="30">
                  <c:v>93</c:v>
                </c:pt>
                <c:pt idx="31">
                  <c:v>219</c:v>
                </c:pt>
                <c:pt idx="32">
                  <c:v>237</c:v>
                </c:pt>
                <c:pt idx="33">
                  <c:v>227</c:v>
                </c:pt>
                <c:pt idx="34">
                  <c:v>98</c:v>
                </c:pt>
                <c:pt idx="35">
                  <c:v>138</c:v>
                </c:pt>
                <c:pt idx="36">
                  <c:v>175</c:v>
                </c:pt>
                <c:pt idx="37">
                  <c:v>175</c:v>
                </c:pt>
                <c:pt idx="38">
                  <c:v>152</c:v>
                </c:pt>
                <c:pt idx="39">
                  <c:v>132</c:v>
                </c:pt>
                <c:pt idx="40">
                  <c:v>184</c:v>
                </c:pt>
                <c:pt idx="41">
                  <c:v>64</c:v>
                </c:pt>
                <c:pt idx="42">
                  <c:v>177</c:v>
                </c:pt>
                <c:pt idx="43">
                  <c:v>152</c:v>
                </c:pt>
                <c:pt idx="44">
                  <c:v>55</c:v>
                </c:pt>
                <c:pt idx="45">
                  <c:v>150</c:v>
                </c:pt>
                <c:pt idx="46">
                  <c:v>167</c:v>
                </c:pt>
                <c:pt idx="47">
                  <c:v>84</c:v>
                </c:pt>
              </c:numCache>
            </c:numRef>
          </c:val>
          <c:extLst xmlns:c16r2="http://schemas.microsoft.com/office/drawing/2015/06/chart">
            <c:ext xmlns:c16="http://schemas.microsoft.com/office/drawing/2014/chart" uri="{C3380CC4-5D6E-409C-BE32-E72D297353CC}">
              <c16:uniqueId val="{00000000-4CA8-40F4-AC68-E458511ADCA3}"/>
            </c:ext>
          </c:extLst>
        </c:ser>
        <c:dLbls/>
        <c:hiLowLines/>
        <c:marker val="1"/>
        <c:axId val="90596096"/>
        <c:axId val="90598016"/>
      </c:lineChart>
      <c:dateAx>
        <c:axId val="90596096"/>
        <c:scaling>
          <c:orientation val="minMax"/>
        </c:scaling>
        <c:axPos val="b"/>
        <c:title>
          <c:tx>
            <c:rich>
              <a:bodyPr/>
              <a:lstStyle/>
              <a:p>
                <a:pPr>
                  <a:defRPr/>
                </a:pPr>
                <a:r>
                  <a:rPr lang="es-CL" dirty="0"/>
                  <a:t>Meses</a:t>
                </a:r>
              </a:p>
            </c:rich>
          </c:tx>
          <c:layout/>
        </c:title>
        <c:numFmt formatCode="mmm\-yy" sourceLinked="1"/>
        <c:majorTickMark val="none"/>
        <c:tickLblPos val="nextTo"/>
        <c:crossAx val="90598016"/>
        <c:crosses val="autoZero"/>
        <c:auto val="1"/>
        <c:lblOffset val="100"/>
        <c:baseTimeUnit val="months"/>
      </c:dateAx>
      <c:valAx>
        <c:axId val="90598016"/>
        <c:scaling>
          <c:orientation val="minMax"/>
        </c:scaling>
        <c:axPos val="l"/>
        <c:title>
          <c:tx>
            <c:rich>
              <a:bodyPr/>
              <a:lstStyle/>
              <a:p>
                <a:pPr>
                  <a:defRPr/>
                </a:pPr>
                <a:r>
                  <a:rPr lang="es-CL" dirty="0"/>
                  <a:t>Miles</a:t>
                </a:r>
                <a:r>
                  <a:rPr lang="es-CL" baseline="0" dirty="0"/>
                  <a:t> de Litros</a:t>
                </a:r>
                <a:endParaRPr lang="es-CL" dirty="0"/>
              </a:p>
            </c:rich>
          </c:tx>
          <c:layout/>
        </c:title>
        <c:numFmt formatCode="General" sourceLinked="1"/>
        <c:tickLblPos val="nextTo"/>
        <c:crossAx val="90596096"/>
        <c:crosses val="autoZero"/>
        <c:crossBetween val="between"/>
      </c:valAx>
    </c:plotArea>
    <c:plotVisOnly val="1"/>
    <c:dispBlanksAs val="gap"/>
  </c:chart>
  <c:spPr>
    <a:ln>
      <a:noFill/>
    </a:ln>
  </c:sp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es-CL"/>
  <c:chart>
    <c:title>
      <c:tx>
        <c:rich>
          <a:bodyPr/>
          <a:lstStyle/>
          <a:p>
            <a:pPr>
              <a:defRPr/>
            </a:pPr>
            <a:r>
              <a:rPr lang="en-US" dirty="0"/>
              <a:t>Subsidio Mensual</a:t>
            </a:r>
          </a:p>
        </c:rich>
      </c:tx>
      <c:layout/>
    </c:title>
    <c:plotArea>
      <c:layout/>
      <c:barChart>
        <c:barDir val="col"/>
        <c:grouping val="clustered"/>
        <c:ser>
          <c:idx val="0"/>
          <c:order val="0"/>
          <c:tx>
            <c:strRef>
              <c:f>'Marítimo Tabsa (2)'!$D$4</c:f>
              <c:strCache>
                <c:ptCount val="1"/>
                <c:pt idx="0">
                  <c:v>2014</c:v>
                </c:pt>
              </c:strCache>
            </c:strRef>
          </c:tx>
          <c:cat>
            <c:strRef>
              <c:f>'Marítimo Tabsa (2)'!$C$5:$C$16</c:f>
              <c:strCache>
                <c:ptCount val="12"/>
                <c:pt idx="0">
                  <c:v>Enero  </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'Marítimo Tabsa (2)'!$D$5:$D$16</c:f>
              <c:numCache>
                <c:formatCode>"$"\ #,##0</c:formatCode>
                <c:ptCount val="12"/>
                <c:pt idx="0">
                  <c:v>129693000</c:v>
                </c:pt>
                <c:pt idx="1">
                  <c:v>129693000</c:v>
                </c:pt>
                <c:pt idx="2">
                  <c:v>129693000</c:v>
                </c:pt>
                <c:pt idx="3">
                  <c:v>129693000</c:v>
                </c:pt>
                <c:pt idx="4">
                  <c:v>129693000</c:v>
                </c:pt>
                <c:pt idx="5">
                  <c:v>129693000</c:v>
                </c:pt>
                <c:pt idx="6">
                  <c:v>144565000</c:v>
                </c:pt>
                <c:pt idx="7">
                  <c:v>139833000</c:v>
                </c:pt>
                <c:pt idx="8">
                  <c:v>139833000</c:v>
                </c:pt>
                <c:pt idx="9">
                  <c:v>139833000</c:v>
                </c:pt>
                <c:pt idx="10">
                  <c:v>139833000</c:v>
                </c:pt>
                <c:pt idx="11">
                  <c:v>139833000</c:v>
                </c:pt>
              </c:numCache>
            </c:numRef>
          </c:val>
          <c:extLst xmlns:c16r2="http://schemas.microsoft.com/office/drawing/2015/06/chart">
            <c:ext xmlns:c16="http://schemas.microsoft.com/office/drawing/2014/chart" uri="{C3380CC4-5D6E-409C-BE32-E72D297353CC}">
              <c16:uniqueId val="{00000000-F8F5-49BD-90B3-671359AEFB2F}"/>
            </c:ext>
          </c:extLst>
        </c:ser>
        <c:ser>
          <c:idx val="1"/>
          <c:order val="1"/>
          <c:tx>
            <c:strRef>
              <c:f>'Marítimo Tabsa (2)'!$E$4</c:f>
              <c:strCache>
                <c:ptCount val="1"/>
                <c:pt idx="0">
                  <c:v>2015</c:v>
                </c:pt>
              </c:strCache>
            </c:strRef>
          </c:tx>
          <c:cat>
            <c:strRef>
              <c:f>'Marítimo Tabsa (2)'!$C$5:$C$16</c:f>
              <c:strCache>
                <c:ptCount val="12"/>
                <c:pt idx="0">
                  <c:v>Enero  </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'Marítimo Tabsa (2)'!$E$5:$E$16</c:f>
              <c:numCache>
                <c:formatCode>"$"\ #,##0</c:formatCode>
                <c:ptCount val="12"/>
                <c:pt idx="0">
                  <c:v>139833000</c:v>
                </c:pt>
                <c:pt idx="1">
                  <c:v>139833000</c:v>
                </c:pt>
                <c:pt idx="2">
                  <c:v>177297652</c:v>
                </c:pt>
                <c:pt idx="3">
                  <c:v>158565326</c:v>
                </c:pt>
                <c:pt idx="4">
                  <c:v>139833000</c:v>
                </c:pt>
                <c:pt idx="5">
                  <c:v>139833000</c:v>
                </c:pt>
                <c:pt idx="6">
                  <c:v>139833000</c:v>
                </c:pt>
                <c:pt idx="7">
                  <c:v>123123457</c:v>
                </c:pt>
                <c:pt idx="8">
                  <c:v>133059000</c:v>
                </c:pt>
                <c:pt idx="9">
                  <c:v>133059000</c:v>
                </c:pt>
                <c:pt idx="10">
                  <c:v>133059000</c:v>
                </c:pt>
                <c:pt idx="11">
                  <c:v>133059000</c:v>
                </c:pt>
              </c:numCache>
            </c:numRef>
          </c:val>
          <c:extLst xmlns:c16r2="http://schemas.microsoft.com/office/drawing/2015/06/chart">
            <c:ext xmlns:c16="http://schemas.microsoft.com/office/drawing/2014/chart" uri="{C3380CC4-5D6E-409C-BE32-E72D297353CC}">
              <c16:uniqueId val="{00000001-F8F5-49BD-90B3-671359AEFB2F}"/>
            </c:ext>
          </c:extLst>
        </c:ser>
        <c:ser>
          <c:idx val="2"/>
          <c:order val="2"/>
          <c:tx>
            <c:strRef>
              <c:f>'Marítimo Tabsa (2)'!$F$4</c:f>
              <c:strCache>
                <c:ptCount val="1"/>
                <c:pt idx="0">
                  <c:v>2016</c:v>
                </c:pt>
              </c:strCache>
            </c:strRef>
          </c:tx>
          <c:cat>
            <c:strRef>
              <c:f>'Marítimo Tabsa (2)'!$C$5:$C$16</c:f>
              <c:strCache>
                <c:ptCount val="12"/>
                <c:pt idx="0">
                  <c:v>Enero  </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'Marítimo Tabsa (2)'!$F$5:$F$16</c:f>
              <c:numCache>
                <c:formatCode>General</c:formatCode>
                <c:ptCount val="12"/>
                <c:pt idx="0" formatCode="&quot;$&quot;\ #,##0">
                  <c:v>133059000</c:v>
                </c:pt>
              </c:numCache>
            </c:numRef>
          </c:val>
          <c:extLst xmlns:c16r2="http://schemas.microsoft.com/office/drawing/2015/06/chart">
            <c:ext xmlns:c16="http://schemas.microsoft.com/office/drawing/2014/chart" uri="{C3380CC4-5D6E-409C-BE32-E72D297353CC}">
              <c16:uniqueId val="{00000002-F8F5-49BD-90B3-671359AEFB2F}"/>
            </c:ext>
          </c:extLst>
        </c:ser>
        <c:dLbls/>
        <c:axId val="91905024"/>
        <c:axId val="91910912"/>
      </c:barChart>
      <c:catAx>
        <c:axId val="91905024"/>
        <c:scaling>
          <c:orientation val="minMax"/>
        </c:scaling>
        <c:axPos val="b"/>
        <c:numFmt formatCode="General" sourceLinked="0"/>
        <c:majorTickMark val="none"/>
        <c:tickLblPos val="nextTo"/>
        <c:crossAx val="91910912"/>
        <c:crosses val="autoZero"/>
        <c:auto val="1"/>
        <c:lblAlgn val="ctr"/>
        <c:lblOffset val="100"/>
      </c:catAx>
      <c:valAx>
        <c:axId val="91910912"/>
        <c:scaling>
          <c:orientation val="minMax"/>
        </c:scaling>
        <c:axPos val="l"/>
        <c:majorGridlines/>
        <c:numFmt formatCode="&quot;$&quot;\ #,##0" sourceLinked="1"/>
        <c:majorTickMark val="none"/>
        <c:tickLblPos val="nextTo"/>
        <c:crossAx val="91905024"/>
        <c:crosses val="autoZero"/>
        <c:crossBetween val="between"/>
      </c:valAx>
    </c:plotArea>
    <c:legend>
      <c:legendPos val="r"/>
      <c:layout/>
    </c:legend>
    <c:plotVisOnly val="1"/>
    <c:dispBlanksAs val="gap"/>
  </c:chart>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es-CL"/>
  <c:chart>
    <c:title>
      <c:tx>
        <c:rich>
          <a:bodyPr/>
          <a:lstStyle/>
          <a:p>
            <a:pPr>
              <a:defRPr sz="1100"/>
            </a:pPr>
            <a:r>
              <a:rPr lang="es-CL" sz="1100" dirty="0"/>
              <a:t>Subsidio mensual </a:t>
            </a:r>
          </a:p>
        </c:rich>
      </c:tx>
      <c:layout/>
    </c:title>
    <c:plotArea>
      <c:layout/>
      <c:barChart>
        <c:barDir val="col"/>
        <c:grouping val="clustered"/>
        <c:ser>
          <c:idx val="0"/>
          <c:order val="0"/>
          <c:tx>
            <c:strRef>
              <c:f>Hoja3!$D$3</c:f>
              <c:strCache>
                <c:ptCount val="1"/>
                <c:pt idx="0">
                  <c:v>2013</c:v>
                </c:pt>
              </c:strCache>
            </c:strRef>
          </c:tx>
          <c:cat>
            <c:strRef>
              <c:f>Hoja3!$C$4:$C$15</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Hoja3!$D$4:$D$15</c:f>
              <c:numCache>
                <c:formatCode>_-* #,##0_-;\-* #,##0_-;_-* "-"??_-;_-@_-</c:formatCode>
                <c:ptCount val="12"/>
                <c:pt idx="0">
                  <c:v>20926896</c:v>
                </c:pt>
                <c:pt idx="1">
                  <c:v>15458111</c:v>
                </c:pt>
                <c:pt idx="2">
                  <c:v>13001178</c:v>
                </c:pt>
                <c:pt idx="3">
                  <c:v>17320451</c:v>
                </c:pt>
                <c:pt idx="4">
                  <c:v>18163328</c:v>
                </c:pt>
                <c:pt idx="5">
                  <c:v>21942858</c:v>
                </c:pt>
                <c:pt idx="6">
                  <c:v>18482130</c:v>
                </c:pt>
                <c:pt idx="7">
                  <c:v>18938885</c:v>
                </c:pt>
                <c:pt idx="8">
                  <c:v>16752497</c:v>
                </c:pt>
                <c:pt idx="9">
                  <c:v>22531640</c:v>
                </c:pt>
                <c:pt idx="10">
                  <c:v>23488100</c:v>
                </c:pt>
                <c:pt idx="11">
                  <c:v>24816900</c:v>
                </c:pt>
              </c:numCache>
            </c:numRef>
          </c:val>
          <c:extLst xmlns:c16r2="http://schemas.microsoft.com/office/drawing/2015/06/chart">
            <c:ext xmlns:c16="http://schemas.microsoft.com/office/drawing/2014/chart" uri="{C3380CC4-5D6E-409C-BE32-E72D297353CC}">
              <c16:uniqueId val="{00000000-112A-4765-AE71-9A5840345F4C}"/>
            </c:ext>
          </c:extLst>
        </c:ser>
        <c:ser>
          <c:idx val="1"/>
          <c:order val="1"/>
          <c:tx>
            <c:strRef>
              <c:f>Hoja3!$E$3</c:f>
              <c:strCache>
                <c:ptCount val="1"/>
                <c:pt idx="0">
                  <c:v>2014</c:v>
                </c:pt>
              </c:strCache>
            </c:strRef>
          </c:tx>
          <c:cat>
            <c:strRef>
              <c:f>Hoja3!$C$4:$C$15</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Hoja3!$E$4:$E$15</c:f>
              <c:numCache>
                <c:formatCode>_-* #,##0_-;\-* #,##0_-;_-* "-"??_-;_-@_-</c:formatCode>
                <c:ptCount val="12"/>
                <c:pt idx="0">
                  <c:v>31275850</c:v>
                </c:pt>
                <c:pt idx="1">
                  <c:v>18368100</c:v>
                </c:pt>
                <c:pt idx="2">
                  <c:v>16313600</c:v>
                </c:pt>
                <c:pt idx="3">
                  <c:v>17749950</c:v>
                </c:pt>
                <c:pt idx="4">
                  <c:v>20748800</c:v>
                </c:pt>
                <c:pt idx="5">
                  <c:v>21643450</c:v>
                </c:pt>
                <c:pt idx="6">
                  <c:v>17762700</c:v>
                </c:pt>
                <c:pt idx="7">
                  <c:v>18018145</c:v>
                </c:pt>
                <c:pt idx="8">
                  <c:v>18031200</c:v>
                </c:pt>
                <c:pt idx="9">
                  <c:v>29279755</c:v>
                </c:pt>
                <c:pt idx="10">
                  <c:v>31640750</c:v>
                </c:pt>
                <c:pt idx="11">
                  <c:v>17902400</c:v>
                </c:pt>
              </c:numCache>
            </c:numRef>
          </c:val>
          <c:extLst xmlns:c16r2="http://schemas.microsoft.com/office/drawing/2015/06/chart">
            <c:ext xmlns:c16="http://schemas.microsoft.com/office/drawing/2014/chart" uri="{C3380CC4-5D6E-409C-BE32-E72D297353CC}">
              <c16:uniqueId val="{00000001-112A-4765-AE71-9A5840345F4C}"/>
            </c:ext>
          </c:extLst>
        </c:ser>
        <c:ser>
          <c:idx val="2"/>
          <c:order val="2"/>
          <c:tx>
            <c:strRef>
              <c:f>Hoja3!$F$3</c:f>
              <c:strCache>
                <c:ptCount val="1"/>
                <c:pt idx="0">
                  <c:v>2015</c:v>
                </c:pt>
              </c:strCache>
            </c:strRef>
          </c:tx>
          <c:cat>
            <c:strRef>
              <c:f>Hoja3!$C$4:$C$15</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Hoja3!$F$4:$F$15</c:f>
              <c:numCache>
                <c:formatCode>_-* #,##0_-;\-* #,##0_-;_-* "-"??_-;_-@_-</c:formatCode>
                <c:ptCount val="12"/>
                <c:pt idx="0">
                  <c:v>25991260</c:v>
                </c:pt>
                <c:pt idx="1">
                  <c:v>20532650</c:v>
                </c:pt>
                <c:pt idx="2">
                  <c:v>17969185</c:v>
                </c:pt>
                <c:pt idx="3">
                  <c:v>19791240</c:v>
                </c:pt>
                <c:pt idx="4">
                  <c:v>30791750</c:v>
                </c:pt>
                <c:pt idx="5">
                  <c:v>25129400</c:v>
                </c:pt>
                <c:pt idx="6">
                  <c:v>17442200</c:v>
                </c:pt>
                <c:pt idx="7">
                  <c:v>18983600</c:v>
                </c:pt>
                <c:pt idx="8">
                  <c:v>22426200</c:v>
                </c:pt>
                <c:pt idx="9">
                  <c:v>28610600</c:v>
                </c:pt>
                <c:pt idx="10">
                  <c:v>25224450</c:v>
                </c:pt>
                <c:pt idx="11">
                  <c:v>19371900</c:v>
                </c:pt>
              </c:numCache>
            </c:numRef>
          </c:val>
          <c:extLst xmlns:c16r2="http://schemas.microsoft.com/office/drawing/2015/06/chart">
            <c:ext xmlns:c16="http://schemas.microsoft.com/office/drawing/2014/chart" uri="{C3380CC4-5D6E-409C-BE32-E72D297353CC}">
              <c16:uniqueId val="{00000002-112A-4765-AE71-9A5840345F4C}"/>
            </c:ext>
          </c:extLst>
        </c:ser>
        <c:dLbls/>
        <c:axId val="91986944"/>
        <c:axId val="92013312"/>
      </c:barChart>
      <c:catAx>
        <c:axId val="91986944"/>
        <c:scaling>
          <c:orientation val="minMax"/>
        </c:scaling>
        <c:axPos val="b"/>
        <c:numFmt formatCode="General" sourceLinked="0"/>
        <c:majorTickMark val="none"/>
        <c:tickLblPos val="nextTo"/>
        <c:txPr>
          <a:bodyPr/>
          <a:lstStyle/>
          <a:p>
            <a:pPr>
              <a:defRPr sz="700"/>
            </a:pPr>
            <a:endParaRPr lang="es-CL"/>
          </a:p>
        </c:txPr>
        <c:crossAx val="92013312"/>
        <c:crosses val="autoZero"/>
        <c:auto val="1"/>
        <c:lblAlgn val="ctr"/>
        <c:lblOffset val="100"/>
      </c:catAx>
      <c:valAx>
        <c:axId val="92013312"/>
        <c:scaling>
          <c:orientation val="minMax"/>
        </c:scaling>
        <c:axPos val="l"/>
        <c:majorGridlines/>
        <c:title>
          <c:tx>
            <c:rich>
              <a:bodyPr rot="-5400000" vert="horz"/>
              <a:lstStyle/>
              <a:p>
                <a:pPr>
                  <a:defRPr/>
                </a:pPr>
                <a:r>
                  <a:rPr lang="en-US" dirty="0"/>
                  <a:t>($)</a:t>
                </a:r>
              </a:p>
            </c:rich>
          </c:tx>
          <c:layout/>
        </c:title>
        <c:numFmt formatCode="_-* #,##0_-;\-* #,##0_-;_-* &quot;-&quot;??_-;_-@_-" sourceLinked="1"/>
        <c:majorTickMark val="none"/>
        <c:tickLblPos val="nextTo"/>
        <c:txPr>
          <a:bodyPr/>
          <a:lstStyle/>
          <a:p>
            <a:pPr>
              <a:defRPr sz="800"/>
            </a:pPr>
            <a:endParaRPr lang="es-CL"/>
          </a:p>
        </c:txPr>
        <c:crossAx val="91986944"/>
        <c:crosses val="autoZero"/>
        <c:crossBetween val="between"/>
      </c:valAx>
    </c:plotArea>
    <c:legend>
      <c:legendPos val="r"/>
      <c:layout/>
    </c:legend>
    <c:plotVisOnly val="1"/>
    <c:dispBlanksAs val="gap"/>
  </c:chart>
  <c:spPr>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CL"/>
  <c:chart>
    <c:plotArea>
      <c:layout/>
      <c:barChart>
        <c:barDir val="col"/>
        <c:grouping val="clustered"/>
        <c:ser>
          <c:idx val="0"/>
          <c:order val="0"/>
          <c:tx>
            <c:strRef>
              <c:f>Hoja1!$J$21</c:f>
              <c:strCache>
                <c:ptCount val="1"/>
                <c:pt idx="0">
                  <c:v>Ingreso autónomo</c:v>
                </c:pt>
              </c:strCache>
            </c:strRef>
          </c:tx>
          <c:cat>
            <c:strRef>
              <c:f>Hoja1!$M$20:$O$20</c:f>
              <c:strCache>
                <c:ptCount val="3"/>
                <c:pt idx="0">
                  <c:v>Cabo de Hornos</c:v>
                </c:pt>
                <c:pt idx="1">
                  <c:v>Región</c:v>
                </c:pt>
                <c:pt idx="2">
                  <c:v>País</c:v>
                </c:pt>
              </c:strCache>
            </c:strRef>
          </c:cat>
          <c:val>
            <c:numRef>
              <c:f>Hoja1!$M$21:$O$21</c:f>
              <c:numCache>
                <c:formatCode>General</c:formatCode>
                <c:ptCount val="3"/>
                <c:pt idx="0">
                  <c:v>814748</c:v>
                </c:pt>
                <c:pt idx="1">
                  <c:v>750053</c:v>
                </c:pt>
                <c:pt idx="2">
                  <c:v>735503</c:v>
                </c:pt>
              </c:numCache>
            </c:numRef>
          </c:val>
          <c:extLst xmlns:c16r2="http://schemas.microsoft.com/office/drawing/2015/06/chart">
            <c:ext xmlns:c16="http://schemas.microsoft.com/office/drawing/2014/chart" uri="{C3380CC4-5D6E-409C-BE32-E72D297353CC}">
              <c16:uniqueId val="{00000000-E893-45F3-A722-F98A394B0183}"/>
            </c:ext>
          </c:extLst>
        </c:ser>
        <c:ser>
          <c:idx val="1"/>
          <c:order val="1"/>
          <c:tx>
            <c:strRef>
              <c:f>Hoja1!$J$22</c:f>
              <c:strCache>
                <c:ptCount val="1"/>
                <c:pt idx="0">
                  <c:v>Subsidio monetario</c:v>
                </c:pt>
              </c:strCache>
            </c:strRef>
          </c:tx>
          <c:cat>
            <c:strRef>
              <c:f>Hoja1!$M$20:$O$20</c:f>
              <c:strCache>
                <c:ptCount val="3"/>
                <c:pt idx="0">
                  <c:v>Cabo de Hornos</c:v>
                </c:pt>
                <c:pt idx="1">
                  <c:v>Región</c:v>
                </c:pt>
                <c:pt idx="2">
                  <c:v>País</c:v>
                </c:pt>
              </c:strCache>
            </c:strRef>
          </c:cat>
          <c:val>
            <c:numRef>
              <c:f>Hoja1!$M$22:$O$22</c:f>
              <c:numCache>
                <c:formatCode>General</c:formatCode>
                <c:ptCount val="3"/>
                <c:pt idx="0">
                  <c:v>4037</c:v>
                </c:pt>
                <c:pt idx="1">
                  <c:v>12508</c:v>
                </c:pt>
                <c:pt idx="2">
                  <c:v>18792</c:v>
                </c:pt>
              </c:numCache>
            </c:numRef>
          </c:val>
          <c:extLst xmlns:c16r2="http://schemas.microsoft.com/office/drawing/2015/06/chart">
            <c:ext xmlns:c16="http://schemas.microsoft.com/office/drawing/2014/chart" uri="{C3380CC4-5D6E-409C-BE32-E72D297353CC}">
              <c16:uniqueId val="{00000001-E893-45F3-A722-F98A394B0183}"/>
            </c:ext>
          </c:extLst>
        </c:ser>
        <c:ser>
          <c:idx val="2"/>
          <c:order val="2"/>
          <c:tx>
            <c:strRef>
              <c:f>Hoja1!$J$23</c:f>
              <c:strCache>
                <c:ptCount val="1"/>
                <c:pt idx="0">
                  <c:v>Ingreso monetario</c:v>
                </c:pt>
              </c:strCache>
            </c:strRef>
          </c:tx>
          <c:cat>
            <c:strRef>
              <c:f>Hoja1!$M$20:$O$20</c:f>
              <c:strCache>
                <c:ptCount val="3"/>
                <c:pt idx="0">
                  <c:v>Cabo de Hornos</c:v>
                </c:pt>
                <c:pt idx="1">
                  <c:v>Región</c:v>
                </c:pt>
                <c:pt idx="2">
                  <c:v>País</c:v>
                </c:pt>
              </c:strCache>
            </c:strRef>
          </c:cat>
          <c:val>
            <c:numRef>
              <c:f>Hoja1!$M$23:$O$23</c:f>
              <c:numCache>
                <c:formatCode>General</c:formatCode>
                <c:ptCount val="3"/>
                <c:pt idx="0">
                  <c:v>818785</c:v>
                </c:pt>
                <c:pt idx="1">
                  <c:v>762561</c:v>
                </c:pt>
                <c:pt idx="2">
                  <c:v>754295</c:v>
                </c:pt>
              </c:numCache>
            </c:numRef>
          </c:val>
          <c:extLst xmlns:c16r2="http://schemas.microsoft.com/office/drawing/2015/06/chart">
            <c:ext xmlns:c16="http://schemas.microsoft.com/office/drawing/2014/chart" uri="{C3380CC4-5D6E-409C-BE32-E72D297353CC}">
              <c16:uniqueId val="{00000002-E893-45F3-A722-F98A394B0183}"/>
            </c:ext>
          </c:extLst>
        </c:ser>
        <c:dLbls/>
        <c:gapWidth val="300"/>
        <c:axId val="85279872"/>
        <c:axId val="85281792"/>
      </c:barChart>
      <c:catAx>
        <c:axId val="85279872"/>
        <c:scaling>
          <c:orientation val="minMax"/>
        </c:scaling>
        <c:axPos val="b"/>
        <c:title>
          <c:tx>
            <c:rich>
              <a:bodyPr/>
              <a:lstStyle/>
              <a:p>
                <a:pPr>
                  <a:defRPr/>
                </a:pPr>
                <a:r>
                  <a:rPr lang="es-CL" dirty="0"/>
                  <a:t>Territorio</a:t>
                </a:r>
              </a:p>
            </c:rich>
          </c:tx>
          <c:layout/>
        </c:title>
        <c:numFmt formatCode="General" sourceLinked="0"/>
        <c:majorTickMark val="none"/>
        <c:tickLblPos val="nextTo"/>
        <c:crossAx val="85281792"/>
        <c:crosses val="autoZero"/>
        <c:auto val="1"/>
        <c:lblAlgn val="ctr"/>
        <c:lblOffset val="100"/>
      </c:catAx>
      <c:valAx>
        <c:axId val="85281792"/>
        <c:scaling>
          <c:orientation val="minMax"/>
        </c:scaling>
        <c:axPos val="l"/>
        <c:title>
          <c:tx>
            <c:rich>
              <a:bodyPr/>
              <a:lstStyle/>
              <a:p>
                <a:pPr>
                  <a:defRPr/>
                </a:pPr>
                <a:r>
                  <a:rPr lang="es-CL" dirty="0"/>
                  <a:t>Ingresos ($)</a:t>
                </a:r>
              </a:p>
            </c:rich>
          </c:tx>
          <c:layout/>
        </c:title>
        <c:numFmt formatCode="General" sourceLinked="1"/>
        <c:tickLblPos val="nextTo"/>
        <c:crossAx val="85279872"/>
        <c:crosses val="autoZero"/>
        <c:crossBetween val="between"/>
      </c:valAx>
      <c:spPr>
        <a:noFill/>
        <a:ln w="25400">
          <a:noFill/>
        </a:ln>
      </c:spPr>
    </c:plotArea>
    <c:legend>
      <c:legendPos val="r"/>
      <c:layout/>
    </c:legend>
    <c:plotVisOnly val="1"/>
    <c:dispBlanksAs val="gap"/>
  </c:chart>
  <c:spPr>
    <a:ln>
      <a:noFill/>
    </a:ln>
  </c:sp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es-CL"/>
  <c:chart>
    <c:title>
      <c:tx>
        <c:rich>
          <a:bodyPr/>
          <a:lstStyle/>
          <a:p>
            <a:pPr>
              <a:defRPr/>
            </a:pPr>
            <a:r>
              <a:rPr lang="es-CL" sz="1200" dirty="0"/>
              <a:t>Distribución de subsidio 2015</a:t>
            </a:r>
          </a:p>
        </c:rich>
      </c:tx>
      <c:layout/>
    </c:title>
    <c:plotArea>
      <c:layout/>
      <c:pieChart>
        <c:varyColors val="1"/>
        <c:ser>
          <c:idx val="0"/>
          <c:order val="0"/>
          <c:explosion val="25"/>
          <c:dLbls>
            <c:spPr>
              <a:noFill/>
              <a:ln>
                <a:noFill/>
              </a:ln>
              <a:effectLst/>
            </c:spPr>
            <c:showPercent val="1"/>
            <c:showLeaderLines val="1"/>
            <c:extLst xmlns:c16r2="http://schemas.microsoft.com/office/drawing/2015/06/chart">
              <c:ext xmlns:c15="http://schemas.microsoft.com/office/drawing/2012/chart" uri="{CE6537A1-D6FC-4f65-9D91-7224C49458BB}"/>
            </c:extLst>
          </c:dLbls>
          <c:cat>
            <c:strRef>
              <c:f>'2015'!$F$19:$I$19</c:f>
              <c:strCache>
                <c:ptCount val="4"/>
                <c:pt idx="0">
                  <c:v>ESTUDIANTES RESIDENTES</c:v>
                </c:pt>
                <c:pt idx="1">
                  <c:v>NAVALES</c:v>
                </c:pt>
                <c:pt idx="2">
                  <c:v>ORGANIZACIONES</c:v>
                </c:pt>
                <c:pt idx="3">
                  <c:v>RESIDENTES</c:v>
                </c:pt>
              </c:strCache>
            </c:strRef>
          </c:cat>
          <c:val>
            <c:numRef>
              <c:f>'2015'!$F$20:$I$20</c:f>
              <c:numCache>
                <c:formatCode>0%</c:formatCode>
                <c:ptCount val="4"/>
                <c:pt idx="0">
                  <c:v>1.5602478524233271E-2</c:v>
                </c:pt>
                <c:pt idx="1">
                  <c:v>0.10054930604505864</c:v>
                </c:pt>
                <c:pt idx="2">
                  <c:v>7.0211153359049636E-2</c:v>
                </c:pt>
                <c:pt idx="3">
                  <c:v>0.81363706207165842</c:v>
                </c:pt>
              </c:numCache>
            </c:numRef>
          </c:val>
          <c:extLst xmlns:c16r2="http://schemas.microsoft.com/office/drawing/2015/06/chart">
            <c:ext xmlns:c16="http://schemas.microsoft.com/office/drawing/2014/chart" uri="{C3380CC4-5D6E-409C-BE32-E72D297353CC}">
              <c16:uniqueId val="{00000000-07F5-4AEC-8157-19A6A73861C0}"/>
            </c:ext>
          </c:extLst>
        </c:ser>
        <c:dLbls>
          <c:showPercent val="1"/>
        </c:dLbls>
        <c:firstSliceAng val="0"/>
      </c:pieChart>
    </c:plotArea>
    <c:legend>
      <c:legendPos val="r"/>
      <c:layout/>
    </c:legend>
    <c:plotVisOnly val="1"/>
    <c:dispBlanksAs val="zero"/>
  </c:chart>
  <c:spPr>
    <a:noFill/>
    <a:ln>
      <a:noFill/>
    </a:ln>
  </c:sp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lang val="es-CL"/>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s-CL" sz="1100" dirty="0"/>
              <a:t>Operación de Servicios</a:t>
            </a:r>
            <a:r>
              <a:rPr lang="es-CL" sz="1100" baseline="0" dirty="0"/>
              <a:t> Aéreos 2013 Punta Arenas - Puerto Williams (ida y vuelta)</a:t>
            </a:r>
            <a:endParaRPr lang="es-CL" sz="1100" dirty="0"/>
          </a:p>
        </c:rich>
      </c:tx>
      <c:layout/>
      <c:spPr>
        <a:noFill/>
        <a:ln>
          <a:noFill/>
        </a:ln>
        <a:effectLst/>
      </c:spPr>
    </c:title>
    <c:plotArea>
      <c:layout/>
      <c:lineChart>
        <c:grouping val="standard"/>
        <c:ser>
          <c:idx val="0"/>
          <c:order val="0"/>
          <c:tx>
            <c:strRef>
              <c:f>Hoja1!$N$1</c:f>
              <c:strCache>
                <c:ptCount val="1"/>
                <c:pt idx="0">
                  <c:v>Pasajeros Totales</c:v>
                </c:pt>
              </c:strCache>
            </c:strRef>
          </c:tx>
          <c:spPr>
            <a:ln w="28575" cap="rnd">
              <a:solidFill>
                <a:schemeClr val="accent1"/>
              </a:solidFill>
              <a:round/>
            </a:ln>
            <a:effectLst/>
          </c:spPr>
          <c:marker>
            <c:symbol val="none"/>
          </c:marker>
          <c:cat>
            <c:multiLvlStrRef>
              <c:f>Hoja1!$L$2:$M$13</c:f>
              <c:multiLvlStrCache>
                <c:ptCount val="12"/>
                <c:lvl>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lvl>
                <c:lvl>
                  <c:pt idx="0">
                    <c:v>2013</c:v>
                  </c:pt>
                </c:lvl>
              </c:multiLvlStrCache>
            </c:multiLvlStrRef>
          </c:cat>
          <c:val>
            <c:numRef>
              <c:f>Hoja1!$N$2:$N$13</c:f>
              <c:numCache>
                <c:formatCode>#,##0</c:formatCode>
                <c:ptCount val="12"/>
                <c:pt idx="0">
                  <c:v>1535</c:v>
                </c:pt>
                <c:pt idx="1">
                  <c:v>1422</c:v>
                </c:pt>
                <c:pt idx="2">
                  <c:v>1674</c:v>
                </c:pt>
                <c:pt idx="3">
                  <c:v>1187</c:v>
                </c:pt>
                <c:pt idx="4">
                  <c:v>951</c:v>
                </c:pt>
                <c:pt idx="5">
                  <c:v>919</c:v>
                </c:pt>
                <c:pt idx="6">
                  <c:v>1145</c:v>
                </c:pt>
                <c:pt idx="7">
                  <c:v>1019</c:v>
                </c:pt>
                <c:pt idx="8">
                  <c:v>968</c:v>
                </c:pt>
                <c:pt idx="9">
                  <c:v>1179</c:v>
                </c:pt>
                <c:pt idx="10">
                  <c:v>1429</c:v>
                </c:pt>
                <c:pt idx="11">
                  <c:v>1657</c:v>
                </c:pt>
              </c:numCache>
            </c:numRef>
          </c:val>
          <c:extLst xmlns:c16r2="http://schemas.microsoft.com/office/drawing/2015/06/chart">
            <c:ext xmlns:c16="http://schemas.microsoft.com/office/drawing/2014/chart" uri="{C3380CC4-5D6E-409C-BE32-E72D297353CC}">
              <c16:uniqueId val="{00000000-6452-4CF8-BE77-410430174EA0}"/>
            </c:ext>
          </c:extLst>
        </c:ser>
        <c:dLbls/>
        <c:marker val="1"/>
        <c:axId val="90545152"/>
        <c:axId val="90559232"/>
      </c:lineChart>
      <c:lineChart>
        <c:grouping val="standard"/>
        <c:ser>
          <c:idx val="1"/>
          <c:order val="1"/>
          <c:tx>
            <c:strRef>
              <c:f>Hoja1!$O$1</c:f>
              <c:strCache>
                <c:ptCount val="1"/>
                <c:pt idx="0">
                  <c:v>N° de Viajes</c:v>
                </c:pt>
              </c:strCache>
            </c:strRef>
          </c:tx>
          <c:spPr>
            <a:ln w="28575" cap="rnd">
              <a:solidFill>
                <a:schemeClr val="accent2"/>
              </a:solidFill>
              <a:round/>
            </a:ln>
            <a:effectLst/>
          </c:spPr>
          <c:marker>
            <c:symbol val="none"/>
          </c:marker>
          <c:cat>
            <c:multiLvlStrRef>
              <c:f>Hoja1!$L$2:$M$13</c:f>
              <c:multiLvlStrCache>
                <c:ptCount val="12"/>
                <c:lvl>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lvl>
                <c:lvl>
                  <c:pt idx="0">
                    <c:v>2013</c:v>
                  </c:pt>
                </c:lvl>
              </c:multiLvlStrCache>
            </c:multiLvlStrRef>
          </c:cat>
          <c:val>
            <c:numRef>
              <c:f>Hoja1!$O$2:$O$13</c:f>
              <c:numCache>
                <c:formatCode>General</c:formatCode>
                <c:ptCount val="12"/>
                <c:pt idx="0">
                  <c:v>98</c:v>
                </c:pt>
                <c:pt idx="1">
                  <c:v>82</c:v>
                </c:pt>
                <c:pt idx="2">
                  <c:v>101</c:v>
                </c:pt>
                <c:pt idx="3">
                  <c:v>78</c:v>
                </c:pt>
                <c:pt idx="4">
                  <c:v>87</c:v>
                </c:pt>
                <c:pt idx="5">
                  <c:v>72</c:v>
                </c:pt>
                <c:pt idx="6">
                  <c:v>84</c:v>
                </c:pt>
                <c:pt idx="7">
                  <c:v>72</c:v>
                </c:pt>
                <c:pt idx="8">
                  <c:v>72</c:v>
                </c:pt>
                <c:pt idx="9">
                  <c:v>82</c:v>
                </c:pt>
                <c:pt idx="10">
                  <c:v>116</c:v>
                </c:pt>
                <c:pt idx="11">
                  <c:v>134</c:v>
                </c:pt>
              </c:numCache>
            </c:numRef>
          </c:val>
          <c:extLst xmlns:c16r2="http://schemas.microsoft.com/office/drawing/2015/06/chart">
            <c:ext xmlns:c16="http://schemas.microsoft.com/office/drawing/2014/chart" uri="{C3380CC4-5D6E-409C-BE32-E72D297353CC}">
              <c16:uniqueId val="{00000001-6452-4CF8-BE77-410430174EA0}"/>
            </c:ext>
          </c:extLst>
        </c:ser>
        <c:dLbls/>
        <c:marker val="1"/>
        <c:axId val="90563328"/>
        <c:axId val="90561152"/>
      </c:lineChart>
      <c:catAx>
        <c:axId val="90545152"/>
        <c:scaling>
          <c:orientation val="minMax"/>
        </c:scaling>
        <c:axPos val="b"/>
        <c:numFmt formatCode="General" sourceLinked="1"/>
        <c:maj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90559232"/>
        <c:crosses val="autoZero"/>
        <c:auto val="1"/>
        <c:lblAlgn val="ctr"/>
        <c:lblOffset val="100"/>
      </c:catAx>
      <c:valAx>
        <c:axId val="90559232"/>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L" dirty="0"/>
                  <a:t>Pasajeros</a:t>
                </a:r>
              </a:p>
            </c:rich>
          </c:tx>
          <c:layout/>
          <c:spPr>
            <a:noFill/>
            <a:ln>
              <a:noFill/>
            </a:ln>
            <a:effectLst/>
          </c:spPr>
        </c:title>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90545152"/>
        <c:crosses val="autoZero"/>
        <c:crossBetween val="between"/>
      </c:valAx>
      <c:valAx>
        <c:axId val="90561152"/>
        <c:scaling>
          <c:orientation val="minMax"/>
        </c:scaling>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L" dirty="0"/>
                  <a:t>Viajes</a:t>
                </a:r>
              </a:p>
            </c:rich>
          </c:tx>
          <c:layout/>
          <c:spPr>
            <a:noFill/>
            <a:ln>
              <a:noFill/>
            </a:ln>
            <a:effectLst/>
          </c:spPr>
        </c:title>
        <c:numFmt formatCode="General" sourceLinked="1"/>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90563328"/>
        <c:crosses val="max"/>
        <c:crossBetween val="between"/>
      </c:valAx>
      <c:catAx>
        <c:axId val="90563328"/>
        <c:scaling>
          <c:orientation val="minMax"/>
        </c:scaling>
        <c:delete val="1"/>
        <c:axPos val="b"/>
        <c:numFmt formatCode="General" sourceLinked="1"/>
        <c:tickLblPos val="none"/>
        <c:crossAx val="90561152"/>
        <c:crosses val="autoZero"/>
        <c:auto val="1"/>
        <c:lblAlgn val="ctr"/>
        <c:lblOffset val="100"/>
      </c:cat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chart>
  <c:spPr>
    <a:noFill/>
    <a:ln>
      <a:noFill/>
    </a:ln>
    <a:effectLst/>
  </c:spPr>
  <c:txPr>
    <a:bodyPr/>
    <a:lstStyle/>
    <a:p>
      <a:pPr>
        <a:defRPr/>
      </a:pPr>
      <a:endParaRPr lang="es-CL"/>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lang val="es-CL"/>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CL" sz="1200" dirty="0"/>
              <a:t>Operación de Servicios</a:t>
            </a:r>
            <a:r>
              <a:rPr lang="es-CL" sz="1200" baseline="0" dirty="0"/>
              <a:t> Aéreos 2014 Punta Arenas - Puerto Williams (ida y vuelta)</a:t>
            </a:r>
            <a:endParaRPr lang="es-CL" sz="1200" dirty="0"/>
          </a:p>
        </c:rich>
      </c:tx>
      <c:layout/>
      <c:spPr>
        <a:noFill/>
        <a:ln>
          <a:noFill/>
        </a:ln>
        <a:effectLst/>
      </c:spPr>
    </c:title>
    <c:plotArea>
      <c:layout/>
      <c:lineChart>
        <c:grouping val="standard"/>
        <c:ser>
          <c:idx val="0"/>
          <c:order val="0"/>
          <c:tx>
            <c:strRef>
              <c:f>Hoja1!$N$31</c:f>
              <c:strCache>
                <c:ptCount val="1"/>
                <c:pt idx="0">
                  <c:v>Pasajeros Totales</c:v>
                </c:pt>
              </c:strCache>
            </c:strRef>
          </c:tx>
          <c:spPr>
            <a:ln w="28575" cap="rnd">
              <a:solidFill>
                <a:schemeClr val="accent1"/>
              </a:solidFill>
              <a:round/>
            </a:ln>
            <a:effectLst/>
          </c:spPr>
          <c:marker>
            <c:symbol val="none"/>
          </c:marker>
          <c:cat>
            <c:multiLvlStrRef>
              <c:f>Hoja1!$L$32:$M$43</c:f>
              <c:multiLvlStrCache>
                <c:ptCount val="12"/>
                <c:lvl>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lvl>
                <c:lvl>
                  <c:pt idx="0">
                    <c:v>2014</c:v>
                  </c:pt>
                </c:lvl>
              </c:multiLvlStrCache>
            </c:multiLvlStrRef>
          </c:cat>
          <c:val>
            <c:numRef>
              <c:f>Hoja1!$N$32:$N$43</c:f>
              <c:numCache>
                <c:formatCode>#,##0</c:formatCode>
                <c:ptCount val="12"/>
                <c:pt idx="0">
                  <c:v>1969</c:v>
                </c:pt>
                <c:pt idx="1">
                  <c:v>1761</c:v>
                </c:pt>
                <c:pt idx="2">
                  <c:v>1605</c:v>
                </c:pt>
                <c:pt idx="3">
                  <c:v>1169</c:v>
                </c:pt>
                <c:pt idx="4">
                  <c:v>1120</c:v>
                </c:pt>
                <c:pt idx="5">
                  <c:v>1010</c:v>
                </c:pt>
                <c:pt idx="6">
                  <c:v>1161</c:v>
                </c:pt>
                <c:pt idx="7">
                  <c:v>1230</c:v>
                </c:pt>
                <c:pt idx="8">
                  <c:v>1261</c:v>
                </c:pt>
                <c:pt idx="9">
                  <c:v>1428</c:v>
                </c:pt>
                <c:pt idx="10">
                  <c:v>1852</c:v>
                </c:pt>
                <c:pt idx="11">
                  <c:v>2230</c:v>
                </c:pt>
              </c:numCache>
            </c:numRef>
          </c:val>
          <c:extLst xmlns:c16r2="http://schemas.microsoft.com/office/drawing/2015/06/chart">
            <c:ext xmlns:c16="http://schemas.microsoft.com/office/drawing/2014/chart" uri="{C3380CC4-5D6E-409C-BE32-E72D297353CC}">
              <c16:uniqueId val="{00000000-88CF-44F8-BFF7-C62E2FD69403}"/>
            </c:ext>
          </c:extLst>
        </c:ser>
        <c:dLbls/>
        <c:marker val="1"/>
        <c:axId val="97849728"/>
        <c:axId val="97851264"/>
      </c:lineChart>
      <c:lineChart>
        <c:grouping val="standard"/>
        <c:ser>
          <c:idx val="1"/>
          <c:order val="1"/>
          <c:tx>
            <c:strRef>
              <c:f>Hoja1!$O$31</c:f>
              <c:strCache>
                <c:ptCount val="1"/>
                <c:pt idx="0">
                  <c:v>N° de Viajes</c:v>
                </c:pt>
              </c:strCache>
            </c:strRef>
          </c:tx>
          <c:spPr>
            <a:ln w="28575" cap="rnd">
              <a:solidFill>
                <a:schemeClr val="accent2"/>
              </a:solidFill>
              <a:round/>
            </a:ln>
            <a:effectLst/>
          </c:spPr>
          <c:marker>
            <c:symbol val="none"/>
          </c:marker>
          <c:cat>
            <c:multiLvlStrRef>
              <c:f>Hoja1!$L$32:$M$43</c:f>
              <c:multiLvlStrCache>
                <c:ptCount val="12"/>
                <c:lvl>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lvl>
                <c:lvl>
                  <c:pt idx="0">
                    <c:v>2014</c:v>
                  </c:pt>
                </c:lvl>
              </c:multiLvlStrCache>
            </c:multiLvlStrRef>
          </c:cat>
          <c:val>
            <c:numRef>
              <c:f>Hoja1!$O$32:$O$43</c:f>
              <c:numCache>
                <c:formatCode>General</c:formatCode>
                <c:ptCount val="12"/>
                <c:pt idx="0">
                  <c:v>70</c:v>
                </c:pt>
                <c:pt idx="1">
                  <c:v>72</c:v>
                </c:pt>
                <c:pt idx="2">
                  <c:v>84</c:v>
                </c:pt>
                <c:pt idx="3">
                  <c:v>92</c:v>
                </c:pt>
                <c:pt idx="4">
                  <c:v>86</c:v>
                </c:pt>
                <c:pt idx="5">
                  <c:v>72</c:v>
                </c:pt>
                <c:pt idx="6">
                  <c:v>87</c:v>
                </c:pt>
                <c:pt idx="7">
                  <c:v>89</c:v>
                </c:pt>
                <c:pt idx="8">
                  <c:v>100</c:v>
                </c:pt>
                <c:pt idx="9">
                  <c:v>88</c:v>
                </c:pt>
                <c:pt idx="10">
                  <c:v>124</c:v>
                </c:pt>
                <c:pt idx="11">
                  <c:v>92</c:v>
                </c:pt>
              </c:numCache>
            </c:numRef>
          </c:val>
          <c:extLst xmlns:c16r2="http://schemas.microsoft.com/office/drawing/2015/06/chart">
            <c:ext xmlns:c16="http://schemas.microsoft.com/office/drawing/2014/chart" uri="{C3380CC4-5D6E-409C-BE32-E72D297353CC}">
              <c16:uniqueId val="{00000001-88CF-44F8-BFF7-C62E2FD69403}"/>
            </c:ext>
          </c:extLst>
        </c:ser>
        <c:dLbls/>
        <c:marker val="1"/>
        <c:axId val="97867648"/>
        <c:axId val="97865728"/>
      </c:lineChart>
      <c:catAx>
        <c:axId val="97849728"/>
        <c:scaling>
          <c:orientation val="minMax"/>
        </c:scaling>
        <c:axPos val="b"/>
        <c:numFmt formatCode="General" sourceLinked="1"/>
        <c:maj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97851264"/>
        <c:crosses val="autoZero"/>
        <c:auto val="1"/>
        <c:lblAlgn val="ctr"/>
        <c:lblOffset val="100"/>
      </c:catAx>
      <c:valAx>
        <c:axId val="97851264"/>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L" dirty="0"/>
                  <a:t>Pasajeros</a:t>
                </a:r>
              </a:p>
            </c:rich>
          </c:tx>
          <c:layout/>
          <c:spPr>
            <a:noFill/>
            <a:ln>
              <a:noFill/>
            </a:ln>
            <a:effectLst/>
          </c:spPr>
        </c:title>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97849728"/>
        <c:crosses val="autoZero"/>
        <c:crossBetween val="between"/>
      </c:valAx>
      <c:valAx>
        <c:axId val="97865728"/>
        <c:scaling>
          <c:orientation val="minMax"/>
        </c:scaling>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L" dirty="0"/>
                  <a:t>Viajes</a:t>
                </a:r>
              </a:p>
            </c:rich>
          </c:tx>
          <c:layout/>
          <c:spPr>
            <a:noFill/>
            <a:ln>
              <a:noFill/>
            </a:ln>
            <a:effectLst/>
          </c:spPr>
        </c:title>
        <c:numFmt formatCode="General" sourceLinked="1"/>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97867648"/>
        <c:crosses val="max"/>
        <c:crossBetween val="between"/>
      </c:valAx>
      <c:catAx>
        <c:axId val="97867648"/>
        <c:scaling>
          <c:orientation val="minMax"/>
        </c:scaling>
        <c:delete val="1"/>
        <c:axPos val="b"/>
        <c:numFmt formatCode="General" sourceLinked="1"/>
        <c:tickLblPos val="none"/>
        <c:crossAx val="97865728"/>
        <c:crosses val="autoZero"/>
        <c:auto val="1"/>
        <c:lblAlgn val="ctr"/>
        <c:lblOffset val="100"/>
      </c:cat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chart>
  <c:spPr>
    <a:noFill/>
    <a:ln>
      <a:noFill/>
    </a:ln>
    <a:effectLst/>
  </c:spPr>
  <c:txPr>
    <a:bodyPr/>
    <a:lstStyle/>
    <a:p>
      <a:pPr>
        <a:defRPr/>
      </a:pPr>
      <a:endParaRPr lang="es-CL"/>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lang val="es-CL"/>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CL" sz="1200" dirty="0"/>
              <a:t>Operación de Servicios Aéreos 2015 Punta Arenas</a:t>
            </a:r>
            <a:r>
              <a:rPr lang="es-CL" sz="1200" baseline="0" dirty="0"/>
              <a:t> - Puerto Williams (ida y vuelta)</a:t>
            </a:r>
            <a:endParaRPr lang="es-CL" sz="1200" dirty="0"/>
          </a:p>
        </c:rich>
      </c:tx>
      <c:layout/>
      <c:spPr>
        <a:noFill/>
        <a:ln>
          <a:noFill/>
        </a:ln>
        <a:effectLst/>
      </c:spPr>
    </c:title>
    <c:plotArea>
      <c:layout/>
      <c:lineChart>
        <c:grouping val="standard"/>
        <c:ser>
          <c:idx val="0"/>
          <c:order val="0"/>
          <c:tx>
            <c:strRef>
              <c:f>Hoja1!$N$62</c:f>
              <c:strCache>
                <c:ptCount val="1"/>
                <c:pt idx="0">
                  <c:v>Pasajeros Totales</c:v>
                </c:pt>
              </c:strCache>
            </c:strRef>
          </c:tx>
          <c:spPr>
            <a:ln w="28575" cap="rnd">
              <a:solidFill>
                <a:schemeClr val="accent1"/>
              </a:solidFill>
              <a:round/>
            </a:ln>
            <a:effectLst/>
          </c:spPr>
          <c:marker>
            <c:symbol val="none"/>
          </c:marker>
          <c:cat>
            <c:multiLvlStrRef>
              <c:f>Hoja1!$L$63:$M$73</c:f>
              <c:multiLvlStrCache>
                <c:ptCount val="11"/>
                <c:lvl>
                  <c:pt idx="0">
                    <c:v>Enero</c:v>
                  </c:pt>
                  <c:pt idx="1">
                    <c:v>Febrero</c:v>
                  </c:pt>
                  <c:pt idx="2">
                    <c:v>Marzo</c:v>
                  </c:pt>
                  <c:pt idx="3">
                    <c:v>Abril</c:v>
                  </c:pt>
                  <c:pt idx="4">
                    <c:v>Mayo</c:v>
                  </c:pt>
                  <c:pt idx="5">
                    <c:v>Junio</c:v>
                  </c:pt>
                  <c:pt idx="6">
                    <c:v>Julio</c:v>
                  </c:pt>
                  <c:pt idx="7">
                    <c:v>Agosto</c:v>
                  </c:pt>
                  <c:pt idx="8">
                    <c:v>Septiembre</c:v>
                  </c:pt>
                  <c:pt idx="9">
                    <c:v>Octubre</c:v>
                  </c:pt>
                  <c:pt idx="10">
                    <c:v>Noviembre</c:v>
                  </c:pt>
                </c:lvl>
                <c:lvl>
                  <c:pt idx="0">
                    <c:v>2015</c:v>
                  </c:pt>
                </c:lvl>
              </c:multiLvlStrCache>
            </c:multiLvlStrRef>
          </c:cat>
          <c:val>
            <c:numRef>
              <c:f>Hoja1!$N$63:$N$73</c:f>
              <c:numCache>
                <c:formatCode>#,##0</c:formatCode>
                <c:ptCount val="11"/>
                <c:pt idx="0">
                  <c:v>2878</c:v>
                </c:pt>
                <c:pt idx="1">
                  <c:v>2466</c:v>
                </c:pt>
                <c:pt idx="2">
                  <c:v>2314</c:v>
                </c:pt>
                <c:pt idx="3">
                  <c:v>1690</c:v>
                </c:pt>
                <c:pt idx="4">
                  <c:v>1761</c:v>
                </c:pt>
                <c:pt idx="5">
                  <c:v>1628</c:v>
                </c:pt>
                <c:pt idx="6">
                  <c:v>1852</c:v>
                </c:pt>
                <c:pt idx="7">
                  <c:v>1617</c:v>
                </c:pt>
                <c:pt idx="8">
                  <c:v>1487</c:v>
                </c:pt>
                <c:pt idx="9">
                  <c:v>1931</c:v>
                </c:pt>
                <c:pt idx="10">
                  <c:v>1942</c:v>
                </c:pt>
              </c:numCache>
            </c:numRef>
          </c:val>
          <c:extLst xmlns:c16r2="http://schemas.microsoft.com/office/drawing/2015/06/chart">
            <c:ext xmlns:c16="http://schemas.microsoft.com/office/drawing/2014/chart" uri="{C3380CC4-5D6E-409C-BE32-E72D297353CC}">
              <c16:uniqueId val="{00000000-3B47-47D9-8E0B-B5D01E2F13F8}"/>
            </c:ext>
          </c:extLst>
        </c:ser>
        <c:dLbls/>
        <c:marker val="1"/>
        <c:axId val="98076160"/>
        <c:axId val="98077696"/>
      </c:lineChart>
      <c:lineChart>
        <c:grouping val="standard"/>
        <c:ser>
          <c:idx val="1"/>
          <c:order val="1"/>
          <c:tx>
            <c:strRef>
              <c:f>Hoja1!$O$62</c:f>
              <c:strCache>
                <c:ptCount val="1"/>
                <c:pt idx="0">
                  <c:v>N° de Viajes</c:v>
                </c:pt>
              </c:strCache>
            </c:strRef>
          </c:tx>
          <c:spPr>
            <a:ln w="28575" cap="rnd">
              <a:solidFill>
                <a:schemeClr val="accent2"/>
              </a:solidFill>
              <a:round/>
            </a:ln>
            <a:effectLst/>
          </c:spPr>
          <c:marker>
            <c:symbol val="none"/>
          </c:marker>
          <c:cat>
            <c:multiLvlStrRef>
              <c:f>Hoja1!$L$63:$M$73</c:f>
              <c:multiLvlStrCache>
                <c:ptCount val="11"/>
                <c:lvl>
                  <c:pt idx="0">
                    <c:v>Enero</c:v>
                  </c:pt>
                  <c:pt idx="1">
                    <c:v>Febrero</c:v>
                  </c:pt>
                  <c:pt idx="2">
                    <c:v>Marzo</c:v>
                  </c:pt>
                  <c:pt idx="3">
                    <c:v>Abril</c:v>
                  </c:pt>
                  <c:pt idx="4">
                    <c:v>Mayo</c:v>
                  </c:pt>
                  <c:pt idx="5">
                    <c:v>Junio</c:v>
                  </c:pt>
                  <c:pt idx="6">
                    <c:v>Julio</c:v>
                  </c:pt>
                  <c:pt idx="7">
                    <c:v>Agosto</c:v>
                  </c:pt>
                  <c:pt idx="8">
                    <c:v>Septiembre</c:v>
                  </c:pt>
                  <c:pt idx="9">
                    <c:v>Octubre</c:v>
                  </c:pt>
                  <c:pt idx="10">
                    <c:v>Noviembre</c:v>
                  </c:pt>
                </c:lvl>
                <c:lvl>
                  <c:pt idx="0">
                    <c:v>2015</c:v>
                  </c:pt>
                </c:lvl>
              </c:multiLvlStrCache>
            </c:multiLvlStrRef>
          </c:cat>
          <c:val>
            <c:numRef>
              <c:f>Hoja1!$O$63:$O$73</c:f>
              <c:numCache>
                <c:formatCode>General</c:formatCode>
                <c:ptCount val="11"/>
                <c:pt idx="0">
                  <c:v>140</c:v>
                </c:pt>
                <c:pt idx="1">
                  <c:v>102</c:v>
                </c:pt>
                <c:pt idx="2">
                  <c:v>112</c:v>
                </c:pt>
                <c:pt idx="3">
                  <c:v>124</c:v>
                </c:pt>
                <c:pt idx="4">
                  <c:v>146</c:v>
                </c:pt>
                <c:pt idx="5">
                  <c:v>136</c:v>
                </c:pt>
                <c:pt idx="6">
                  <c:v>145</c:v>
                </c:pt>
                <c:pt idx="7">
                  <c:v>157</c:v>
                </c:pt>
                <c:pt idx="8">
                  <c:v>122</c:v>
                </c:pt>
                <c:pt idx="9">
                  <c:v>131</c:v>
                </c:pt>
                <c:pt idx="10">
                  <c:v>95</c:v>
                </c:pt>
              </c:numCache>
            </c:numRef>
          </c:val>
          <c:extLst xmlns:c16r2="http://schemas.microsoft.com/office/drawing/2015/06/chart">
            <c:ext xmlns:c16="http://schemas.microsoft.com/office/drawing/2014/chart" uri="{C3380CC4-5D6E-409C-BE32-E72D297353CC}">
              <c16:uniqueId val="{00000001-3B47-47D9-8E0B-B5D01E2F13F8}"/>
            </c:ext>
          </c:extLst>
        </c:ser>
        <c:dLbls/>
        <c:marker val="1"/>
        <c:axId val="98094080"/>
        <c:axId val="98092160"/>
      </c:lineChart>
      <c:catAx>
        <c:axId val="98076160"/>
        <c:scaling>
          <c:orientation val="minMax"/>
        </c:scaling>
        <c:axPos val="b"/>
        <c:numFmt formatCode="General" sourceLinked="1"/>
        <c:maj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98077696"/>
        <c:crosses val="autoZero"/>
        <c:auto val="1"/>
        <c:lblAlgn val="ctr"/>
        <c:lblOffset val="100"/>
      </c:catAx>
      <c:valAx>
        <c:axId val="98077696"/>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L" dirty="0"/>
                  <a:t>Pasajeros</a:t>
                </a:r>
              </a:p>
            </c:rich>
          </c:tx>
          <c:layout/>
          <c:spPr>
            <a:noFill/>
            <a:ln>
              <a:noFill/>
            </a:ln>
            <a:effectLst/>
          </c:spPr>
        </c:title>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98076160"/>
        <c:crosses val="autoZero"/>
        <c:crossBetween val="between"/>
      </c:valAx>
      <c:valAx>
        <c:axId val="98092160"/>
        <c:scaling>
          <c:orientation val="minMax"/>
        </c:scaling>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L" dirty="0"/>
                  <a:t>Viajes</a:t>
                </a:r>
              </a:p>
            </c:rich>
          </c:tx>
          <c:layout/>
          <c:spPr>
            <a:noFill/>
            <a:ln>
              <a:noFill/>
            </a:ln>
            <a:effectLst/>
          </c:spPr>
        </c:title>
        <c:numFmt formatCode="General" sourceLinked="1"/>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98094080"/>
        <c:crosses val="max"/>
        <c:crossBetween val="between"/>
      </c:valAx>
      <c:catAx>
        <c:axId val="98094080"/>
        <c:scaling>
          <c:orientation val="minMax"/>
        </c:scaling>
        <c:delete val="1"/>
        <c:axPos val="b"/>
        <c:numFmt formatCode="General" sourceLinked="1"/>
        <c:tickLblPos val="none"/>
        <c:crossAx val="98092160"/>
        <c:crosses val="autoZero"/>
        <c:auto val="1"/>
        <c:lblAlgn val="ctr"/>
        <c:lblOffset val="100"/>
      </c:cat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chart>
  <c:spPr>
    <a:noFill/>
    <a:ln>
      <a:noFill/>
    </a:ln>
    <a:effectLst/>
  </c:spPr>
  <c:txPr>
    <a:bodyPr/>
    <a:lstStyle/>
    <a:p>
      <a:pPr>
        <a:defRPr/>
      </a:pPr>
      <a:endParaRPr lang="es-CL"/>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lang val="es-CL"/>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CL" sz="1200" dirty="0"/>
              <a:t>Operación y Capacidad de Servicio Aéreos 2013 Punta Arenas - Puerto Williams</a:t>
            </a:r>
            <a:r>
              <a:rPr lang="es-CL" sz="1200" baseline="0" dirty="0"/>
              <a:t> (ida y vuelta)</a:t>
            </a:r>
            <a:endParaRPr lang="es-CL" sz="1200" dirty="0"/>
          </a:p>
        </c:rich>
      </c:tx>
      <c:layout/>
      <c:spPr>
        <a:noFill/>
        <a:ln>
          <a:noFill/>
        </a:ln>
        <a:effectLst/>
      </c:spPr>
    </c:title>
    <c:plotArea>
      <c:layout/>
      <c:lineChart>
        <c:grouping val="standard"/>
        <c:ser>
          <c:idx val="0"/>
          <c:order val="0"/>
          <c:tx>
            <c:strRef>
              <c:f>Hoja1!$N$78</c:f>
              <c:strCache>
                <c:ptCount val="1"/>
                <c:pt idx="0">
                  <c:v>Pasajeros Totales</c:v>
                </c:pt>
              </c:strCache>
            </c:strRef>
          </c:tx>
          <c:spPr>
            <a:ln w="28575" cap="rnd">
              <a:solidFill>
                <a:schemeClr val="accent1"/>
              </a:solidFill>
              <a:round/>
            </a:ln>
            <a:effectLst/>
          </c:spPr>
          <c:marker>
            <c:symbol val="none"/>
          </c:marker>
          <c:cat>
            <c:multiLvlStrRef>
              <c:f>Hoja1!$L$79:$M$90</c:f>
              <c:multiLvlStrCache>
                <c:ptCount val="12"/>
                <c:lvl>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lvl>
                <c:lvl>
                  <c:pt idx="0">
                    <c:v>2013</c:v>
                  </c:pt>
                </c:lvl>
              </c:multiLvlStrCache>
            </c:multiLvlStrRef>
          </c:cat>
          <c:val>
            <c:numRef>
              <c:f>Hoja1!$N$79:$N$90</c:f>
              <c:numCache>
                <c:formatCode>#,##0</c:formatCode>
                <c:ptCount val="12"/>
                <c:pt idx="0">
                  <c:v>1535</c:v>
                </c:pt>
                <c:pt idx="1">
                  <c:v>1422</c:v>
                </c:pt>
                <c:pt idx="2">
                  <c:v>1674</c:v>
                </c:pt>
                <c:pt idx="3">
                  <c:v>1187</c:v>
                </c:pt>
                <c:pt idx="4">
                  <c:v>951</c:v>
                </c:pt>
                <c:pt idx="5">
                  <c:v>919</c:v>
                </c:pt>
                <c:pt idx="6">
                  <c:v>1145</c:v>
                </c:pt>
                <c:pt idx="7">
                  <c:v>1019</c:v>
                </c:pt>
                <c:pt idx="8">
                  <c:v>968</c:v>
                </c:pt>
                <c:pt idx="9">
                  <c:v>1179</c:v>
                </c:pt>
                <c:pt idx="10">
                  <c:v>1429</c:v>
                </c:pt>
                <c:pt idx="11">
                  <c:v>1657</c:v>
                </c:pt>
              </c:numCache>
            </c:numRef>
          </c:val>
          <c:extLst xmlns:c16r2="http://schemas.microsoft.com/office/drawing/2015/06/chart">
            <c:ext xmlns:c16="http://schemas.microsoft.com/office/drawing/2014/chart" uri="{C3380CC4-5D6E-409C-BE32-E72D297353CC}">
              <c16:uniqueId val="{00000000-AA44-4E36-AC68-D2F64BF0DEB8}"/>
            </c:ext>
          </c:extLst>
        </c:ser>
        <c:ser>
          <c:idx val="1"/>
          <c:order val="1"/>
          <c:tx>
            <c:strRef>
              <c:f>Hoja1!$O$78</c:f>
              <c:strCache>
                <c:ptCount val="1"/>
                <c:pt idx="0">
                  <c:v>Capacidad Estimada</c:v>
                </c:pt>
              </c:strCache>
            </c:strRef>
          </c:tx>
          <c:spPr>
            <a:ln w="28575" cap="rnd">
              <a:solidFill>
                <a:schemeClr val="accent2"/>
              </a:solidFill>
              <a:round/>
            </a:ln>
            <a:effectLst/>
          </c:spPr>
          <c:marker>
            <c:symbol val="none"/>
          </c:marker>
          <c:cat>
            <c:multiLvlStrRef>
              <c:f>Hoja1!$L$79:$M$90</c:f>
              <c:multiLvlStrCache>
                <c:ptCount val="12"/>
                <c:lvl>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lvl>
                <c:lvl>
                  <c:pt idx="0">
                    <c:v>2013</c:v>
                  </c:pt>
                </c:lvl>
              </c:multiLvlStrCache>
            </c:multiLvlStrRef>
          </c:cat>
          <c:val>
            <c:numRef>
              <c:f>Hoja1!$O$79:$O$90</c:f>
              <c:numCache>
                <c:formatCode>#,##0</c:formatCode>
                <c:ptCount val="12"/>
                <c:pt idx="0">
                  <c:v>1980</c:v>
                </c:pt>
                <c:pt idx="1">
                  <c:v>1709</c:v>
                </c:pt>
                <c:pt idx="2">
                  <c:v>2474</c:v>
                </c:pt>
                <c:pt idx="3">
                  <c:v>1606</c:v>
                </c:pt>
                <c:pt idx="4">
                  <c:v>1302</c:v>
                </c:pt>
                <c:pt idx="5">
                  <c:v>1316</c:v>
                </c:pt>
                <c:pt idx="6">
                  <c:v>1492</c:v>
                </c:pt>
                <c:pt idx="7">
                  <c:v>1368</c:v>
                </c:pt>
                <c:pt idx="8">
                  <c:v>1316</c:v>
                </c:pt>
                <c:pt idx="9">
                  <c:v>1480</c:v>
                </c:pt>
                <c:pt idx="10">
                  <c:v>1983</c:v>
                </c:pt>
                <c:pt idx="11">
                  <c:v>2562</c:v>
                </c:pt>
              </c:numCache>
            </c:numRef>
          </c:val>
          <c:extLst xmlns:c16r2="http://schemas.microsoft.com/office/drawing/2015/06/chart">
            <c:ext xmlns:c16="http://schemas.microsoft.com/office/drawing/2014/chart" uri="{C3380CC4-5D6E-409C-BE32-E72D297353CC}">
              <c16:uniqueId val="{00000001-AA44-4E36-AC68-D2F64BF0DEB8}"/>
            </c:ext>
          </c:extLst>
        </c:ser>
        <c:dLbls/>
        <c:marker val="1"/>
        <c:axId val="98024832"/>
        <c:axId val="98030720"/>
      </c:lineChart>
      <c:catAx>
        <c:axId val="98024832"/>
        <c:scaling>
          <c:orientation val="minMax"/>
        </c:scaling>
        <c:axPos val="b"/>
        <c:numFmt formatCode="General" sourceLinked="1"/>
        <c:maj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98030720"/>
        <c:crosses val="autoZero"/>
        <c:auto val="1"/>
        <c:lblAlgn val="ctr"/>
        <c:lblOffset val="100"/>
      </c:catAx>
      <c:valAx>
        <c:axId val="98030720"/>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98024832"/>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chart>
  <c:spPr>
    <a:noFill/>
    <a:ln>
      <a:noFill/>
    </a:ln>
    <a:effectLst/>
  </c:spPr>
  <c:txPr>
    <a:bodyPr/>
    <a:lstStyle/>
    <a:p>
      <a:pPr>
        <a:defRPr/>
      </a:pPr>
      <a:endParaRPr lang="es-CL"/>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lang val="es-CL"/>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CL" sz="1200" dirty="0"/>
              <a:t>Operación y Capacidad de Servicios</a:t>
            </a:r>
            <a:r>
              <a:rPr lang="es-CL" sz="1200" baseline="0" dirty="0"/>
              <a:t> Aéreos 2014 Punta Arenas - Puerto Williams (ida y vuelta)</a:t>
            </a:r>
            <a:endParaRPr lang="es-CL" sz="1200" dirty="0"/>
          </a:p>
        </c:rich>
      </c:tx>
      <c:layout/>
      <c:spPr>
        <a:noFill/>
        <a:ln>
          <a:noFill/>
        </a:ln>
        <a:effectLst/>
      </c:spPr>
    </c:title>
    <c:plotArea>
      <c:layout/>
      <c:lineChart>
        <c:grouping val="standard"/>
        <c:ser>
          <c:idx val="0"/>
          <c:order val="0"/>
          <c:tx>
            <c:strRef>
              <c:f>Hoja1!$N$93</c:f>
              <c:strCache>
                <c:ptCount val="1"/>
                <c:pt idx="0">
                  <c:v>Pasajeros Totales</c:v>
                </c:pt>
              </c:strCache>
            </c:strRef>
          </c:tx>
          <c:spPr>
            <a:ln w="28575" cap="rnd">
              <a:solidFill>
                <a:schemeClr val="accent1"/>
              </a:solidFill>
              <a:round/>
            </a:ln>
            <a:effectLst/>
          </c:spPr>
          <c:marker>
            <c:symbol val="none"/>
          </c:marker>
          <c:cat>
            <c:multiLvlStrRef>
              <c:f>Hoja1!$L$94:$M$105</c:f>
              <c:multiLvlStrCache>
                <c:ptCount val="12"/>
                <c:lvl>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lvl>
                <c:lvl>
                  <c:pt idx="0">
                    <c:v>2014</c:v>
                  </c:pt>
                </c:lvl>
              </c:multiLvlStrCache>
            </c:multiLvlStrRef>
          </c:cat>
          <c:val>
            <c:numRef>
              <c:f>Hoja1!$N$94:$N$105</c:f>
              <c:numCache>
                <c:formatCode>#,##0</c:formatCode>
                <c:ptCount val="12"/>
                <c:pt idx="0">
                  <c:v>1969</c:v>
                </c:pt>
                <c:pt idx="1">
                  <c:v>1761</c:v>
                </c:pt>
                <c:pt idx="2">
                  <c:v>1605</c:v>
                </c:pt>
                <c:pt idx="3">
                  <c:v>1169</c:v>
                </c:pt>
                <c:pt idx="4">
                  <c:v>1120</c:v>
                </c:pt>
                <c:pt idx="5">
                  <c:v>1010</c:v>
                </c:pt>
                <c:pt idx="6">
                  <c:v>1161</c:v>
                </c:pt>
                <c:pt idx="7">
                  <c:v>1230</c:v>
                </c:pt>
                <c:pt idx="8">
                  <c:v>1261</c:v>
                </c:pt>
                <c:pt idx="9">
                  <c:v>1428</c:v>
                </c:pt>
                <c:pt idx="10">
                  <c:v>1852</c:v>
                </c:pt>
                <c:pt idx="11">
                  <c:v>2230</c:v>
                </c:pt>
              </c:numCache>
            </c:numRef>
          </c:val>
          <c:extLst xmlns:c16r2="http://schemas.microsoft.com/office/drawing/2015/06/chart">
            <c:ext xmlns:c16="http://schemas.microsoft.com/office/drawing/2014/chart" uri="{C3380CC4-5D6E-409C-BE32-E72D297353CC}">
              <c16:uniqueId val="{00000000-286E-4A54-B4A1-A37B4B4DE9DA}"/>
            </c:ext>
          </c:extLst>
        </c:ser>
        <c:ser>
          <c:idx val="1"/>
          <c:order val="1"/>
          <c:tx>
            <c:strRef>
              <c:f>Hoja1!$O$93</c:f>
              <c:strCache>
                <c:ptCount val="1"/>
                <c:pt idx="0">
                  <c:v>Capacidad Estimada</c:v>
                </c:pt>
              </c:strCache>
            </c:strRef>
          </c:tx>
          <c:spPr>
            <a:ln w="28575" cap="rnd">
              <a:solidFill>
                <a:schemeClr val="accent2"/>
              </a:solidFill>
              <a:round/>
            </a:ln>
            <a:effectLst/>
          </c:spPr>
          <c:marker>
            <c:symbol val="none"/>
          </c:marker>
          <c:cat>
            <c:multiLvlStrRef>
              <c:f>Hoja1!$L$94:$M$105</c:f>
              <c:multiLvlStrCache>
                <c:ptCount val="12"/>
                <c:lvl>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lvl>
                <c:lvl>
                  <c:pt idx="0">
                    <c:v>2014</c:v>
                  </c:pt>
                </c:lvl>
              </c:multiLvlStrCache>
            </c:multiLvlStrRef>
          </c:cat>
          <c:val>
            <c:numRef>
              <c:f>Hoja1!$O$94:$O$105</c:f>
              <c:numCache>
                <c:formatCode>#,##0</c:formatCode>
                <c:ptCount val="12"/>
                <c:pt idx="0">
                  <c:v>2801</c:v>
                </c:pt>
                <c:pt idx="1">
                  <c:v>2392</c:v>
                </c:pt>
                <c:pt idx="2">
                  <c:v>2496</c:v>
                </c:pt>
                <c:pt idx="3">
                  <c:v>1696</c:v>
                </c:pt>
                <c:pt idx="4">
                  <c:v>1582</c:v>
                </c:pt>
                <c:pt idx="5">
                  <c:v>1264</c:v>
                </c:pt>
                <c:pt idx="6">
                  <c:v>1445</c:v>
                </c:pt>
                <c:pt idx="7">
                  <c:v>1678</c:v>
                </c:pt>
                <c:pt idx="8">
                  <c:v>1900</c:v>
                </c:pt>
                <c:pt idx="9">
                  <c:v>1946</c:v>
                </c:pt>
                <c:pt idx="10">
                  <c:v>2442</c:v>
                </c:pt>
                <c:pt idx="11">
                  <c:v>3444</c:v>
                </c:pt>
              </c:numCache>
            </c:numRef>
          </c:val>
          <c:extLst xmlns:c16r2="http://schemas.microsoft.com/office/drawing/2015/06/chart">
            <c:ext xmlns:c16="http://schemas.microsoft.com/office/drawing/2014/chart" uri="{C3380CC4-5D6E-409C-BE32-E72D297353CC}">
              <c16:uniqueId val="{00000001-286E-4A54-B4A1-A37B4B4DE9DA}"/>
            </c:ext>
          </c:extLst>
        </c:ser>
        <c:dLbls/>
        <c:marker val="1"/>
        <c:axId val="97780480"/>
        <c:axId val="97782016"/>
      </c:lineChart>
      <c:catAx>
        <c:axId val="97780480"/>
        <c:scaling>
          <c:orientation val="minMax"/>
        </c:scaling>
        <c:axPos val="b"/>
        <c:numFmt formatCode="General" sourceLinked="1"/>
        <c:maj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97782016"/>
        <c:crosses val="autoZero"/>
        <c:auto val="1"/>
        <c:lblAlgn val="ctr"/>
        <c:lblOffset val="100"/>
      </c:catAx>
      <c:valAx>
        <c:axId val="97782016"/>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97780480"/>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chart>
  <c:spPr>
    <a:noFill/>
    <a:ln>
      <a:noFill/>
    </a:ln>
    <a:effectLst/>
  </c:spPr>
  <c:txPr>
    <a:bodyPr/>
    <a:lstStyle/>
    <a:p>
      <a:pPr>
        <a:defRPr/>
      </a:pPr>
      <a:endParaRPr lang="es-CL"/>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lang val="es-CL"/>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CL" sz="1200" dirty="0"/>
              <a:t>Operación y Capacidad</a:t>
            </a:r>
            <a:r>
              <a:rPr lang="es-CL" sz="1200" baseline="0" dirty="0"/>
              <a:t> de Servicios Aéreos 2015 Punta Arenas - Puerto Williams (ida y vuelta)</a:t>
            </a:r>
            <a:endParaRPr lang="es-CL" sz="1200" dirty="0"/>
          </a:p>
        </c:rich>
      </c:tx>
      <c:layout/>
      <c:spPr>
        <a:noFill/>
        <a:ln>
          <a:noFill/>
        </a:ln>
        <a:effectLst/>
      </c:spPr>
    </c:title>
    <c:plotArea>
      <c:layout/>
      <c:lineChart>
        <c:grouping val="standard"/>
        <c:ser>
          <c:idx val="0"/>
          <c:order val="0"/>
          <c:tx>
            <c:strRef>
              <c:f>Hoja1!$N$108</c:f>
              <c:strCache>
                <c:ptCount val="1"/>
                <c:pt idx="0">
                  <c:v>Pasajeros Totales</c:v>
                </c:pt>
              </c:strCache>
            </c:strRef>
          </c:tx>
          <c:spPr>
            <a:ln w="28575" cap="rnd">
              <a:solidFill>
                <a:schemeClr val="accent1"/>
              </a:solidFill>
              <a:round/>
            </a:ln>
            <a:effectLst/>
          </c:spPr>
          <c:marker>
            <c:symbol val="none"/>
          </c:marker>
          <c:cat>
            <c:multiLvlStrRef>
              <c:f>Hoja1!$L$109:$M$119</c:f>
              <c:multiLvlStrCache>
                <c:ptCount val="11"/>
                <c:lvl>
                  <c:pt idx="0">
                    <c:v>Enero</c:v>
                  </c:pt>
                  <c:pt idx="1">
                    <c:v>Febrero</c:v>
                  </c:pt>
                  <c:pt idx="2">
                    <c:v>Marzo</c:v>
                  </c:pt>
                  <c:pt idx="3">
                    <c:v>Abril</c:v>
                  </c:pt>
                  <c:pt idx="4">
                    <c:v>Mayo</c:v>
                  </c:pt>
                  <c:pt idx="5">
                    <c:v>Junio</c:v>
                  </c:pt>
                  <c:pt idx="6">
                    <c:v>Julio</c:v>
                  </c:pt>
                  <c:pt idx="7">
                    <c:v>Agosto</c:v>
                  </c:pt>
                  <c:pt idx="8">
                    <c:v>Septiembre</c:v>
                  </c:pt>
                  <c:pt idx="9">
                    <c:v>Octubre</c:v>
                  </c:pt>
                  <c:pt idx="10">
                    <c:v>Noviembre</c:v>
                  </c:pt>
                </c:lvl>
                <c:lvl>
                  <c:pt idx="0">
                    <c:v>2015</c:v>
                  </c:pt>
                </c:lvl>
              </c:multiLvlStrCache>
            </c:multiLvlStrRef>
          </c:cat>
          <c:val>
            <c:numRef>
              <c:f>Hoja1!$N$109:$N$119</c:f>
              <c:numCache>
                <c:formatCode>#,##0</c:formatCode>
                <c:ptCount val="11"/>
                <c:pt idx="0">
                  <c:v>2878</c:v>
                </c:pt>
                <c:pt idx="1">
                  <c:v>2466</c:v>
                </c:pt>
                <c:pt idx="2">
                  <c:v>2314</c:v>
                </c:pt>
                <c:pt idx="3">
                  <c:v>1690</c:v>
                </c:pt>
                <c:pt idx="4">
                  <c:v>1761</c:v>
                </c:pt>
                <c:pt idx="5">
                  <c:v>1628</c:v>
                </c:pt>
                <c:pt idx="6">
                  <c:v>1852</c:v>
                </c:pt>
                <c:pt idx="7">
                  <c:v>1617</c:v>
                </c:pt>
                <c:pt idx="8">
                  <c:v>1487</c:v>
                </c:pt>
                <c:pt idx="9">
                  <c:v>1931</c:v>
                </c:pt>
                <c:pt idx="10">
                  <c:v>1942</c:v>
                </c:pt>
              </c:numCache>
            </c:numRef>
          </c:val>
          <c:extLst xmlns:c16r2="http://schemas.microsoft.com/office/drawing/2015/06/chart">
            <c:ext xmlns:c16="http://schemas.microsoft.com/office/drawing/2014/chart" uri="{C3380CC4-5D6E-409C-BE32-E72D297353CC}">
              <c16:uniqueId val="{00000000-239B-4DBF-8A64-C7A60801E946}"/>
            </c:ext>
          </c:extLst>
        </c:ser>
        <c:ser>
          <c:idx val="1"/>
          <c:order val="1"/>
          <c:tx>
            <c:strRef>
              <c:f>Hoja1!$O$108</c:f>
              <c:strCache>
                <c:ptCount val="1"/>
                <c:pt idx="0">
                  <c:v>Capacidad Estimada</c:v>
                </c:pt>
              </c:strCache>
            </c:strRef>
          </c:tx>
          <c:spPr>
            <a:ln w="28575" cap="rnd">
              <a:solidFill>
                <a:schemeClr val="accent2"/>
              </a:solidFill>
              <a:round/>
            </a:ln>
            <a:effectLst/>
          </c:spPr>
          <c:marker>
            <c:symbol val="none"/>
          </c:marker>
          <c:cat>
            <c:multiLvlStrRef>
              <c:f>Hoja1!$L$109:$M$119</c:f>
              <c:multiLvlStrCache>
                <c:ptCount val="11"/>
                <c:lvl>
                  <c:pt idx="0">
                    <c:v>Enero</c:v>
                  </c:pt>
                  <c:pt idx="1">
                    <c:v>Febrero</c:v>
                  </c:pt>
                  <c:pt idx="2">
                    <c:v>Marzo</c:v>
                  </c:pt>
                  <c:pt idx="3">
                    <c:v>Abril</c:v>
                  </c:pt>
                  <c:pt idx="4">
                    <c:v>Mayo</c:v>
                  </c:pt>
                  <c:pt idx="5">
                    <c:v>Junio</c:v>
                  </c:pt>
                  <c:pt idx="6">
                    <c:v>Julio</c:v>
                  </c:pt>
                  <c:pt idx="7">
                    <c:v>Agosto</c:v>
                  </c:pt>
                  <c:pt idx="8">
                    <c:v>Septiembre</c:v>
                  </c:pt>
                  <c:pt idx="9">
                    <c:v>Octubre</c:v>
                  </c:pt>
                  <c:pt idx="10">
                    <c:v>Noviembre</c:v>
                  </c:pt>
                </c:lvl>
                <c:lvl>
                  <c:pt idx="0">
                    <c:v>2015</c:v>
                  </c:pt>
                </c:lvl>
              </c:multiLvlStrCache>
            </c:multiLvlStrRef>
          </c:cat>
          <c:val>
            <c:numRef>
              <c:f>Hoja1!$O$109:$O$119</c:f>
              <c:numCache>
                <c:formatCode>#,##0</c:formatCode>
                <c:ptCount val="11"/>
                <c:pt idx="0">
                  <c:v>4258</c:v>
                </c:pt>
                <c:pt idx="1">
                  <c:v>3256</c:v>
                </c:pt>
                <c:pt idx="2">
                  <c:v>3289</c:v>
                </c:pt>
                <c:pt idx="3">
                  <c:v>2324</c:v>
                </c:pt>
                <c:pt idx="4">
                  <c:v>2410</c:v>
                </c:pt>
                <c:pt idx="5">
                  <c:v>2350</c:v>
                </c:pt>
                <c:pt idx="6">
                  <c:v>2413</c:v>
                </c:pt>
                <c:pt idx="7">
                  <c:v>2413</c:v>
                </c:pt>
                <c:pt idx="8">
                  <c:v>2052</c:v>
                </c:pt>
                <c:pt idx="9">
                  <c:v>2446</c:v>
                </c:pt>
                <c:pt idx="10">
                  <c:v>2589</c:v>
                </c:pt>
              </c:numCache>
            </c:numRef>
          </c:val>
          <c:extLst xmlns:c16r2="http://schemas.microsoft.com/office/drawing/2015/06/chart">
            <c:ext xmlns:c16="http://schemas.microsoft.com/office/drawing/2014/chart" uri="{C3380CC4-5D6E-409C-BE32-E72D297353CC}">
              <c16:uniqueId val="{00000001-239B-4DBF-8A64-C7A60801E946}"/>
            </c:ext>
          </c:extLst>
        </c:ser>
        <c:dLbls/>
        <c:marker val="1"/>
        <c:axId val="97842688"/>
        <c:axId val="97844224"/>
      </c:lineChart>
      <c:catAx>
        <c:axId val="97842688"/>
        <c:scaling>
          <c:orientation val="minMax"/>
        </c:scaling>
        <c:axPos val="b"/>
        <c:numFmt formatCode="General" sourceLinked="1"/>
        <c:maj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97844224"/>
        <c:crosses val="autoZero"/>
        <c:auto val="1"/>
        <c:lblAlgn val="ctr"/>
        <c:lblOffset val="100"/>
      </c:catAx>
      <c:valAx>
        <c:axId val="97844224"/>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97842688"/>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chart>
  <c:spPr>
    <a:noFill/>
    <a:ln>
      <a:noFill/>
    </a:ln>
    <a:effectLst/>
  </c:spPr>
  <c:txPr>
    <a:bodyPr/>
    <a:lstStyle/>
    <a:p>
      <a:pPr>
        <a:defRPr/>
      </a:pPr>
      <a:endParaRPr lang="es-CL"/>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lang val="es-CL"/>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s-CL" sz="1100" dirty="0"/>
              <a:t>Operación de Servicios Marítimos 2013 Punta Arenas - Puerto Williams (ida y vuelta)</a:t>
            </a:r>
          </a:p>
        </c:rich>
      </c:tx>
      <c:layout/>
      <c:spPr>
        <a:noFill/>
        <a:ln>
          <a:noFill/>
        </a:ln>
        <a:effectLst/>
      </c:spPr>
    </c:title>
    <c:plotArea>
      <c:layout/>
      <c:lineChart>
        <c:grouping val="standard"/>
        <c:ser>
          <c:idx val="0"/>
          <c:order val="0"/>
          <c:tx>
            <c:strRef>
              <c:f>Hoja1!$M$3</c:f>
              <c:strCache>
                <c:ptCount val="1"/>
                <c:pt idx="0">
                  <c:v>Pasajeros Totales</c:v>
                </c:pt>
              </c:strCache>
            </c:strRef>
          </c:tx>
          <c:spPr>
            <a:ln w="28575" cap="rnd">
              <a:solidFill>
                <a:schemeClr val="accent1"/>
              </a:solidFill>
              <a:round/>
            </a:ln>
            <a:effectLst/>
          </c:spPr>
          <c:marker>
            <c:symbol val="none"/>
          </c:marker>
          <c:cat>
            <c:multiLvlStrRef>
              <c:f>Hoja1!$K$4:$L$15</c:f>
              <c:multiLvlStrCache>
                <c:ptCount val="12"/>
                <c:lvl>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lvl>
                <c:lvl>
                  <c:pt idx="0">
                    <c:v>2013</c:v>
                  </c:pt>
                </c:lvl>
              </c:multiLvlStrCache>
            </c:multiLvlStrRef>
          </c:cat>
          <c:val>
            <c:numRef>
              <c:f>Hoja1!$M$4:$M$15</c:f>
              <c:numCache>
                <c:formatCode>#,##0</c:formatCode>
                <c:ptCount val="12"/>
                <c:pt idx="0">
                  <c:v>383</c:v>
                </c:pt>
                <c:pt idx="1">
                  <c:v>393</c:v>
                </c:pt>
                <c:pt idx="2">
                  <c:v>302</c:v>
                </c:pt>
                <c:pt idx="3">
                  <c:v>168</c:v>
                </c:pt>
                <c:pt idx="4">
                  <c:v>185</c:v>
                </c:pt>
                <c:pt idx="5">
                  <c:v>207</c:v>
                </c:pt>
                <c:pt idx="6">
                  <c:v>395</c:v>
                </c:pt>
                <c:pt idx="7">
                  <c:v>194</c:v>
                </c:pt>
                <c:pt idx="8">
                  <c:v>217</c:v>
                </c:pt>
                <c:pt idx="9">
                  <c:v>300</c:v>
                </c:pt>
                <c:pt idx="10">
                  <c:v>312</c:v>
                </c:pt>
                <c:pt idx="11">
                  <c:v>415</c:v>
                </c:pt>
              </c:numCache>
            </c:numRef>
          </c:val>
          <c:extLst xmlns:c16r2="http://schemas.microsoft.com/office/drawing/2015/06/chart">
            <c:ext xmlns:c16="http://schemas.microsoft.com/office/drawing/2014/chart" uri="{C3380CC4-5D6E-409C-BE32-E72D297353CC}">
              <c16:uniqueId val="{00000000-B107-4FEA-AF92-E1765E0AF5EC}"/>
            </c:ext>
          </c:extLst>
        </c:ser>
        <c:dLbls/>
        <c:marker val="1"/>
        <c:axId val="98623488"/>
        <c:axId val="98625024"/>
      </c:lineChart>
      <c:lineChart>
        <c:grouping val="standard"/>
        <c:ser>
          <c:idx val="1"/>
          <c:order val="1"/>
          <c:tx>
            <c:strRef>
              <c:f>Hoja1!$N$3</c:f>
              <c:strCache>
                <c:ptCount val="1"/>
                <c:pt idx="0">
                  <c:v>N° de Viajes</c:v>
                </c:pt>
              </c:strCache>
            </c:strRef>
          </c:tx>
          <c:spPr>
            <a:ln w="28575" cap="rnd">
              <a:solidFill>
                <a:schemeClr val="accent2"/>
              </a:solidFill>
              <a:round/>
            </a:ln>
            <a:effectLst/>
          </c:spPr>
          <c:marker>
            <c:symbol val="none"/>
          </c:marker>
          <c:cat>
            <c:multiLvlStrRef>
              <c:f>Hoja1!$K$4:$L$15</c:f>
              <c:multiLvlStrCache>
                <c:ptCount val="12"/>
                <c:lvl>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lvl>
                <c:lvl>
                  <c:pt idx="0">
                    <c:v>2013</c:v>
                  </c:pt>
                </c:lvl>
              </c:multiLvlStrCache>
            </c:multiLvlStrRef>
          </c:cat>
          <c:val>
            <c:numRef>
              <c:f>Hoja1!$N$4:$N$15</c:f>
              <c:numCache>
                <c:formatCode>General</c:formatCode>
                <c:ptCount val="12"/>
                <c:pt idx="0">
                  <c:v>9</c:v>
                </c:pt>
                <c:pt idx="1">
                  <c:v>8</c:v>
                </c:pt>
                <c:pt idx="2">
                  <c:v>9</c:v>
                </c:pt>
                <c:pt idx="3">
                  <c:v>8</c:v>
                </c:pt>
                <c:pt idx="4">
                  <c:v>9</c:v>
                </c:pt>
                <c:pt idx="5">
                  <c:v>9</c:v>
                </c:pt>
                <c:pt idx="6">
                  <c:v>9</c:v>
                </c:pt>
                <c:pt idx="7">
                  <c:v>10</c:v>
                </c:pt>
                <c:pt idx="8">
                  <c:v>9</c:v>
                </c:pt>
                <c:pt idx="9">
                  <c:v>9</c:v>
                </c:pt>
                <c:pt idx="10">
                  <c:v>9</c:v>
                </c:pt>
                <c:pt idx="11">
                  <c:v>11</c:v>
                </c:pt>
              </c:numCache>
            </c:numRef>
          </c:val>
          <c:extLst xmlns:c16r2="http://schemas.microsoft.com/office/drawing/2015/06/chart">
            <c:ext xmlns:c16="http://schemas.microsoft.com/office/drawing/2014/chart" uri="{C3380CC4-5D6E-409C-BE32-E72D297353CC}">
              <c16:uniqueId val="{00000001-B107-4FEA-AF92-E1765E0AF5EC}"/>
            </c:ext>
          </c:extLst>
        </c:ser>
        <c:dLbls/>
        <c:marker val="1"/>
        <c:axId val="98502144"/>
        <c:axId val="98626944"/>
      </c:lineChart>
      <c:catAx>
        <c:axId val="98623488"/>
        <c:scaling>
          <c:orientation val="minMax"/>
        </c:scaling>
        <c:axPos val="b"/>
        <c:numFmt formatCode="General" sourceLinked="1"/>
        <c:maj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98625024"/>
        <c:crosses val="autoZero"/>
        <c:auto val="1"/>
        <c:lblAlgn val="ctr"/>
        <c:lblOffset val="100"/>
      </c:catAx>
      <c:valAx>
        <c:axId val="98625024"/>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L" dirty="0"/>
                  <a:t>Pasajeros</a:t>
                </a:r>
              </a:p>
            </c:rich>
          </c:tx>
          <c:layout/>
          <c:spPr>
            <a:noFill/>
            <a:ln>
              <a:noFill/>
            </a:ln>
            <a:effectLst/>
          </c:spPr>
        </c:title>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98623488"/>
        <c:crosses val="autoZero"/>
        <c:crossBetween val="between"/>
      </c:valAx>
      <c:valAx>
        <c:axId val="98626944"/>
        <c:scaling>
          <c:orientation val="minMax"/>
        </c:scaling>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L" dirty="0"/>
                  <a:t>Viajes</a:t>
                </a:r>
              </a:p>
            </c:rich>
          </c:tx>
          <c:layout/>
          <c:spPr>
            <a:noFill/>
            <a:ln>
              <a:noFill/>
            </a:ln>
            <a:effectLst/>
          </c:spPr>
        </c:title>
        <c:numFmt formatCode="General" sourceLinked="1"/>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98502144"/>
        <c:crosses val="max"/>
        <c:crossBetween val="between"/>
      </c:valAx>
      <c:catAx>
        <c:axId val="98502144"/>
        <c:scaling>
          <c:orientation val="minMax"/>
        </c:scaling>
        <c:delete val="1"/>
        <c:axPos val="b"/>
        <c:numFmt formatCode="General" sourceLinked="1"/>
        <c:tickLblPos val="none"/>
        <c:crossAx val="98626944"/>
        <c:crosses val="autoZero"/>
        <c:auto val="1"/>
        <c:lblAlgn val="ctr"/>
        <c:lblOffset val="100"/>
      </c:cat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chart>
  <c:spPr>
    <a:noFill/>
    <a:ln>
      <a:noFill/>
    </a:ln>
    <a:effectLst/>
  </c:spPr>
  <c:txPr>
    <a:bodyPr/>
    <a:lstStyle/>
    <a:p>
      <a:pPr>
        <a:defRPr/>
      </a:pPr>
      <a:endParaRPr lang="es-CL"/>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lang val="es-CL"/>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s-CL" sz="1100" dirty="0"/>
              <a:t>Operación de Servicios Marítimos 2014 Punta Arenas - Puerto Williams (ida</a:t>
            </a:r>
            <a:r>
              <a:rPr lang="es-CL" sz="1100" baseline="0" dirty="0"/>
              <a:t> y vuelta)</a:t>
            </a:r>
            <a:endParaRPr lang="es-CL" sz="1100" dirty="0"/>
          </a:p>
        </c:rich>
      </c:tx>
      <c:layout/>
      <c:spPr>
        <a:noFill/>
        <a:ln>
          <a:noFill/>
        </a:ln>
        <a:effectLst/>
      </c:spPr>
    </c:title>
    <c:plotArea>
      <c:layout/>
      <c:lineChart>
        <c:grouping val="standard"/>
        <c:ser>
          <c:idx val="0"/>
          <c:order val="0"/>
          <c:tx>
            <c:strRef>
              <c:f>Hoja1!$M$36</c:f>
              <c:strCache>
                <c:ptCount val="1"/>
                <c:pt idx="0">
                  <c:v>Pasajeros Totales</c:v>
                </c:pt>
              </c:strCache>
            </c:strRef>
          </c:tx>
          <c:spPr>
            <a:ln w="28575" cap="rnd">
              <a:solidFill>
                <a:schemeClr val="accent1"/>
              </a:solidFill>
              <a:round/>
            </a:ln>
            <a:effectLst/>
          </c:spPr>
          <c:marker>
            <c:symbol val="none"/>
          </c:marker>
          <c:cat>
            <c:multiLvlStrRef>
              <c:f>Hoja1!$K$37:$L$48</c:f>
              <c:multiLvlStrCache>
                <c:ptCount val="12"/>
                <c:lvl>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lvl>
                <c:lvl>
                  <c:pt idx="0">
                    <c:v>2014</c:v>
                  </c:pt>
                </c:lvl>
              </c:multiLvlStrCache>
            </c:multiLvlStrRef>
          </c:cat>
          <c:val>
            <c:numRef>
              <c:f>Hoja1!$M$37:$M$48</c:f>
              <c:numCache>
                <c:formatCode>#,##0</c:formatCode>
                <c:ptCount val="12"/>
                <c:pt idx="0">
                  <c:v>524</c:v>
                </c:pt>
                <c:pt idx="1">
                  <c:v>443</c:v>
                </c:pt>
                <c:pt idx="2">
                  <c:v>233</c:v>
                </c:pt>
                <c:pt idx="3">
                  <c:v>185</c:v>
                </c:pt>
                <c:pt idx="4">
                  <c:v>241</c:v>
                </c:pt>
                <c:pt idx="5">
                  <c:v>149</c:v>
                </c:pt>
                <c:pt idx="6">
                  <c:v>469</c:v>
                </c:pt>
                <c:pt idx="7">
                  <c:v>320</c:v>
                </c:pt>
                <c:pt idx="8">
                  <c:v>242</c:v>
                </c:pt>
                <c:pt idx="9">
                  <c:v>341</c:v>
                </c:pt>
                <c:pt idx="10">
                  <c:v>429</c:v>
                </c:pt>
                <c:pt idx="11">
                  <c:v>355</c:v>
                </c:pt>
              </c:numCache>
            </c:numRef>
          </c:val>
          <c:extLst xmlns:c16r2="http://schemas.microsoft.com/office/drawing/2015/06/chart">
            <c:ext xmlns:c16="http://schemas.microsoft.com/office/drawing/2014/chart" uri="{C3380CC4-5D6E-409C-BE32-E72D297353CC}">
              <c16:uniqueId val="{00000000-CE70-415E-B483-F26957F4B491}"/>
            </c:ext>
          </c:extLst>
        </c:ser>
        <c:dLbls/>
        <c:marker val="1"/>
        <c:axId val="98895360"/>
        <c:axId val="98896896"/>
      </c:lineChart>
      <c:lineChart>
        <c:grouping val="standard"/>
        <c:ser>
          <c:idx val="1"/>
          <c:order val="1"/>
          <c:tx>
            <c:strRef>
              <c:f>Hoja1!$N$36</c:f>
              <c:strCache>
                <c:ptCount val="1"/>
                <c:pt idx="0">
                  <c:v>N° de Viajes</c:v>
                </c:pt>
              </c:strCache>
            </c:strRef>
          </c:tx>
          <c:spPr>
            <a:ln w="28575" cap="rnd">
              <a:solidFill>
                <a:schemeClr val="accent2"/>
              </a:solidFill>
              <a:round/>
            </a:ln>
            <a:effectLst/>
          </c:spPr>
          <c:marker>
            <c:symbol val="none"/>
          </c:marker>
          <c:cat>
            <c:multiLvlStrRef>
              <c:f>Hoja1!$K$37:$L$48</c:f>
              <c:multiLvlStrCache>
                <c:ptCount val="12"/>
                <c:lvl>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lvl>
                <c:lvl>
                  <c:pt idx="0">
                    <c:v>2014</c:v>
                  </c:pt>
                </c:lvl>
              </c:multiLvlStrCache>
            </c:multiLvlStrRef>
          </c:cat>
          <c:val>
            <c:numRef>
              <c:f>Hoja1!$N$37:$N$48</c:f>
              <c:numCache>
                <c:formatCode>General</c:formatCode>
                <c:ptCount val="12"/>
                <c:pt idx="0">
                  <c:v>11</c:v>
                </c:pt>
                <c:pt idx="1">
                  <c:v>8</c:v>
                </c:pt>
                <c:pt idx="2">
                  <c:v>9</c:v>
                </c:pt>
                <c:pt idx="3">
                  <c:v>8</c:v>
                </c:pt>
                <c:pt idx="4">
                  <c:v>10</c:v>
                </c:pt>
                <c:pt idx="5">
                  <c:v>8</c:v>
                </c:pt>
                <c:pt idx="6">
                  <c:v>10</c:v>
                </c:pt>
                <c:pt idx="7">
                  <c:v>9</c:v>
                </c:pt>
                <c:pt idx="8">
                  <c:v>8</c:v>
                </c:pt>
                <c:pt idx="9">
                  <c:v>9</c:v>
                </c:pt>
                <c:pt idx="10">
                  <c:v>11</c:v>
                </c:pt>
                <c:pt idx="11">
                  <c:v>8</c:v>
                </c:pt>
              </c:numCache>
            </c:numRef>
          </c:val>
          <c:extLst xmlns:c16r2="http://schemas.microsoft.com/office/drawing/2015/06/chart">
            <c:ext xmlns:c16="http://schemas.microsoft.com/office/drawing/2014/chart" uri="{C3380CC4-5D6E-409C-BE32-E72D297353CC}">
              <c16:uniqueId val="{00000001-CE70-415E-B483-F26957F4B491}"/>
            </c:ext>
          </c:extLst>
        </c:ser>
        <c:dLbls/>
        <c:marker val="1"/>
        <c:axId val="98917376"/>
        <c:axId val="98915456"/>
      </c:lineChart>
      <c:catAx>
        <c:axId val="98895360"/>
        <c:scaling>
          <c:orientation val="minMax"/>
        </c:scaling>
        <c:axPos val="b"/>
        <c:numFmt formatCode="General" sourceLinked="1"/>
        <c:maj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98896896"/>
        <c:crosses val="autoZero"/>
        <c:auto val="1"/>
        <c:lblAlgn val="ctr"/>
        <c:lblOffset val="100"/>
      </c:catAx>
      <c:valAx>
        <c:axId val="98896896"/>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L" dirty="0"/>
                  <a:t>Pasajeros</a:t>
                </a:r>
              </a:p>
            </c:rich>
          </c:tx>
          <c:layout/>
          <c:spPr>
            <a:noFill/>
            <a:ln>
              <a:noFill/>
            </a:ln>
            <a:effectLst/>
          </c:spPr>
        </c:title>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98895360"/>
        <c:crosses val="autoZero"/>
        <c:crossBetween val="between"/>
      </c:valAx>
      <c:valAx>
        <c:axId val="98915456"/>
        <c:scaling>
          <c:orientation val="minMax"/>
        </c:scaling>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L" dirty="0"/>
                  <a:t>Viajes</a:t>
                </a:r>
              </a:p>
            </c:rich>
          </c:tx>
          <c:layout/>
          <c:spPr>
            <a:noFill/>
            <a:ln>
              <a:noFill/>
            </a:ln>
            <a:effectLst/>
          </c:spPr>
        </c:title>
        <c:numFmt formatCode="General" sourceLinked="1"/>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98917376"/>
        <c:crosses val="max"/>
        <c:crossBetween val="between"/>
      </c:valAx>
      <c:catAx>
        <c:axId val="98917376"/>
        <c:scaling>
          <c:orientation val="minMax"/>
        </c:scaling>
        <c:delete val="1"/>
        <c:axPos val="b"/>
        <c:numFmt formatCode="General" sourceLinked="1"/>
        <c:tickLblPos val="none"/>
        <c:crossAx val="98915456"/>
        <c:crosses val="autoZero"/>
        <c:auto val="1"/>
        <c:lblAlgn val="ctr"/>
        <c:lblOffset val="100"/>
      </c:cat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chart>
  <c:spPr>
    <a:noFill/>
    <a:ln>
      <a:noFill/>
    </a:ln>
    <a:effectLst/>
  </c:spPr>
  <c:txPr>
    <a:bodyPr/>
    <a:lstStyle/>
    <a:p>
      <a:pPr>
        <a:defRPr/>
      </a:pPr>
      <a:endParaRPr lang="es-CL"/>
    </a:p>
  </c:tx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lang val="es-CL"/>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s-CL" sz="1100" dirty="0"/>
              <a:t>Operación de Servicios Marítimos 2015 Punta Arenas</a:t>
            </a:r>
            <a:r>
              <a:rPr lang="es-CL" sz="1100" baseline="0" dirty="0"/>
              <a:t> - Puerto Williams (ida y vuelta)</a:t>
            </a:r>
            <a:endParaRPr lang="es-CL" sz="1100" dirty="0"/>
          </a:p>
        </c:rich>
      </c:tx>
      <c:layout/>
      <c:spPr>
        <a:noFill/>
        <a:ln>
          <a:noFill/>
        </a:ln>
        <a:effectLst/>
      </c:spPr>
    </c:title>
    <c:plotArea>
      <c:layout/>
      <c:lineChart>
        <c:grouping val="standard"/>
        <c:ser>
          <c:idx val="0"/>
          <c:order val="0"/>
          <c:tx>
            <c:strRef>
              <c:f>Hoja1!$M$69</c:f>
              <c:strCache>
                <c:ptCount val="1"/>
                <c:pt idx="0">
                  <c:v>Pasajeros Totales</c:v>
                </c:pt>
              </c:strCache>
            </c:strRef>
          </c:tx>
          <c:spPr>
            <a:ln w="28575" cap="rnd">
              <a:solidFill>
                <a:schemeClr val="accent1"/>
              </a:solidFill>
              <a:round/>
            </a:ln>
            <a:effectLst/>
          </c:spPr>
          <c:marker>
            <c:symbol val="none"/>
          </c:marker>
          <c:cat>
            <c:multiLvlStrRef>
              <c:f>Hoja1!$K$70:$L$81</c:f>
              <c:multiLvlStrCache>
                <c:ptCount val="12"/>
                <c:lvl>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lvl>
                <c:lvl>
                  <c:pt idx="0">
                    <c:v>2015</c:v>
                  </c:pt>
                </c:lvl>
              </c:multiLvlStrCache>
            </c:multiLvlStrRef>
          </c:cat>
          <c:val>
            <c:numRef>
              <c:f>Hoja1!$M$70:$M$81</c:f>
              <c:numCache>
                <c:formatCode>#,##0</c:formatCode>
                <c:ptCount val="12"/>
                <c:pt idx="0">
                  <c:v>620.75471698113211</c:v>
                </c:pt>
                <c:pt idx="1">
                  <c:v>458</c:v>
                </c:pt>
                <c:pt idx="2">
                  <c:v>339</c:v>
                </c:pt>
                <c:pt idx="3">
                  <c:v>238</c:v>
                </c:pt>
                <c:pt idx="4">
                  <c:v>258</c:v>
                </c:pt>
                <c:pt idx="5">
                  <c:v>217</c:v>
                </c:pt>
                <c:pt idx="6">
                  <c:v>373</c:v>
                </c:pt>
                <c:pt idx="7">
                  <c:v>245</c:v>
                </c:pt>
                <c:pt idx="8">
                  <c:v>275</c:v>
                </c:pt>
                <c:pt idx="9">
                  <c:v>270</c:v>
                </c:pt>
                <c:pt idx="10">
                  <c:v>318</c:v>
                </c:pt>
                <c:pt idx="11">
                  <c:v>385</c:v>
                </c:pt>
              </c:numCache>
            </c:numRef>
          </c:val>
          <c:extLst xmlns:c16r2="http://schemas.microsoft.com/office/drawing/2015/06/chart">
            <c:ext xmlns:c16="http://schemas.microsoft.com/office/drawing/2014/chart" uri="{C3380CC4-5D6E-409C-BE32-E72D297353CC}">
              <c16:uniqueId val="{00000000-87F3-477E-B2F0-5EDD93DE9310}"/>
            </c:ext>
          </c:extLst>
        </c:ser>
        <c:dLbls/>
        <c:marker val="1"/>
        <c:axId val="99061120"/>
        <c:axId val="99067008"/>
      </c:lineChart>
      <c:lineChart>
        <c:grouping val="standard"/>
        <c:ser>
          <c:idx val="1"/>
          <c:order val="1"/>
          <c:tx>
            <c:strRef>
              <c:f>Hoja1!$N$69</c:f>
              <c:strCache>
                <c:ptCount val="1"/>
                <c:pt idx="0">
                  <c:v>N° de Viajes</c:v>
                </c:pt>
              </c:strCache>
            </c:strRef>
          </c:tx>
          <c:spPr>
            <a:ln w="28575" cap="rnd">
              <a:solidFill>
                <a:schemeClr val="accent2"/>
              </a:solidFill>
              <a:round/>
            </a:ln>
            <a:effectLst/>
          </c:spPr>
          <c:marker>
            <c:symbol val="none"/>
          </c:marker>
          <c:cat>
            <c:multiLvlStrRef>
              <c:f>Hoja1!$K$70:$L$81</c:f>
              <c:multiLvlStrCache>
                <c:ptCount val="12"/>
                <c:lvl>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lvl>
                <c:lvl>
                  <c:pt idx="0">
                    <c:v>2015</c:v>
                  </c:pt>
                </c:lvl>
              </c:multiLvlStrCache>
            </c:multiLvlStrRef>
          </c:cat>
          <c:val>
            <c:numRef>
              <c:f>Hoja1!$N$70:$N$81</c:f>
              <c:numCache>
                <c:formatCode>General</c:formatCode>
                <c:ptCount val="12"/>
                <c:pt idx="0">
                  <c:v>11</c:v>
                </c:pt>
                <c:pt idx="1">
                  <c:v>9</c:v>
                </c:pt>
                <c:pt idx="2">
                  <c:v>8</c:v>
                </c:pt>
                <c:pt idx="3">
                  <c:v>9</c:v>
                </c:pt>
                <c:pt idx="4">
                  <c:v>9</c:v>
                </c:pt>
                <c:pt idx="5">
                  <c:v>8</c:v>
                </c:pt>
                <c:pt idx="6">
                  <c:v>9</c:v>
                </c:pt>
                <c:pt idx="7">
                  <c:v>10</c:v>
                </c:pt>
                <c:pt idx="8">
                  <c:v>7</c:v>
                </c:pt>
                <c:pt idx="9">
                  <c:v>11</c:v>
                </c:pt>
                <c:pt idx="10">
                  <c:v>10</c:v>
                </c:pt>
                <c:pt idx="11">
                  <c:v>9</c:v>
                </c:pt>
              </c:numCache>
            </c:numRef>
          </c:val>
          <c:extLst xmlns:c16r2="http://schemas.microsoft.com/office/drawing/2015/06/chart">
            <c:ext xmlns:c16="http://schemas.microsoft.com/office/drawing/2014/chart" uri="{C3380CC4-5D6E-409C-BE32-E72D297353CC}">
              <c16:uniqueId val="{00000001-87F3-477E-B2F0-5EDD93DE9310}"/>
            </c:ext>
          </c:extLst>
        </c:ser>
        <c:dLbls/>
        <c:marker val="1"/>
        <c:axId val="99075200"/>
        <c:axId val="99068928"/>
      </c:lineChart>
      <c:catAx>
        <c:axId val="99061120"/>
        <c:scaling>
          <c:orientation val="minMax"/>
        </c:scaling>
        <c:axPos val="b"/>
        <c:numFmt formatCode="General" sourceLinked="1"/>
        <c:maj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99067008"/>
        <c:crosses val="autoZero"/>
        <c:auto val="1"/>
        <c:lblAlgn val="ctr"/>
        <c:lblOffset val="100"/>
      </c:catAx>
      <c:valAx>
        <c:axId val="99067008"/>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L" dirty="0"/>
                  <a:t>Pasajeros</a:t>
                </a:r>
              </a:p>
            </c:rich>
          </c:tx>
          <c:layout/>
          <c:spPr>
            <a:noFill/>
            <a:ln>
              <a:noFill/>
            </a:ln>
            <a:effectLst/>
          </c:spPr>
        </c:title>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99061120"/>
        <c:crosses val="autoZero"/>
        <c:crossBetween val="between"/>
      </c:valAx>
      <c:valAx>
        <c:axId val="99068928"/>
        <c:scaling>
          <c:orientation val="minMax"/>
        </c:scaling>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L" dirty="0"/>
                  <a:t>Viajes</a:t>
                </a:r>
              </a:p>
            </c:rich>
          </c:tx>
          <c:layout/>
          <c:spPr>
            <a:noFill/>
            <a:ln>
              <a:noFill/>
            </a:ln>
            <a:effectLst/>
          </c:spPr>
        </c:title>
        <c:numFmt formatCode="General" sourceLinked="1"/>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99075200"/>
        <c:crosses val="max"/>
        <c:crossBetween val="between"/>
      </c:valAx>
      <c:catAx>
        <c:axId val="99075200"/>
        <c:scaling>
          <c:orientation val="minMax"/>
        </c:scaling>
        <c:delete val="1"/>
        <c:axPos val="b"/>
        <c:numFmt formatCode="General" sourceLinked="1"/>
        <c:tickLblPos val="none"/>
        <c:crossAx val="99068928"/>
        <c:crosses val="autoZero"/>
        <c:auto val="1"/>
        <c:lblAlgn val="ctr"/>
        <c:lblOffset val="100"/>
      </c:cat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chart>
  <c:spPr>
    <a:noFill/>
    <a:ln>
      <a:noFill/>
    </a:ln>
    <a:effectLst/>
  </c:spPr>
  <c:txPr>
    <a:bodyPr/>
    <a:lstStyle/>
    <a:p>
      <a:pPr>
        <a:defRPr/>
      </a:pPr>
      <a:endParaRPr lang="es-CL"/>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s-CL"/>
  <c:style val="16"/>
  <c:chart>
    <c:autoTitleDeleted val="1"/>
    <c:plotArea>
      <c:layout>
        <c:manualLayout>
          <c:layoutTarget val="inner"/>
          <c:xMode val="edge"/>
          <c:yMode val="edge"/>
          <c:x val="0.15325273170640977"/>
          <c:y val="5.1400554097404488E-2"/>
          <c:w val="0.75554103928841276"/>
          <c:h val="0.73444808982210552"/>
        </c:manualLayout>
      </c:layout>
      <c:lineChart>
        <c:grouping val="standard"/>
        <c:ser>
          <c:idx val="1"/>
          <c:order val="0"/>
          <c:tx>
            <c:strRef>
              <c:f>Aéreo!$O$2</c:f>
              <c:strCache>
                <c:ptCount val="1"/>
                <c:pt idx="0">
                  <c:v>Total</c:v>
                </c:pt>
              </c:strCache>
            </c:strRef>
          </c:tx>
          <c:marker>
            <c:symbol val="none"/>
          </c:marker>
          <c:cat>
            <c:numRef>
              <c:f>Aéreo!$L$3:$L$8</c:f>
              <c:numCache>
                <c:formatCode>General</c:formatCode>
                <c:ptCount val="6"/>
                <c:pt idx="0">
                  <c:v>2010</c:v>
                </c:pt>
                <c:pt idx="1">
                  <c:v>2011</c:v>
                </c:pt>
                <c:pt idx="2">
                  <c:v>2012</c:v>
                </c:pt>
                <c:pt idx="3">
                  <c:v>2013</c:v>
                </c:pt>
                <c:pt idx="4">
                  <c:v>2014</c:v>
                </c:pt>
                <c:pt idx="5">
                  <c:v>2015</c:v>
                </c:pt>
              </c:numCache>
            </c:numRef>
          </c:cat>
          <c:val>
            <c:numRef>
              <c:f>Aéreo!$O$3:$O$8</c:f>
              <c:numCache>
                <c:formatCode>#,##0</c:formatCode>
                <c:ptCount val="6"/>
                <c:pt idx="0">
                  <c:v>12205</c:v>
                </c:pt>
                <c:pt idx="1">
                  <c:v>14319</c:v>
                </c:pt>
                <c:pt idx="2">
                  <c:v>13203</c:v>
                </c:pt>
                <c:pt idx="3">
                  <c:v>15085</c:v>
                </c:pt>
                <c:pt idx="4">
                  <c:v>17796</c:v>
                </c:pt>
                <c:pt idx="5">
                  <c:v>21566</c:v>
                </c:pt>
              </c:numCache>
            </c:numRef>
          </c:val>
          <c:extLst xmlns:c16r2="http://schemas.microsoft.com/office/drawing/2015/06/chart">
            <c:ext xmlns:c16="http://schemas.microsoft.com/office/drawing/2014/chart" uri="{C3380CC4-5D6E-409C-BE32-E72D297353CC}">
              <c16:uniqueId val="{00000000-8468-4A3C-9B59-9CEA49C69F3E}"/>
            </c:ext>
          </c:extLst>
        </c:ser>
        <c:dLbls/>
        <c:marker val="1"/>
        <c:axId val="83976576"/>
        <c:axId val="83978496"/>
      </c:lineChart>
      <c:catAx>
        <c:axId val="83976576"/>
        <c:scaling>
          <c:orientation val="minMax"/>
        </c:scaling>
        <c:axPos val="b"/>
        <c:title>
          <c:tx>
            <c:rich>
              <a:bodyPr/>
              <a:lstStyle/>
              <a:p>
                <a:pPr>
                  <a:defRPr/>
                </a:pPr>
                <a:r>
                  <a:rPr lang="es-CL" dirty="0"/>
                  <a:t>Años</a:t>
                </a:r>
              </a:p>
            </c:rich>
          </c:tx>
          <c:layout/>
        </c:title>
        <c:numFmt formatCode="General" sourceLinked="1"/>
        <c:majorTickMark val="none"/>
        <c:tickLblPos val="nextTo"/>
        <c:crossAx val="83978496"/>
        <c:crosses val="autoZero"/>
        <c:auto val="1"/>
        <c:lblAlgn val="ctr"/>
        <c:lblOffset val="100"/>
      </c:catAx>
      <c:valAx>
        <c:axId val="83978496"/>
        <c:scaling>
          <c:orientation val="minMax"/>
        </c:scaling>
        <c:axPos val="l"/>
        <c:title>
          <c:tx>
            <c:rich>
              <a:bodyPr/>
              <a:lstStyle/>
              <a:p>
                <a:pPr>
                  <a:defRPr/>
                </a:pPr>
                <a:r>
                  <a:rPr lang="es-CL" dirty="0"/>
                  <a:t>Pasajeros</a:t>
                </a:r>
              </a:p>
            </c:rich>
          </c:tx>
          <c:layout/>
        </c:title>
        <c:numFmt formatCode="#,##0" sourceLinked="1"/>
        <c:tickLblPos val="nextTo"/>
        <c:crossAx val="83976576"/>
        <c:crosses val="autoZero"/>
        <c:crossBetween val="between"/>
      </c:valAx>
    </c:plotArea>
    <c:plotVisOnly val="1"/>
    <c:dispBlanksAs val="gap"/>
  </c:chart>
  <c:spPr>
    <a:ln>
      <a:noFill/>
    </a:ln>
  </c:sp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lang val="es-CL"/>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dirty="0"/>
              <a:t>Operación y</a:t>
            </a:r>
            <a:r>
              <a:rPr lang="es-CL" baseline="0" dirty="0"/>
              <a:t> Capacidad </a:t>
            </a:r>
            <a:r>
              <a:rPr lang="es-CL" dirty="0"/>
              <a:t>de Servicios Marítimos 2013 Punta Arenas</a:t>
            </a:r>
            <a:r>
              <a:rPr lang="es-CL" baseline="0" dirty="0"/>
              <a:t> - Puerto Montt (ida y vuelta)</a:t>
            </a:r>
            <a:endParaRPr lang="es-CL" dirty="0"/>
          </a:p>
        </c:rich>
      </c:tx>
      <c:layout/>
      <c:spPr>
        <a:noFill/>
        <a:ln>
          <a:noFill/>
        </a:ln>
        <a:effectLst/>
      </c:spPr>
    </c:title>
    <c:plotArea>
      <c:layout/>
      <c:lineChart>
        <c:grouping val="standard"/>
        <c:ser>
          <c:idx val="0"/>
          <c:order val="0"/>
          <c:tx>
            <c:strRef>
              <c:f>Hoja1!$M$19</c:f>
              <c:strCache>
                <c:ptCount val="1"/>
                <c:pt idx="0">
                  <c:v>Pasajeros Totales</c:v>
                </c:pt>
              </c:strCache>
            </c:strRef>
          </c:tx>
          <c:spPr>
            <a:ln w="28575" cap="rnd">
              <a:solidFill>
                <a:schemeClr val="accent1"/>
              </a:solidFill>
              <a:round/>
            </a:ln>
            <a:effectLst/>
          </c:spPr>
          <c:marker>
            <c:symbol val="none"/>
          </c:marker>
          <c:cat>
            <c:multiLvlStrRef>
              <c:f>Hoja1!$K$20:$L$31</c:f>
              <c:multiLvlStrCache>
                <c:ptCount val="12"/>
                <c:lvl>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lvl>
                <c:lvl>
                  <c:pt idx="0">
                    <c:v>2013</c:v>
                  </c:pt>
                </c:lvl>
              </c:multiLvlStrCache>
            </c:multiLvlStrRef>
          </c:cat>
          <c:val>
            <c:numRef>
              <c:f>Hoja1!$M$20:$M$31</c:f>
              <c:numCache>
                <c:formatCode>#,##0</c:formatCode>
                <c:ptCount val="12"/>
                <c:pt idx="0">
                  <c:v>383</c:v>
                </c:pt>
                <c:pt idx="1">
                  <c:v>393</c:v>
                </c:pt>
                <c:pt idx="2">
                  <c:v>302</c:v>
                </c:pt>
                <c:pt idx="3">
                  <c:v>168</c:v>
                </c:pt>
                <c:pt idx="4">
                  <c:v>185</c:v>
                </c:pt>
                <c:pt idx="5">
                  <c:v>207</c:v>
                </c:pt>
                <c:pt idx="6">
                  <c:v>395</c:v>
                </c:pt>
                <c:pt idx="7">
                  <c:v>194</c:v>
                </c:pt>
                <c:pt idx="8">
                  <c:v>217</c:v>
                </c:pt>
                <c:pt idx="9">
                  <c:v>300</c:v>
                </c:pt>
                <c:pt idx="10">
                  <c:v>312</c:v>
                </c:pt>
                <c:pt idx="11">
                  <c:v>415</c:v>
                </c:pt>
              </c:numCache>
            </c:numRef>
          </c:val>
          <c:extLst xmlns:c16r2="http://schemas.microsoft.com/office/drawing/2015/06/chart">
            <c:ext xmlns:c16="http://schemas.microsoft.com/office/drawing/2014/chart" uri="{C3380CC4-5D6E-409C-BE32-E72D297353CC}">
              <c16:uniqueId val="{00000000-12DF-4DFB-B7B3-DD6BE8DF6122}"/>
            </c:ext>
          </c:extLst>
        </c:ser>
        <c:ser>
          <c:idx val="1"/>
          <c:order val="1"/>
          <c:tx>
            <c:strRef>
              <c:f>Hoja1!$N$19</c:f>
              <c:strCache>
                <c:ptCount val="1"/>
                <c:pt idx="0">
                  <c:v>Capacidad C + SC</c:v>
                </c:pt>
              </c:strCache>
            </c:strRef>
          </c:tx>
          <c:spPr>
            <a:ln w="28575" cap="rnd">
              <a:solidFill>
                <a:schemeClr val="accent2"/>
              </a:solidFill>
              <a:round/>
            </a:ln>
            <a:effectLst/>
          </c:spPr>
          <c:marker>
            <c:symbol val="none"/>
          </c:marker>
          <c:cat>
            <c:multiLvlStrRef>
              <c:f>Hoja1!$K$20:$L$31</c:f>
              <c:multiLvlStrCache>
                <c:ptCount val="12"/>
                <c:lvl>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lvl>
                <c:lvl>
                  <c:pt idx="0">
                    <c:v>2013</c:v>
                  </c:pt>
                </c:lvl>
              </c:multiLvlStrCache>
            </c:multiLvlStrRef>
          </c:cat>
          <c:val>
            <c:numRef>
              <c:f>Hoja1!$N$20:$N$31</c:f>
              <c:numCache>
                <c:formatCode>#,##0</c:formatCode>
                <c:ptCount val="12"/>
                <c:pt idx="0">
                  <c:v>585</c:v>
                </c:pt>
                <c:pt idx="1">
                  <c:v>520</c:v>
                </c:pt>
                <c:pt idx="2">
                  <c:v>585</c:v>
                </c:pt>
                <c:pt idx="3">
                  <c:v>520</c:v>
                </c:pt>
                <c:pt idx="4">
                  <c:v>585</c:v>
                </c:pt>
                <c:pt idx="5">
                  <c:v>585</c:v>
                </c:pt>
                <c:pt idx="6">
                  <c:v>585</c:v>
                </c:pt>
                <c:pt idx="7">
                  <c:v>650</c:v>
                </c:pt>
                <c:pt idx="8">
                  <c:v>585</c:v>
                </c:pt>
                <c:pt idx="9">
                  <c:v>585</c:v>
                </c:pt>
                <c:pt idx="10">
                  <c:v>585</c:v>
                </c:pt>
                <c:pt idx="11">
                  <c:v>715</c:v>
                </c:pt>
              </c:numCache>
            </c:numRef>
          </c:val>
          <c:extLst xmlns:c16r2="http://schemas.microsoft.com/office/drawing/2015/06/chart">
            <c:ext xmlns:c16="http://schemas.microsoft.com/office/drawing/2014/chart" uri="{C3380CC4-5D6E-409C-BE32-E72D297353CC}">
              <c16:uniqueId val="{00000001-12DF-4DFB-B7B3-DD6BE8DF6122}"/>
            </c:ext>
          </c:extLst>
        </c:ser>
        <c:ser>
          <c:idx val="2"/>
          <c:order val="2"/>
          <c:tx>
            <c:strRef>
              <c:f>Hoja1!$O$19</c:f>
              <c:strCache>
                <c:ptCount val="1"/>
                <c:pt idx="0">
                  <c:v>Capacidad</c:v>
                </c:pt>
              </c:strCache>
            </c:strRef>
          </c:tx>
          <c:spPr>
            <a:ln w="28575" cap="rnd">
              <a:solidFill>
                <a:schemeClr val="accent3"/>
              </a:solidFill>
              <a:round/>
            </a:ln>
            <a:effectLst/>
          </c:spPr>
          <c:marker>
            <c:symbol val="none"/>
          </c:marker>
          <c:cat>
            <c:multiLvlStrRef>
              <c:f>Hoja1!$K$20:$L$31</c:f>
              <c:multiLvlStrCache>
                <c:ptCount val="12"/>
                <c:lvl>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lvl>
                <c:lvl>
                  <c:pt idx="0">
                    <c:v>2013</c:v>
                  </c:pt>
                </c:lvl>
              </c:multiLvlStrCache>
            </c:multiLvlStrRef>
          </c:cat>
          <c:val>
            <c:numRef>
              <c:f>Hoja1!$O$20:$O$31</c:f>
              <c:numCache>
                <c:formatCode>General</c:formatCode>
                <c:ptCount val="12"/>
                <c:pt idx="0">
                  <c:v>1656</c:v>
                </c:pt>
                <c:pt idx="1">
                  <c:v>1472</c:v>
                </c:pt>
                <c:pt idx="2">
                  <c:v>1656</c:v>
                </c:pt>
                <c:pt idx="3">
                  <c:v>1472</c:v>
                </c:pt>
                <c:pt idx="4">
                  <c:v>1656</c:v>
                </c:pt>
                <c:pt idx="5">
                  <c:v>1656</c:v>
                </c:pt>
                <c:pt idx="6">
                  <c:v>1656</c:v>
                </c:pt>
                <c:pt idx="7">
                  <c:v>1840</c:v>
                </c:pt>
                <c:pt idx="8">
                  <c:v>1656</c:v>
                </c:pt>
                <c:pt idx="9">
                  <c:v>1656</c:v>
                </c:pt>
                <c:pt idx="10">
                  <c:v>1656</c:v>
                </c:pt>
                <c:pt idx="11">
                  <c:v>2024</c:v>
                </c:pt>
              </c:numCache>
            </c:numRef>
          </c:val>
          <c:extLst xmlns:c16r2="http://schemas.microsoft.com/office/drawing/2015/06/chart">
            <c:ext xmlns:c16="http://schemas.microsoft.com/office/drawing/2014/chart" uri="{C3380CC4-5D6E-409C-BE32-E72D297353CC}">
              <c16:uniqueId val="{00000002-12DF-4DFB-B7B3-DD6BE8DF6122}"/>
            </c:ext>
          </c:extLst>
        </c:ser>
        <c:dLbls/>
        <c:marker val="1"/>
        <c:axId val="99010432"/>
        <c:axId val="99011968"/>
      </c:lineChart>
      <c:catAx>
        <c:axId val="9901043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99011968"/>
        <c:crosses val="autoZero"/>
        <c:auto val="1"/>
        <c:lblAlgn val="ctr"/>
        <c:lblOffset val="100"/>
      </c:catAx>
      <c:valAx>
        <c:axId val="99011968"/>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99010432"/>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chart>
  <c:spPr>
    <a:noFill/>
    <a:ln>
      <a:noFill/>
    </a:ln>
    <a:effectLst/>
  </c:spPr>
  <c:txPr>
    <a:bodyPr/>
    <a:lstStyle/>
    <a:p>
      <a:pPr>
        <a:defRPr/>
      </a:pPr>
      <a:endParaRPr lang="es-CL"/>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lang val="es-CL"/>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CL" sz="1200" dirty="0"/>
              <a:t>Operación</a:t>
            </a:r>
            <a:r>
              <a:rPr lang="es-CL" sz="1200" baseline="0" dirty="0"/>
              <a:t> y Capacidad de Servicios Marítimos 2014 Punta Arenas - Puerto Williams (ida y vuelta)</a:t>
            </a:r>
            <a:endParaRPr lang="es-CL" sz="1200" dirty="0"/>
          </a:p>
        </c:rich>
      </c:tx>
      <c:layout/>
      <c:spPr>
        <a:noFill/>
        <a:ln>
          <a:noFill/>
        </a:ln>
        <a:effectLst/>
      </c:spPr>
    </c:title>
    <c:plotArea>
      <c:layout/>
      <c:lineChart>
        <c:grouping val="standard"/>
        <c:ser>
          <c:idx val="0"/>
          <c:order val="0"/>
          <c:tx>
            <c:strRef>
              <c:f>Hoja1!$M$52</c:f>
              <c:strCache>
                <c:ptCount val="1"/>
                <c:pt idx="0">
                  <c:v>Pasajeros Totales</c:v>
                </c:pt>
              </c:strCache>
            </c:strRef>
          </c:tx>
          <c:spPr>
            <a:ln w="28575" cap="rnd">
              <a:solidFill>
                <a:schemeClr val="accent1"/>
              </a:solidFill>
              <a:round/>
            </a:ln>
            <a:effectLst/>
          </c:spPr>
          <c:marker>
            <c:symbol val="none"/>
          </c:marker>
          <c:cat>
            <c:multiLvlStrRef>
              <c:f>Hoja1!$K$53:$L$64</c:f>
              <c:multiLvlStrCache>
                <c:ptCount val="12"/>
                <c:lvl>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lvl>
                <c:lvl>
                  <c:pt idx="0">
                    <c:v>2014</c:v>
                  </c:pt>
                </c:lvl>
              </c:multiLvlStrCache>
            </c:multiLvlStrRef>
          </c:cat>
          <c:val>
            <c:numRef>
              <c:f>Hoja1!$M$53:$M$64</c:f>
              <c:numCache>
                <c:formatCode>#,##0</c:formatCode>
                <c:ptCount val="12"/>
                <c:pt idx="0">
                  <c:v>524</c:v>
                </c:pt>
                <c:pt idx="1">
                  <c:v>443</c:v>
                </c:pt>
                <c:pt idx="2">
                  <c:v>233</c:v>
                </c:pt>
                <c:pt idx="3">
                  <c:v>185</c:v>
                </c:pt>
                <c:pt idx="4">
                  <c:v>241</c:v>
                </c:pt>
                <c:pt idx="5">
                  <c:v>149</c:v>
                </c:pt>
                <c:pt idx="6">
                  <c:v>469</c:v>
                </c:pt>
                <c:pt idx="7">
                  <c:v>320</c:v>
                </c:pt>
                <c:pt idx="8">
                  <c:v>242</c:v>
                </c:pt>
                <c:pt idx="9">
                  <c:v>341</c:v>
                </c:pt>
                <c:pt idx="10">
                  <c:v>429</c:v>
                </c:pt>
                <c:pt idx="11">
                  <c:v>385</c:v>
                </c:pt>
              </c:numCache>
            </c:numRef>
          </c:val>
          <c:extLst xmlns:c16r2="http://schemas.microsoft.com/office/drawing/2015/06/chart">
            <c:ext xmlns:c16="http://schemas.microsoft.com/office/drawing/2014/chart" uri="{C3380CC4-5D6E-409C-BE32-E72D297353CC}">
              <c16:uniqueId val="{00000000-CFAD-4672-A651-B95C01ADEFFA}"/>
            </c:ext>
          </c:extLst>
        </c:ser>
        <c:ser>
          <c:idx val="1"/>
          <c:order val="1"/>
          <c:tx>
            <c:strRef>
              <c:f>Hoja1!$N$52</c:f>
              <c:strCache>
                <c:ptCount val="1"/>
                <c:pt idx="0">
                  <c:v>Capacidad C + SC</c:v>
                </c:pt>
              </c:strCache>
            </c:strRef>
          </c:tx>
          <c:spPr>
            <a:ln w="28575" cap="rnd">
              <a:solidFill>
                <a:schemeClr val="accent2"/>
              </a:solidFill>
              <a:round/>
            </a:ln>
            <a:effectLst/>
          </c:spPr>
          <c:marker>
            <c:symbol val="none"/>
          </c:marker>
          <c:cat>
            <c:multiLvlStrRef>
              <c:f>Hoja1!$K$53:$L$64</c:f>
              <c:multiLvlStrCache>
                <c:ptCount val="12"/>
                <c:lvl>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lvl>
                <c:lvl>
                  <c:pt idx="0">
                    <c:v>2014</c:v>
                  </c:pt>
                </c:lvl>
              </c:multiLvlStrCache>
            </c:multiLvlStrRef>
          </c:cat>
          <c:val>
            <c:numRef>
              <c:f>Hoja1!$N$53:$N$64</c:f>
              <c:numCache>
                <c:formatCode>#,##0</c:formatCode>
                <c:ptCount val="12"/>
                <c:pt idx="0">
                  <c:v>715</c:v>
                </c:pt>
                <c:pt idx="1">
                  <c:v>520</c:v>
                </c:pt>
                <c:pt idx="2">
                  <c:v>585</c:v>
                </c:pt>
                <c:pt idx="3">
                  <c:v>520</c:v>
                </c:pt>
                <c:pt idx="4">
                  <c:v>650</c:v>
                </c:pt>
                <c:pt idx="5">
                  <c:v>520</c:v>
                </c:pt>
                <c:pt idx="6">
                  <c:v>650</c:v>
                </c:pt>
                <c:pt idx="7">
                  <c:v>585</c:v>
                </c:pt>
                <c:pt idx="8">
                  <c:v>520</c:v>
                </c:pt>
                <c:pt idx="9">
                  <c:v>585</c:v>
                </c:pt>
                <c:pt idx="10">
                  <c:v>715</c:v>
                </c:pt>
                <c:pt idx="11">
                  <c:v>520</c:v>
                </c:pt>
              </c:numCache>
            </c:numRef>
          </c:val>
          <c:extLst xmlns:c16r2="http://schemas.microsoft.com/office/drawing/2015/06/chart">
            <c:ext xmlns:c16="http://schemas.microsoft.com/office/drawing/2014/chart" uri="{C3380CC4-5D6E-409C-BE32-E72D297353CC}">
              <c16:uniqueId val="{00000001-CFAD-4672-A651-B95C01ADEFFA}"/>
            </c:ext>
          </c:extLst>
        </c:ser>
        <c:ser>
          <c:idx val="2"/>
          <c:order val="2"/>
          <c:tx>
            <c:strRef>
              <c:f>Hoja1!$O$52</c:f>
              <c:strCache>
                <c:ptCount val="1"/>
                <c:pt idx="0">
                  <c:v>Capacidad</c:v>
                </c:pt>
              </c:strCache>
            </c:strRef>
          </c:tx>
          <c:spPr>
            <a:ln w="28575" cap="rnd">
              <a:solidFill>
                <a:schemeClr val="accent3"/>
              </a:solidFill>
              <a:round/>
            </a:ln>
            <a:effectLst/>
          </c:spPr>
          <c:marker>
            <c:symbol val="none"/>
          </c:marker>
          <c:cat>
            <c:multiLvlStrRef>
              <c:f>Hoja1!$K$53:$L$64</c:f>
              <c:multiLvlStrCache>
                <c:ptCount val="12"/>
                <c:lvl>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lvl>
                <c:lvl>
                  <c:pt idx="0">
                    <c:v>2014</c:v>
                  </c:pt>
                </c:lvl>
              </c:multiLvlStrCache>
            </c:multiLvlStrRef>
          </c:cat>
          <c:val>
            <c:numRef>
              <c:f>Hoja1!$O$53:$O$64</c:f>
              <c:numCache>
                <c:formatCode>General</c:formatCode>
                <c:ptCount val="12"/>
                <c:pt idx="0">
                  <c:v>2024</c:v>
                </c:pt>
                <c:pt idx="1">
                  <c:v>1472</c:v>
                </c:pt>
                <c:pt idx="2">
                  <c:v>1656</c:v>
                </c:pt>
                <c:pt idx="3">
                  <c:v>1472</c:v>
                </c:pt>
                <c:pt idx="4">
                  <c:v>1840</c:v>
                </c:pt>
                <c:pt idx="5">
                  <c:v>1472</c:v>
                </c:pt>
                <c:pt idx="6">
                  <c:v>1840</c:v>
                </c:pt>
                <c:pt idx="7">
                  <c:v>1656</c:v>
                </c:pt>
                <c:pt idx="8">
                  <c:v>1472</c:v>
                </c:pt>
                <c:pt idx="9">
                  <c:v>1656</c:v>
                </c:pt>
                <c:pt idx="10">
                  <c:v>2024</c:v>
                </c:pt>
                <c:pt idx="11">
                  <c:v>1472</c:v>
                </c:pt>
              </c:numCache>
            </c:numRef>
          </c:val>
          <c:extLst xmlns:c16r2="http://schemas.microsoft.com/office/drawing/2015/06/chart">
            <c:ext xmlns:c16="http://schemas.microsoft.com/office/drawing/2014/chart" uri="{C3380CC4-5D6E-409C-BE32-E72D297353CC}">
              <c16:uniqueId val="{00000002-CFAD-4672-A651-B95C01ADEFFA}"/>
            </c:ext>
          </c:extLst>
        </c:ser>
        <c:dLbls/>
        <c:marker val="1"/>
        <c:axId val="99156352"/>
        <c:axId val="99157888"/>
      </c:lineChart>
      <c:catAx>
        <c:axId val="9915635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99157888"/>
        <c:crosses val="autoZero"/>
        <c:auto val="1"/>
        <c:lblAlgn val="ctr"/>
        <c:lblOffset val="100"/>
      </c:catAx>
      <c:valAx>
        <c:axId val="99157888"/>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99156352"/>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chart>
  <c:spPr>
    <a:noFill/>
    <a:ln>
      <a:noFill/>
    </a:ln>
    <a:effectLst/>
  </c:spPr>
  <c:txPr>
    <a:bodyPr/>
    <a:lstStyle/>
    <a:p>
      <a:pPr>
        <a:defRPr/>
      </a:pPr>
      <a:endParaRPr lang="es-CL"/>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lang val="es-CL"/>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CL" sz="1200" dirty="0"/>
              <a:t>Operación</a:t>
            </a:r>
            <a:r>
              <a:rPr lang="es-CL" sz="1200" baseline="0" dirty="0"/>
              <a:t> y Capacidad de Servicios Marítimos 2015 Punta Arenas - Puerto Williams (ida y vuelta) </a:t>
            </a:r>
            <a:endParaRPr lang="es-CL" sz="1200" dirty="0"/>
          </a:p>
        </c:rich>
      </c:tx>
      <c:layout/>
      <c:spPr>
        <a:noFill/>
        <a:ln>
          <a:noFill/>
        </a:ln>
        <a:effectLst/>
      </c:spPr>
    </c:title>
    <c:plotArea>
      <c:layout/>
      <c:lineChart>
        <c:grouping val="standard"/>
        <c:ser>
          <c:idx val="0"/>
          <c:order val="0"/>
          <c:tx>
            <c:strRef>
              <c:f>Hoja1!$M$85</c:f>
              <c:strCache>
                <c:ptCount val="1"/>
                <c:pt idx="0">
                  <c:v>Pasajeros Totales</c:v>
                </c:pt>
              </c:strCache>
            </c:strRef>
          </c:tx>
          <c:spPr>
            <a:ln w="28575" cap="rnd">
              <a:solidFill>
                <a:schemeClr val="accent1"/>
              </a:solidFill>
              <a:round/>
            </a:ln>
            <a:effectLst/>
          </c:spPr>
          <c:marker>
            <c:symbol val="none"/>
          </c:marker>
          <c:cat>
            <c:multiLvlStrRef>
              <c:f>Hoja1!$K$86:$L$97</c:f>
              <c:multiLvlStrCache>
                <c:ptCount val="12"/>
                <c:lvl>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lvl>
                <c:lvl>
                  <c:pt idx="0">
                    <c:v>2015</c:v>
                  </c:pt>
                </c:lvl>
              </c:multiLvlStrCache>
            </c:multiLvlStrRef>
          </c:cat>
          <c:val>
            <c:numRef>
              <c:f>Hoja1!$M$86:$M$97</c:f>
              <c:numCache>
                <c:formatCode>#,##0</c:formatCode>
                <c:ptCount val="12"/>
                <c:pt idx="0">
                  <c:v>620.75471698113256</c:v>
                </c:pt>
                <c:pt idx="1">
                  <c:v>458</c:v>
                </c:pt>
                <c:pt idx="2">
                  <c:v>339</c:v>
                </c:pt>
                <c:pt idx="3">
                  <c:v>238</c:v>
                </c:pt>
                <c:pt idx="4">
                  <c:v>258</c:v>
                </c:pt>
                <c:pt idx="5">
                  <c:v>217</c:v>
                </c:pt>
                <c:pt idx="6">
                  <c:v>373</c:v>
                </c:pt>
                <c:pt idx="7">
                  <c:v>245</c:v>
                </c:pt>
                <c:pt idx="8">
                  <c:v>275</c:v>
                </c:pt>
                <c:pt idx="9">
                  <c:v>270</c:v>
                </c:pt>
                <c:pt idx="10">
                  <c:v>318</c:v>
                </c:pt>
                <c:pt idx="11">
                  <c:v>385</c:v>
                </c:pt>
              </c:numCache>
            </c:numRef>
          </c:val>
          <c:extLst xmlns:c16r2="http://schemas.microsoft.com/office/drawing/2015/06/chart">
            <c:ext xmlns:c16="http://schemas.microsoft.com/office/drawing/2014/chart" uri="{C3380CC4-5D6E-409C-BE32-E72D297353CC}">
              <c16:uniqueId val="{00000000-CD73-42A6-8EEB-5D1BAF2BA4CC}"/>
            </c:ext>
          </c:extLst>
        </c:ser>
        <c:ser>
          <c:idx val="1"/>
          <c:order val="1"/>
          <c:tx>
            <c:strRef>
              <c:f>Hoja1!$N$85</c:f>
              <c:strCache>
                <c:ptCount val="1"/>
                <c:pt idx="0">
                  <c:v>Capacidad C + SC</c:v>
                </c:pt>
              </c:strCache>
            </c:strRef>
          </c:tx>
          <c:spPr>
            <a:ln w="28575" cap="rnd">
              <a:solidFill>
                <a:schemeClr val="accent2"/>
              </a:solidFill>
              <a:round/>
            </a:ln>
            <a:effectLst/>
          </c:spPr>
          <c:marker>
            <c:symbol val="none"/>
          </c:marker>
          <c:cat>
            <c:multiLvlStrRef>
              <c:f>Hoja1!$K$86:$L$97</c:f>
              <c:multiLvlStrCache>
                <c:ptCount val="12"/>
                <c:lvl>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lvl>
                <c:lvl>
                  <c:pt idx="0">
                    <c:v>2015</c:v>
                  </c:pt>
                </c:lvl>
              </c:multiLvlStrCache>
            </c:multiLvlStrRef>
          </c:cat>
          <c:val>
            <c:numRef>
              <c:f>Hoja1!$N$86:$N$97</c:f>
              <c:numCache>
                <c:formatCode>#,##0</c:formatCode>
                <c:ptCount val="12"/>
                <c:pt idx="0">
                  <c:v>715</c:v>
                </c:pt>
                <c:pt idx="1">
                  <c:v>585</c:v>
                </c:pt>
                <c:pt idx="2">
                  <c:v>520</c:v>
                </c:pt>
                <c:pt idx="3">
                  <c:v>585</c:v>
                </c:pt>
                <c:pt idx="4">
                  <c:v>585</c:v>
                </c:pt>
                <c:pt idx="5">
                  <c:v>520</c:v>
                </c:pt>
                <c:pt idx="6">
                  <c:v>585</c:v>
                </c:pt>
                <c:pt idx="7">
                  <c:v>650</c:v>
                </c:pt>
                <c:pt idx="8">
                  <c:v>455</c:v>
                </c:pt>
                <c:pt idx="9">
                  <c:v>715</c:v>
                </c:pt>
                <c:pt idx="10">
                  <c:v>650</c:v>
                </c:pt>
                <c:pt idx="11" formatCode="General">
                  <c:v>585</c:v>
                </c:pt>
              </c:numCache>
            </c:numRef>
          </c:val>
          <c:extLst xmlns:c16r2="http://schemas.microsoft.com/office/drawing/2015/06/chart">
            <c:ext xmlns:c16="http://schemas.microsoft.com/office/drawing/2014/chart" uri="{C3380CC4-5D6E-409C-BE32-E72D297353CC}">
              <c16:uniqueId val="{00000001-CD73-42A6-8EEB-5D1BAF2BA4CC}"/>
            </c:ext>
          </c:extLst>
        </c:ser>
        <c:ser>
          <c:idx val="2"/>
          <c:order val="2"/>
          <c:tx>
            <c:strRef>
              <c:f>Hoja1!$O$85</c:f>
              <c:strCache>
                <c:ptCount val="1"/>
                <c:pt idx="0">
                  <c:v>Capacidad</c:v>
                </c:pt>
              </c:strCache>
            </c:strRef>
          </c:tx>
          <c:spPr>
            <a:ln w="28575" cap="rnd">
              <a:solidFill>
                <a:schemeClr val="accent3"/>
              </a:solidFill>
              <a:round/>
            </a:ln>
            <a:effectLst/>
          </c:spPr>
          <c:marker>
            <c:symbol val="none"/>
          </c:marker>
          <c:cat>
            <c:multiLvlStrRef>
              <c:f>Hoja1!$K$86:$L$97</c:f>
              <c:multiLvlStrCache>
                <c:ptCount val="12"/>
                <c:lvl>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lvl>
                <c:lvl>
                  <c:pt idx="0">
                    <c:v>2015</c:v>
                  </c:pt>
                </c:lvl>
              </c:multiLvlStrCache>
            </c:multiLvlStrRef>
          </c:cat>
          <c:val>
            <c:numRef>
              <c:f>Hoja1!$O$86:$O$97</c:f>
              <c:numCache>
                <c:formatCode>General</c:formatCode>
                <c:ptCount val="12"/>
                <c:pt idx="0">
                  <c:v>2024</c:v>
                </c:pt>
                <c:pt idx="1">
                  <c:v>1656</c:v>
                </c:pt>
                <c:pt idx="2">
                  <c:v>1472</c:v>
                </c:pt>
                <c:pt idx="3">
                  <c:v>1656</c:v>
                </c:pt>
                <c:pt idx="4">
                  <c:v>1656</c:v>
                </c:pt>
                <c:pt idx="5">
                  <c:v>1472</c:v>
                </c:pt>
                <c:pt idx="6">
                  <c:v>1656</c:v>
                </c:pt>
                <c:pt idx="7">
                  <c:v>1840</c:v>
                </c:pt>
                <c:pt idx="8">
                  <c:v>1288</c:v>
                </c:pt>
                <c:pt idx="9">
                  <c:v>2024</c:v>
                </c:pt>
                <c:pt idx="10">
                  <c:v>1840</c:v>
                </c:pt>
                <c:pt idx="11">
                  <c:v>1656</c:v>
                </c:pt>
              </c:numCache>
            </c:numRef>
          </c:val>
          <c:extLst xmlns:c16r2="http://schemas.microsoft.com/office/drawing/2015/06/chart">
            <c:ext xmlns:c16="http://schemas.microsoft.com/office/drawing/2014/chart" uri="{C3380CC4-5D6E-409C-BE32-E72D297353CC}">
              <c16:uniqueId val="{00000002-CD73-42A6-8EEB-5D1BAF2BA4CC}"/>
            </c:ext>
          </c:extLst>
        </c:ser>
        <c:dLbls/>
        <c:marker val="1"/>
        <c:axId val="99302400"/>
        <c:axId val="99320576"/>
      </c:lineChart>
      <c:catAx>
        <c:axId val="9930240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99320576"/>
        <c:crosses val="autoZero"/>
        <c:auto val="1"/>
        <c:lblAlgn val="ctr"/>
        <c:lblOffset val="100"/>
      </c:catAx>
      <c:valAx>
        <c:axId val="99320576"/>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99302400"/>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chart>
  <c:spPr>
    <a:noFill/>
    <a:ln>
      <a:noFill/>
    </a:ln>
    <a:effectLst/>
  </c:spPr>
  <c:txPr>
    <a:bodyPr/>
    <a:lstStyle/>
    <a:p>
      <a:pPr>
        <a:defRPr/>
      </a:pPr>
      <a:endParaRPr lang="es-CL"/>
    </a:p>
  </c:tx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lang val="es-CL"/>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CL" sz="1200" dirty="0"/>
              <a:t>Tasa de Ocupación Punta Arenas - Puerto Williams (ida y vuelta) (%)</a:t>
            </a:r>
          </a:p>
        </c:rich>
      </c:tx>
      <c:layout/>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Hoja1!$C$47</c:f>
              <c:strCache>
                <c:ptCount val="1"/>
                <c:pt idx="0">
                  <c:v>Año 2013</c:v>
                </c:pt>
              </c:strCache>
            </c:strRef>
          </c:tx>
          <c:spPr>
            <a:solidFill>
              <a:schemeClr val="accent1"/>
            </a:solidFill>
            <a:ln>
              <a:noFill/>
            </a:ln>
            <a:effectLst/>
            <a:sp3d/>
          </c:spPr>
          <c:cat>
            <c:strRef>
              <c:f>Hoja1!$B$48:$B$59</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Hoja1!$C$48:$C$59</c:f>
              <c:numCache>
                <c:formatCode>0%</c:formatCode>
                <c:ptCount val="12"/>
                <c:pt idx="0">
                  <c:v>0.23128019323671498</c:v>
                </c:pt>
                <c:pt idx="1">
                  <c:v>0.26698369565217417</c:v>
                </c:pt>
                <c:pt idx="2">
                  <c:v>0.18236714975845428</c:v>
                </c:pt>
                <c:pt idx="3">
                  <c:v>0.11413043478260869</c:v>
                </c:pt>
                <c:pt idx="4">
                  <c:v>0.11171497584541062</c:v>
                </c:pt>
                <c:pt idx="5">
                  <c:v>0.125</c:v>
                </c:pt>
                <c:pt idx="6">
                  <c:v>0.23852657004830918</c:v>
                </c:pt>
                <c:pt idx="7">
                  <c:v>0.10543478260869572</c:v>
                </c:pt>
                <c:pt idx="8">
                  <c:v>0.13103864734299533</c:v>
                </c:pt>
                <c:pt idx="9">
                  <c:v>0.18115942028985507</c:v>
                </c:pt>
                <c:pt idx="10">
                  <c:v>0.18840579710144956</c:v>
                </c:pt>
                <c:pt idx="11">
                  <c:v>0.20503952569169961</c:v>
                </c:pt>
              </c:numCache>
            </c:numRef>
          </c:val>
          <c:extLst xmlns:c16r2="http://schemas.microsoft.com/office/drawing/2015/06/chart">
            <c:ext xmlns:c16="http://schemas.microsoft.com/office/drawing/2014/chart" uri="{C3380CC4-5D6E-409C-BE32-E72D297353CC}">
              <c16:uniqueId val="{00000000-15B3-448F-84B9-9E3BF07C07F9}"/>
            </c:ext>
          </c:extLst>
        </c:ser>
        <c:ser>
          <c:idx val="1"/>
          <c:order val="1"/>
          <c:tx>
            <c:strRef>
              <c:f>Hoja1!$D$47</c:f>
              <c:strCache>
                <c:ptCount val="1"/>
                <c:pt idx="0">
                  <c:v>Año 2014</c:v>
                </c:pt>
              </c:strCache>
            </c:strRef>
          </c:tx>
          <c:spPr>
            <a:solidFill>
              <a:schemeClr val="accent2"/>
            </a:solidFill>
            <a:ln>
              <a:noFill/>
            </a:ln>
            <a:effectLst/>
            <a:sp3d/>
          </c:spPr>
          <c:cat>
            <c:strRef>
              <c:f>Hoja1!$B$48:$B$59</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Hoja1!$D$48:$D$59</c:f>
              <c:numCache>
                <c:formatCode>0%</c:formatCode>
                <c:ptCount val="12"/>
                <c:pt idx="0">
                  <c:v>0.25889328063241107</c:v>
                </c:pt>
                <c:pt idx="1">
                  <c:v>0.30095108695652178</c:v>
                </c:pt>
                <c:pt idx="2">
                  <c:v>0.14070048309178756</c:v>
                </c:pt>
                <c:pt idx="3">
                  <c:v>0.12567934782608695</c:v>
                </c:pt>
                <c:pt idx="4">
                  <c:v>0.13097826086956521</c:v>
                </c:pt>
                <c:pt idx="5">
                  <c:v>0.10122282608695667</c:v>
                </c:pt>
                <c:pt idx="6">
                  <c:v>0.25489130434782631</c:v>
                </c:pt>
                <c:pt idx="7">
                  <c:v>0.19323671497584538</c:v>
                </c:pt>
                <c:pt idx="8">
                  <c:v>0.16440217391304338</c:v>
                </c:pt>
                <c:pt idx="9">
                  <c:v>0.20591787439613546</c:v>
                </c:pt>
                <c:pt idx="10">
                  <c:v>0.21195652173913043</c:v>
                </c:pt>
                <c:pt idx="11">
                  <c:v>0.24116847826086971</c:v>
                </c:pt>
              </c:numCache>
            </c:numRef>
          </c:val>
          <c:extLst xmlns:c16r2="http://schemas.microsoft.com/office/drawing/2015/06/chart">
            <c:ext xmlns:c16="http://schemas.microsoft.com/office/drawing/2014/chart" uri="{C3380CC4-5D6E-409C-BE32-E72D297353CC}">
              <c16:uniqueId val="{00000001-15B3-448F-84B9-9E3BF07C07F9}"/>
            </c:ext>
          </c:extLst>
        </c:ser>
        <c:ser>
          <c:idx val="2"/>
          <c:order val="2"/>
          <c:tx>
            <c:strRef>
              <c:f>Hoja1!$F$47</c:f>
              <c:strCache>
                <c:ptCount val="1"/>
                <c:pt idx="0">
                  <c:v>Año 2015</c:v>
                </c:pt>
              </c:strCache>
            </c:strRef>
          </c:tx>
          <c:spPr>
            <a:solidFill>
              <a:schemeClr val="accent3"/>
            </a:solidFill>
            <a:ln>
              <a:noFill/>
            </a:ln>
            <a:effectLst/>
            <a:sp3d/>
          </c:spPr>
          <c:cat>
            <c:strRef>
              <c:f>Hoja1!$B$48:$B$59</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Hoja1!$F$48:$F$59</c:f>
              <c:numCache>
                <c:formatCode>0%</c:formatCode>
                <c:ptCount val="12"/>
                <c:pt idx="0">
                  <c:v>0.30669699455589555</c:v>
                </c:pt>
                <c:pt idx="1">
                  <c:v>0.27657004830917881</c:v>
                </c:pt>
                <c:pt idx="2">
                  <c:v>0.23029891304347841</c:v>
                </c:pt>
                <c:pt idx="3">
                  <c:v>0.14371980676328516</c:v>
                </c:pt>
                <c:pt idx="4">
                  <c:v>0.15579710144927564</c:v>
                </c:pt>
                <c:pt idx="5">
                  <c:v>0.14741847826086979</c:v>
                </c:pt>
                <c:pt idx="6">
                  <c:v>0.22524154589371981</c:v>
                </c:pt>
                <c:pt idx="7">
                  <c:v>0.13315217391304329</c:v>
                </c:pt>
                <c:pt idx="8">
                  <c:v>0.21350931677018647</c:v>
                </c:pt>
                <c:pt idx="9">
                  <c:v>0.13339920948616624</c:v>
                </c:pt>
                <c:pt idx="10">
                  <c:v>0.17282608695652174</c:v>
                </c:pt>
                <c:pt idx="11">
                  <c:v>0.23248792270531404</c:v>
                </c:pt>
              </c:numCache>
            </c:numRef>
          </c:val>
          <c:extLst xmlns:c16r2="http://schemas.microsoft.com/office/drawing/2015/06/chart">
            <c:ext xmlns:c16="http://schemas.microsoft.com/office/drawing/2014/chart" uri="{C3380CC4-5D6E-409C-BE32-E72D297353CC}">
              <c16:uniqueId val="{00000002-15B3-448F-84B9-9E3BF07C07F9}"/>
            </c:ext>
          </c:extLst>
        </c:ser>
        <c:dLbls/>
        <c:shape val="box"/>
        <c:axId val="99272576"/>
        <c:axId val="99274112"/>
        <c:axId val="0"/>
      </c:bar3DChart>
      <c:catAx>
        <c:axId val="99272576"/>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99274112"/>
        <c:crosses val="autoZero"/>
        <c:auto val="1"/>
        <c:lblAlgn val="ctr"/>
        <c:lblOffset val="100"/>
      </c:catAx>
      <c:valAx>
        <c:axId val="99274112"/>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99272576"/>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chart>
  <c:spPr>
    <a:noFill/>
    <a:ln>
      <a:noFill/>
    </a:ln>
    <a:effectLst/>
  </c:spPr>
  <c:txPr>
    <a:bodyPr/>
    <a:lstStyle/>
    <a:p>
      <a:pPr>
        <a:defRPr/>
      </a:pPr>
      <a:endParaRPr lang="es-CL"/>
    </a:p>
  </c:txPr>
  <c:externalData r:id="rId1"/>
</c:chartSpace>
</file>

<file path=ppt/charts/chart34.xml><?xml version="1.0" encoding="utf-8"?>
<c:chartSpace xmlns:c="http://schemas.openxmlformats.org/drawingml/2006/chart" xmlns:a="http://schemas.openxmlformats.org/drawingml/2006/main" xmlns:r="http://schemas.openxmlformats.org/officeDocument/2006/relationships">
  <c:lang val="es-CL"/>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dirty="0"/>
              <a:t>Comparación Pasajeros Aéreo vs Marítimo</a:t>
            </a:r>
            <a:r>
              <a:rPr lang="es-CL" baseline="0" dirty="0"/>
              <a:t> Punta Arenas - Puerto Williams 2013 - 2015 (ida y regreso)</a:t>
            </a:r>
            <a:endParaRPr lang="es-CL" dirty="0"/>
          </a:p>
        </c:rich>
      </c:tx>
      <c:layout/>
      <c:spPr>
        <a:noFill/>
        <a:ln>
          <a:noFill/>
        </a:ln>
        <a:effectLst/>
      </c:spPr>
    </c:title>
    <c:plotArea>
      <c:layout/>
      <c:lineChart>
        <c:grouping val="standard"/>
        <c:ser>
          <c:idx val="0"/>
          <c:order val="0"/>
          <c:tx>
            <c:strRef>
              <c:f>Hoja2!$B$2</c:f>
              <c:strCache>
                <c:ptCount val="1"/>
                <c:pt idx="0">
                  <c:v>Aéreo Año 2013</c:v>
                </c:pt>
              </c:strCache>
            </c:strRef>
          </c:tx>
          <c:spPr>
            <a:ln w="28575" cap="rnd">
              <a:solidFill>
                <a:srgbClr val="FF0000"/>
              </a:solidFill>
              <a:prstDash val="dash"/>
              <a:round/>
            </a:ln>
            <a:effectLst/>
          </c:spPr>
          <c:marker>
            <c:symbol val="none"/>
          </c:marker>
          <c:cat>
            <c:strRef>
              <c:f>Hoja2!$A$3:$A$14</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Hoja2!$B$3:$B$14</c:f>
              <c:numCache>
                <c:formatCode>#,##0</c:formatCode>
                <c:ptCount val="12"/>
                <c:pt idx="0">
                  <c:v>1535</c:v>
                </c:pt>
                <c:pt idx="1">
                  <c:v>1422</c:v>
                </c:pt>
                <c:pt idx="2">
                  <c:v>1674</c:v>
                </c:pt>
                <c:pt idx="3">
                  <c:v>1187</c:v>
                </c:pt>
                <c:pt idx="4">
                  <c:v>951</c:v>
                </c:pt>
                <c:pt idx="5">
                  <c:v>919</c:v>
                </c:pt>
                <c:pt idx="6">
                  <c:v>1145</c:v>
                </c:pt>
                <c:pt idx="7">
                  <c:v>1019</c:v>
                </c:pt>
                <c:pt idx="8">
                  <c:v>968</c:v>
                </c:pt>
                <c:pt idx="9">
                  <c:v>1179</c:v>
                </c:pt>
                <c:pt idx="10">
                  <c:v>1429</c:v>
                </c:pt>
                <c:pt idx="11">
                  <c:v>1657</c:v>
                </c:pt>
              </c:numCache>
            </c:numRef>
          </c:val>
          <c:extLst xmlns:c16r2="http://schemas.microsoft.com/office/drawing/2015/06/chart">
            <c:ext xmlns:c16="http://schemas.microsoft.com/office/drawing/2014/chart" uri="{C3380CC4-5D6E-409C-BE32-E72D297353CC}">
              <c16:uniqueId val="{00000000-ACEF-481A-9D74-1E7D3B821C12}"/>
            </c:ext>
          </c:extLst>
        </c:ser>
        <c:ser>
          <c:idx val="1"/>
          <c:order val="1"/>
          <c:tx>
            <c:strRef>
              <c:f>Hoja2!$C$2</c:f>
              <c:strCache>
                <c:ptCount val="1"/>
                <c:pt idx="0">
                  <c:v>Aéreo Año 2014</c:v>
                </c:pt>
              </c:strCache>
            </c:strRef>
          </c:tx>
          <c:spPr>
            <a:ln w="28575" cap="rnd">
              <a:solidFill>
                <a:srgbClr val="FF0000"/>
              </a:solidFill>
              <a:prstDash val="sysDot"/>
              <a:round/>
            </a:ln>
            <a:effectLst/>
          </c:spPr>
          <c:marker>
            <c:symbol val="none"/>
          </c:marker>
          <c:cat>
            <c:strRef>
              <c:f>Hoja2!$A$3:$A$14</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Hoja2!$C$3:$C$14</c:f>
              <c:numCache>
                <c:formatCode>#,##0</c:formatCode>
                <c:ptCount val="12"/>
                <c:pt idx="0">
                  <c:v>1969</c:v>
                </c:pt>
                <c:pt idx="1">
                  <c:v>1761</c:v>
                </c:pt>
                <c:pt idx="2">
                  <c:v>1605</c:v>
                </c:pt>
                <c:pt idx="3">
                  <c:v>1169</c:v>
                </c:pt>
                <c:pt idx="4">
                  <c:v>1120</c:v>
                </c:pt>
                <c:pt idx="5">
                  <c:v>1010</c:v>
                </c:pt>
                <c:pt idx="6">
                  <c:v>1161</c:v>
                </c:pt>
                <c:pt idx="7">
                  <c:v>1230</c:v>
                </c:pt>
                <c:pt idx="8">
                  <c:v>1261</c:v>
                </c:pt>
                <c:pt idx="9">
                  <c:v>1428</c:v>
                </c:pt>
                <c:pt idx="10">
                  <c:v>1852</c:v>
                </c:pt>
                <c:pt idx="11">
                  <c:v>2230</c:v>
                </c:pt>
              </c:numCache>
            </c:numRef>
          </c:val>
          <c:extLst xmlns:c16r2="http://schemas.microsoft.com/office/drawing/2015/06/chart">
            <c:ext xmlns:c16="http://schemas.microsoft.com/office/drawing/2014/chart" uri="{C3380CC4-5D6E-409C-BE32-E72D297353CC}">
              <c16:uniqueId val="{00000001-ACEF-481A-9D74-1E7D3B821C12}"/>
            </c:ext>
          </c:extLst>
        </c:ser>
        <c:ser>
          <c:idx val="2"/>
          <c:order val="2"/>
          <c:tx>
            <c:strRef>
              <c:f>Hoja2!$D$2</c:f>
              <c:strCache>
                <c:ptCount val="1"/>
                <c:pt idx="0">
                  <c:v>Aéreo Año 2015</c:v>
                </c:pt>
              </c:strCache>
            </c:strRef>
          </c:tx>
          <c:spPr>
            <a:ln w="28575" cap="rnd">
              <a:solidFill>
                <a:srgbClr val="FF0000"/>
              </a:solidFill>
              <a:round/>
            </a:ln>
            <a:effectLst/>
          </c:spPr>
          <c:marker>
            <c:symbol val="none"/>
          </c:marker>
          <c:cat>
            <c:strRef>
              <c:f>Hoja2!$A$3:$A$14</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Hoja2!$D$3:$D$14</c:f>
              <c:numCache>
                <c:formatCode>#,##0</c:formatCode>
                <c:ptCount val="12"/>
                <c:pt idx="0">
                  <c:v>2878</c:v>
                </c:pt>
                <c:pt idx="1">
                  <c:v>2466</c:v>
                </c:pt>
                <c:pt idx="2">
                  <c:v>2314</c:v>
                </c:pt>
                <c:pt idx="3">
                  <c:v>1690</c:v>
                </c:pt>
                <c:pt idx="4">
                  <c:v>1761</c:v>
                </c:pt>
                <c:pt idx="5">
                  <c:v>1628</c:v>
                </c:pt>
                <c:pt idx="6">
                  <c:v>1852</c:v>
                </c:pt>
                <c:pt idx="7">
                  <c:v>1617</c:v>
                </c:pt>
                <c:pt idx="8">
                  <c:v>1487</c:v>
                </c:pt>
                <c:pt idx="9">
                  <c:v>1931</c:v>
                </c:pt>
                <c:pt idx="10">
                  <c:v>1942</c:v>
                </c:pt>
              </c:numCache>
            </c:numRef>
          </c:val>
          <c:extLst xmlns:c16r2="http://schemas.microsoft.com/office/drawing/2015/06/chart">
            <c:ext xmlns:c16="http://schemas.microsoft.com/office/drawing/2014/chart" uri="{C3380CC4-5D6E-409C-BE32-E72D297353CC}">
              <c16:uniqueId val="{00000002-ACEF-481A-9D74-1E7D3B821C12}"/>
            </c:ext>
          </c:extLst>
        </c:ser>
        <c:dLbls/>
        <c:marker val="1"/>
        <c:axId val="99535104"/>
        <c:axId val="99422208"/>
      </c:lineChart>
      <c:lineChart>
        <c:grouping val="standard"/>
        <c:ser>
          <c:idx val="3"/>
          <c:order val="3"/>
          <c:tx>
            <c:strRef>
              <c:f>Hoja2!$E$2</c:f>
              <c:strCache>
                <c:ptCount val="1"/>
                <c:pt idx="0">
                  <c:v>Marítimo Año 2013</c:v>
                </c:pt>
              </c:strCache>
            </c:strRef>
          </c:tx>
          <c:spPr>
            <a:ln w="28575" cap="rnd">
              <a:solidFill>
                <a:srgbClr val="0070C0"/>
              </a:solidFill>
              <a:prstDash val="dash"/>
              <a:round/>
            </a:ln>
            <a:effectLst/>
          </c:spPr>
          <c:marker>
            <c:symbol val="none"/>
          </c:marker>
          <c:cat>
            <c:strRef>
              <c:f>Hoja2!$A$3:$A$14</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Hoja2!$E$3:$E$14</c:f>
              <c:numCache>
                <c:formatCode>#,##0</c:formatCode>
                <c:ptCount val="12"/>
                <c:pt idx="0">
                  <c:v>383</c:v>
                </c:pt>
                <c:pt idx="1">
                  <c:v>393</c:v>
                </c:pt>
                <c:pt idx="2">
                  <c:v>302</c:v>
                </c:pt>
                <c:pt idx="3">
                  <c:v>168</c:v>
                </c:pt>
                <c:pt idx="4">
                  <c:v>185</c:v>
                </c:pt>
                <c:pt idx="5">
                  <c:v>207</c:v>
                </c:pt>
                <c:pt idx="6">
                  <c:v>395</c:v>
                </c:pt>
                <c:pt idx="7">
                  <c:v>194</c:v>
                </c:pt>
                <c:pt idx="8">
                  <c:v>217</c:v>
                </c:pt>
                <c:pt idx="9">
                  <c:v>300</c:v>
                </c:pt>
                <c:pt idx="10">
                  <c:v>312</c:v>
                </c:pt>
                <c:pt idx="11">
                  <c:v>415</c:v>
                </c:pt>
              </c:numCache>
            </c:numRef>
          </c:val>
          <c:extLst xmlns:c16r2="http://schemas.microsoft.com/office/drawing/2015/06/chart">
            <c:ext xmlns:c16="http://schemas.microsoft.com/office/drawing/2014/chart" uri="{C3380CC4-5D6E-409C-BE32-E72D297353CC}">
              <c16:uniqueId val="{00000003-ACEF-481A-9D74-1E7D3B821C12}"/>
            </c:ext>
          </c:extLst>
        </c:ser>
        <c:ser>
          <c:idx val="4"/>
          <c:order val="4"/>
          <c:tx>
            <c:strRef>
              <c:f>Hoja2!$F$2</c:f>
              <c:strCache>
                <c:ptCount val="1"/>
                <c:pt idx="0">
                  <c:v>Marítimo Año 2014</c:v>
                </c:pt>
              </c:strCache>
            </c:strRef>
          </c:tx>
          <c:spPr>
            <a:ln w="28575" cap="rnd">
              <a:solidFill>
                <a:schemeClr val="accent5"/>
              </a:solidFill>
              <a:prstDash val="sysDot"/>
              <a:round/>
            </a:ln>
            <a:effectLst/>
          </c:spPr>
          <c:marker>
            <c:symbol val="none"/>
          </c:marker>
          <c:cat>
            <c:strRef>
              <c:f>Hoja2!$A$3:$A$14</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Hoja2!$F$3:$F$14</c:f>
              <c:numCache>
                <c:formatCode>#,##0</c:formatCode>
                <c:ptCount val="12"/>
                <c:pt idx="0">
                  <c:v>524</c:v>
                </c:pt>
                <c:pt idx="1">
                  <c:v>443</c:v>
                </c:pt>
                <c:pt idx="2">
                  <c:v>233</c:v>
                </c:pt>
                <c:pt idx="3">
                  <c:v>185</c:v>
                </c:pt>
                <c:pt idx="4">
                  <c:v>241</c:v>
                </c:pt>
                <c:pt idx="5">
                  <c:v>149</c:v>
                </c:pt>
                <c:pt idx="6">
                  <c:v>469</c:v>
                </c:pt>
                <c:pt idx="7">
                  <c:v>320</c:v>
                </c:pt>
                <c:pt idx="8">
                  <c:v>242</c:v>
                </c:pt>
                <c:pt idx="9">
                  <c:v>341</c:v>
                </c:pt>
                <c:pt idx="10">
                  <c:v>429</c:v>
                </c:pt>
                <c:pt idx="11">
                  <c:v>355</c:v>
                </c:pt>
              </c:numCache>
            </c:numRef>
          </c:val>
          <c:extLst xmlns:c16r2="http://schemas.microsoft.com/office/drawing/2015/06/chart">
            <c:ext xmlns:c16="http://schemas.microsoft.com/office/drawing/2014/chart" uri="{C3380CC4-5D6E-409C-BE32-E72D297353CC}">
              <c16:uniqueId val="{00000004-ACEF-481A-9D74-1E7D3B821C12}"/>
            </c:ext>
          </c:extLst>
        </c:ser>
        <c:ser>
          <c:idx val="5"/>
          <c:order val="5"/>
          <c:tx>
            <c:strRef>
              <c:f>Hoja2!$G$2</c:f>
              <c:strCache>
                <c:ptCount val="1"/>
                <c:pt idx="0">
                  <c:v>Marítimo Año 2015</c:v>
                </c:pt>
              </c:strCache>
            </c:strRef>
          </c:tx>
          <c:spPr>
            <a:ln w="28575" cap="rnd">
              <a:solidFill>
                <a:srgbClr val="0070C0"/>
              </a:solidFill>
              <a:round/>
            </a:ln>
            <a:effectLst/>
          </c:spPr>
          <c:marker>
            <c:symbol val="none"/>
          </c:marker>
          <c:cat>
            <c:strRef>
              <c:f>Hoja2!$A$3:$A$14</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Hoja2!$G$3:$G$14</c:f>
              <c:numCache>
                <c:formatCode>#,##0</c:formatCode>
                <c:ptCount val="12"/>
                <c:pt idx="0">
                  <c:v>620.75471698113211</c:v>
                </c:pt>
                <c:pt idx="1">
                  <c:v>458</c:v>
                </c:pt>
                <c:pt idx="2">
                  <c:v>339</c:v>
                </c:pt>
                <c:pt idx="3">
                  <c:v>238</c:v>
                </c:pt>
                <c:pt idx="4">
                  <c:v>258</c:v>
                </c:pt>
                <c:pt idx="5">
                  <c:v>217</c:v>
                </c:pt>
                <c:pt idx="6">
                  <c:v>373</c:v>
                </c:pt>
                <c:pt idx="7">
                  <c:v>245</c:v>
                </c:pt>
                <c:pt idx="8">
                  <c:v>275</c:v>
                </c:pt>
                <c:pt idx="9">
                  <c:v>270</c:v>
                </c:pt>
                <c:pt idx="10">
                  <c:v>318</c:v>
                </c:pt>
                <c:pt idx="11">
                  <c:v>385</c:v>
                </c:pt>
              </c:numCache>
            </c:numRef>
          </c:val>
          <c:extLst xmlns:c16r2="http://schemas.microsoft.com/office/drawing/2015/06/chart">
            <c:ext xmlns:c16="http://schemas.microsoft.com/office/drawing/2014/chart" uri="{C3380CC4-5D6E-409C-BE32-E72D297353CC}">
              <c16:uniqueId val="{00000005-ACEF-481A-9D74-1E7D3B821C12}"/>
            </c:ext>
          </c:extLst>
        </c:ser>
        <c:dLbls/>
        <c:marker val="1"/>
        <c:axId val="99442688"/>
        <c:axId val="99424128"/>
      </c:lineChart>
      <c:catAx>
        <c:axId val="9953510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99422208"/>
        <c:crosses val="autoZero"/>
        <c:auto val="1"/>
        <c:lblAlgn val="ctr"/>
        <c:lblOffset val="100"/>
      </c:catAx>
      <c:valAx>
        <c:axId val="99422208"/>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L" dirty="0"/>
                  <a:t>Pasajeros</a:t>
                </a:r>
              </a:p>
            </c:rich>
          </c:tx>
          <c:layout/>
          <c:spPr>
            <a:noFill/>
            <a:ln>
              <a:noFill/>
            </a:ln>
            <a:effectLst/>
          </c:spPr>
        </c:title>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99535104"/>
        <c:crosses val="autoZero"/>
        <c:crossBetween val="between"/>
      </c:valAx>
      <c:valAx>
        <c:axId val="99424128"/>
        <c:scaling>
          <c:orientation val="minMax"/>
        </c:scaling>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L" dirty="0"/>
                  <a:t>Viajes</a:t>
                </a:r>
              </a:p>
            </c:rich>
          </c:tx>
          <c:layout/>
          <c:spPr>
            <a:noFill/>
            <a:ln>
              <a:noFill/>
            </a:ln>
            <a:effectLst/>
          </c:spPr>
        </c:title>
        <c:numFmt formatCode="#,##0" sourceLinked="1"/>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99442688"/>
        <c:crosses val="max"/>
        <c:crossBetween val="between"/>
      </c:valAx>
      <c:catAx>
        <c:axId val="99442688"/>
        <c:scaling>
          <c:orientation val="minMax"/>
        </c:scaling>
        <c:delete val="1"/>
        <c:axPos val="b"/>
        <c:numFmt formatCode="General" sourceLinked="1"/>
        <c:tickLblPos val="none"/>
        <c:crossAx val="99424128"/>
        <c:crosses val="autoZero"/>
        <c:auto val="1"/>
        <c:lblAlgn val="ctr"/>
        <c:lblOffset val="100"/>
      </c:cat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chart>
  <c:spPr>
    <a:noFill/>
    <a:ln>
      <a:noFill/>
    </a:ln>
    <a:effectLst/>
  </c:spPr>
  <c:txPr>
    <a:bodyPr/>
    <a:lstStyle/>
    <a:p>
      <a:pPr>
        <a:defRPr/>
      </a:pPr>
      <a:endParaRPr lang="es-CL"/>
    </a:p>
  </c:txPr>
  <c:externalData r:id="rId1"/>
</c:chartSpace>
</file>

<file path=ppt/charts/chart35.xml><?xml version="1.0" encoding="utf-8"?>
<c:chartSpace xmlns:c="http://schemas.openxmlformats.org/drawingml/2006/chart" xmlns:a="http://schemas.openxmlformats.org/drawingml/2006/main" xmlns:r="http://schemas.openxmlformats.org/officeDocument/2006/relationships">
  <c:lang val="es-CL"/>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dirty="0"/>
              <a:t>Comparación Capacidad Aéreo vs Marítimo Punta Arenas - Puerto Williams 2013 - 2015 (ida y regreso)</a:t>
            </a:r>
          </a:p>
        </c:rich>
      </c:tx>
      <c:layout/>
      <c:spPr>
        <a:noFill/>
        <a:ln>
          <a:noFill/>
        </a:ln>
        <a:effectLst/>
      </c:spPr>
    </c:title>
    <c:plotArea>
      <c:layout/>
      <c:lineChart>
        <c:grouping val="standard"/>
        <c:ser>
          <c:idx val="0"/>
          <c:order val="0"/>
          <c:tx>
            <c:strRef>
              <c:f>Hoja2!$B$30</c:f>
              <c:strCache>
                <c:ptCount val="1"/>
                <c:pt idx="0">
                  <c:v>Aéreo Año 2013</c:v>
                </c:pt>
              </c:strCache>
            </c:strRef>
          </c:tx>
          <c:spPr>
            <a:ln w="28575" cap="rnd">
              <a:solidFill>
                <a:srgbClr val="FF0000"/>
              </a:solidFill>
              <a:prstDash val="dash"/>
              <a:round/>
            </a:ln>
            <a:effectLst/>
          </c:spPr>
          <c:marker>
            <c:symbol val="none"/>
          </c:marker>
          <c:cat>
            <c:strRef>
              <c:f>Hoja2!$A$31:$A$42</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Hoja2!$B$31:$B$42</c:f>
              <c:numCache>
                <c:formatCode>#,##0</c:formatCode>
                <c:ptCount val="12"/>
                <c:pt idx="0">
                  <c:v>1980</c:v>
                </c:pt>
                <c:pt idx="1">
                  <c:v>1709</c:v>
                </c:pt>
                <c:pt idx="2">
                  <c:v>2474</c:v>
                </c:pt>
                <c:pt idx="3">
                  <c:v>1606</c:v>
                </c:pt>
                <c:pt idx="4">
                  <c:v>1302</c:v>
                </c:pt>
                <c:pt idx="5">
                  <c:v>1316</c:v>
                </c:pt>
                <c:pt idx="6">
                  <c:v>1492</c:v>
                </c:pt>
                <c:pt idx="7">
                  <c:v>1368</c:v>
                </c:pt>
                <c:pt idx="8">
                  <c:v>1316</c:v>
                </c:pt>
                <c:pt idx="9">
                  <c:v>1480</c:v>
                </c:pt>
                <c:pt idx="10">
                  <c:v>1983</c:v>
                </c:pt>
                <c:pt idx="11">
                  <c:v>2562</c:v>
                </c:pt>
              </c:numCache>
            </c:numRef>
          </c:val>
          <c:extLst xmlns:c16r2="http://schemas.microsoft.com/office/drawing/2015/06/chart">
            <c:ext xmlns:c16="http://schemas.microsoft.com/office/drawing/2014/chart" uri="{C3380CC4-5D6E-409C-BE32-E72D297353CC}">
              <c16:uniqueId val="{00000000-4DD4-411B-ABDE-F8A7FC11A06D}"/>
            </c:ext>
          </c:extLst>
        </c:ser>
        <c:ser>
          <c:idx val="1"/>
          <c:order val="1"/>
          <c:tx>
            <c:strRef>
              <c:f>Hoja2!$C$30</c:f>
              <c:strCache>
                <c:ptCount val="1"/>
                <c:pt idx="0">
                  <c:v>Aéreo Año 2014</c:v>
                </c:pt>
              </c:strCache>
            </c:strRef>
          </c:tx>
          <c:spPr>
            <a:ln w="28575" cap="rnd">
              <a:solidFill>
                <a:srgbClr val="FF0000"/>
              </a:solidFill>
              <a:prstDash val="sysDot"/>
              <a:round/>
            </a:ln>
            <a:effectLst/>
          </c:spPr>
          <c:marker>
            <c:symbol val="none"/>
          </c:marker>
          <c:cat>
            <c:strRef>
              <c:f>Hoja2!$A$31:$A$42</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Hoja2!$C$31:$C$42</c:f>
              <c:numCache>
                <c:formatCode>#,##0</c:formatCode>
                <c:ptCount val="12"/>
                <c:pt idx="0">
                  <c:v>2801</c:v>
                </c:pt>
                <c:pt idx="1">
                  <c:v>2392</c:v>
                </c:pt>
                <c:pt idx="2">
                  <c:v>2496</c:v>
                </c:pt>
                <c:pt idx="3">
                  <c:v>1696</c:v>
                </c:pt>
                <c:pt idx="4">
                  <c:v>1582</c:v>
                </c:pt>
                <c:pt idx="5">
                  <c:v>1264</c:v>
                </c:pt>
                <c:pt idx="6">
                  <c:v>1445</c:v>
                </c:pt>
                <c:pt idx="7">
                  <c:v>1678</c:v>
                </c:pt>
                <c:pt idx="8">
                  <c:v>1900</c:v>
                </c:pt>
                <c:pt idx="9">
                  <c:v>1946</c:v>
                </c:pt>
                <c:pt idx="10">
                  <c:v>2442</c:v>
                </c:pt>
                <c:pt idx="11">
                  <c:v>3444</c:v>
                </c:pt>
              </c:numCache>
            </c:numRef>
          </c:val>
          <c:extLst xmlns:c16r2="http://schemas.microsoft.com/office/drawing/2015/06/chart">
            <c:ext xmlns:c16="http://schemas.microsoft.com/office/drawing/2014/chart" uri="{C3380CC4-5D6E-409C-BE32-E72D297353CC}">
              <c16:uniqueId val="{00000001-4DD4-411B-ABDE-F8A7FC11A06D}"/>
            </c:ext>
          </c:extLst>
        </c:ser>
        <c:ser>
          <c:idx val="2"/>
          <c:order val="2"/>
          <c:tx>
            <c:strRef>
              <c:f>Hoja2!$D$30</c:f>
              <c:strCache>
                <c:ptCount val="1"/>
                <c:pt idx="0">
                  <c:v>Aéreo Año 2015</c:v>
                </c:pt>
              </c:strCache>
            </c:strRef>
          </c:tx>
          <c:spPr>
            <a:ln w="28575" cap="rnd">
              <a:solidFill>
                <a:srgbClr val="FF0000"/>
              </a:solidFill>
              <a:round/>
            </a:ln>
            <a:effectLst/>
          </c:spPr>
          <c:marker>
            <c:symbol val="none"/>
          </c:marker>
          <c:cat>
            <c:strRef>
              <c:f>Hoja2!$A$31:$A$42</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Hoja2!$D$31:$D$42</c:f>
              <c:numCache>
                <c:formatCode>#,##0</c:formatCode>
                <c:ptCount val="12"/>
                <c:pt idx="0">
                  <c:v>4258</c:v>
                </c:pt>
                <c:pt idx="1">
                  <c:v>3256</c:v>
                </c:pt>
                <c:pt idx="2">
                  <c:v>3289</c:v>
                </c:pt>
                <c:pt idx="3">
                  <c:v>2324</c:v>
                </c:pt>
                <c:pt idx="4">
                  <c:v>2410</c:v>
                </c:pt>
                <c:pt idx="5">
                  <c:v>2350</c:v>
                </c:pt>
                <c:pt idx="6">
                  <c:v>2413</c:v>
                </c:pt>
                <c:pt idx="7">
                  <c:v>2413</c:v>
                </c:pt>
                <c:pt idx="8">
                  <c:v>2052</c:v>
                </c:pt>
                <c:pt idx="9">
                  <c:v>2446</c:v>
                </c:pt>
                <c:pt idx="10">
                  <c:v>2589</c:v>
                </c:pt>
              </c:numCache>
            </c:numRef>
          </c:val>
          <c:extLst xmlns:c16r2="http://schemas.microsoft.com/office/drawing/2015/06/chart">
            <c:ext xmlns:c16="http://schemas.microsoft.com/office/drawing/2014/chart" uri="{C3380CC4-5D6E-409C-BE32-E72D297353CC}">
              <c16:uniqueId val="{00000002-4DD4-411B-ABDE-F8A7FC11A06D}"/>
            </c:ext>
          </c:extLst>
        </c:ser>
        <c:ser>
          <c:idx val="3"/>
          <c:order val="3"/>
          <c:tx>
            <c:strRef>
              <c:f>Hoja2!$E$30</c:f>
              <c:strCache>
                <c:ptCount val="1"/>
                <c:pt idx="0">
                  <c:v>Marítimo Año 2013</c:v>
                </c:pt>
              </c:strCache>
            </c:strRef>
          </c:tx>
          <c:spPr>
            <a:ln w="28575" cap="rnd">
              <a:solidFill>
                <a:srgbClr val="0070C0"/>
              </a:solidFill>
              <a:prstDash val="dash"/>
              <a:round/>
            </a:ln>
            <a:effectLst/>
          </c:spPr>
          <c:marker>
            <c:symbol val="none"/>
          </c:marker>
          <c:cat>
            <c:strRef>
              <c:f>Hoja2!$A$31:$A$42</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Hoja2!$E$31:$E$42</c:f>
              <c:numCache>
                <c:formatCode>#,##0</c:formatCode>
                <c:ptCount val="12"/>
                <c:pt idx="0">
                  <c:v>1656</c:v>
                </c:pt>
                <c:pt idx="1">
                  <c:v>1472</c:v>
                </c:pt>
                <c:pt idx="2">
                  <c:v>1656</c:v>
                </c:pt>
                <c:pt idx="3">
                  <c:v>1472</c:v>
                </c:pt>
                <c:pt idx="4">
                  <c:v>1656</c:v>
                </c:pt>
                <c:pt idx="5">
                  <c:v>1656</c:v>
                </c:pt>
                <c:pt idx="6">
                  <c:v>1656</c:v>
                </c:pt>
                <c:pt idx="7">
                  <c:v>1840</c:v>
                </c:pt>
                <c:pt idx="8">
                  <c:v>1656</c:v>
                </c:pt>
                <c:pt idx="9">
                  <c:v>1656</c:v>
                </c:pt>
                <c:pt idx="10">
                  <c:v>1656</c:v>
                </c:pt>
                <c:pt idx="11">
                  <c:v>2024</c:v>
                </c:pt>
              </c:numCache>
            </c:numRef>
          </c:val>
          <c:extLst xmlns:c16r2="http://schemas.microsoft.com/office/drawing/2015/06/chart">
            <c:ext xmlns:c16="http://schemas.microsoft.com/office/drawing/2014/chart" uri="{C3380CC4-5D6E-409C-BE32-E72D297353CC}">
              <c16:uniqueId val="{00000003-4DD4-411B-ABDE-F8A7FC11A06D}"/>
            </c:ext>
          </c:extLst>
        </c:ser>
        <c:ser>
          <c:idx val="4"/>
          <c:order val="4"/>
          <c:tx>
            <c:strRef>
              <c:f>Hoja2!$F$30</c:f>
              <c:strCache>
                <c:ptCount val="1"/>
                <c:pt idx="0">
                  <c:v>Marítimo Año 2014</c:v>
                </c:pt>
              </c:strCache>
            </c:strRef>
          </c:tx>
          <c:spPr>
            <a:ln w="28575" cap="rnd">
              <a:solidFill>
                <a:schemeClr val="accent5"/>
              </a:solidFill>
              <a:prstDash val="sysDot"/>
              <a:round/>
            </a:ln>
            <a:effectLst/>
          </c:spPr>
          <c:marker>
            <c:symbol val="none"/>
          </c:marker>
          <c:cat>
            <c:strRef>
              <c:f>Hoja2!$A$31:$A$42</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Hoja2!$F$31:$F$42</c:f>
              <c:numCache>
                <c:formatCode>#,##0</c:formatCode>
                <c:ptCount val="12"/>
                <c:pt idx="0">
                  <c:v>2024</c:v>
                </c:pt>
                <c:pt idx="1">
                  <c:v>1472</c:v>
                </c:pt>
                <c:pt idx="2">
                  <c:v>1656</c:v>
                </c:pt>
                <c:pt idx="3">
                  <c:v>1472</c:v>
                </c:pt>
                <c:pt idx="4">
                  <c:v>1840</c:v>
                </c:pt>
                <c:pt idx="5">
                  <c:v>1472</c:v>
                </c:pt>
                <c:pt idx="6">
                  <c:v>1840</c:v>
                </c:pt>
                <c:pt idx="7">
                  <c:v>1656</c:v>
                </c:pt>
                <c:pt idx="8">
                  <c:v>1472</c:v>
                </c:pt>
                <c:pt idx="9">
                  <c:v>1656</c:v>
                </c:pt>
                <c:pt idx="10">
                  <c:v>2024</c:v>
                </c:pt>
                <c:pt idx="11">
                  <c:v>1472</c:v>
                </c:pt>
              </c:numCache>
            </c:numRef>
          </c:val>
          <c:extLst xmlns:c16r2="http://schemas.microsoft.com/office/drawing/2015/06/chart">
            <c:ext xmlns:c16="http://schemas.microsoft.com/office/drawing/2014/chart" uri="{C3380CC4-5D6E-409C-BE32-E72D297353CC}">
              <c16:uniqueId val="{00000004-4DD4-411B-ABDE-F8A7FC11A06D}"/>
            </c:ext>
          </c:extLst>
        </c:ser>
        <c:ser>
          <c:idx val="5"/>
          <c:order val="5"/>
          <c:tx>
            <c:strRef>
              <c:f>Hoja2!$G$30</c:f>
              <c:strCache>
                <c:ptCount val="1"/>
                <c:pt idx="0">
                  <c:v>Marítimo Año 2015</c:v>
                </c:pt>
              </c:strCache>
            </c:strRef>
          </c:tx>
          <c:spPr>
            <a:ln w="28575" cap="rnd">
              <a:solidFill>
                <a:srgbClr val="0070C0"/>
              </a:solidFill>
              <a:round/>
            </a:ln>
            <a:effectLst/>
          </c:spPr>
          <c:marker>
            <c:symbol val="none"/>
          </c:marker>
          <c:cat>
            <c:strRef>
              <c:f>Hoja2!$A$31:$A$42</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Hoja2!$G$31:$G$42</c:f>
              <c:numCache>
                <c:formatCode>#,##0</c:formatCode>
                <c:ptCount val="12"/>
                <c:pt idx="0">
                  <c:v>2024</c:v>
                </c:pt>
                <c:pt idx="1">
                  <c:v>1656</c:v>
                </c:pt>
                <c:pt idx="2">
                  <c:v>1472</c:v>
                </c:pt>
                <c:pt idx="3">
                  <c:v>1656</c:v>
                </c:pt>
                <c:pt idx="4">
                  <c:v>1656</c:v>
                </c:pt>
                <c:pt idx="5">
                  <c:v>1472</c:v>
                </c:pt>
                <c:pt idx="6">
                  <c:v>1656</c:v>
                </c:pt>
                <c:pt idx="7">
                  <c:v>1840</c:v>
                </c:pt>
                <c:pt idx="8">
                  <c:v>1288</c:v>
                </c:pt>
                <c:pt idx="9">
                  <c:v>2024</c:v>
                </c:pt>
                <c:pt idx="10">
                  <c:v>1840</c:v>
                </c:pt>
                <c:pt idx="11">
                  <c:v>1656</c:v>
                </c:pt>
              </c:numCache>
            </c:numRef>
          </c:val>
          <c:extLst xmlns:c16r2="http://schemas.microsoft.com/office/drawing/2015/06/chart">
            <c:ext xmlns:c16="http://schemas.microsoft.com/office/drawing/2014/chart" uri="{C3380CC4-5D6E-409C-BE32-E72D297353CC}">
              <c16:uniqueId val="{00000005-4DD4-411B-ABDE-F8A7FC11A06D}"/>
            </c:ext>
          </c:extLst>
        </c:ser>
        <c:dLbls/>
        <c:marker val="1"/>
        <c:axId val="99644928"/>
        <c:axId val="99646464"/>
      </c:lineChart>
      <c:catAx>
        <c:axId val="9964492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99646464"/>
        <c:crosses val="autoZero"/>
        <c:auto val="1"/>
        <c:lblAlgn val="ctr"/>
        <c:lblOffset val="100"/>
      </c:catAx>
      <c:valAx>
        <c:axId val="99646464"/>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99644928"/>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chart>
  <c:spPr>
    <a:noFill/>
    <a:ln>
      <a:noFill/>
    </a:ln>
    <a:effectLst/>
  </c:spPr>
  <c:txPr>
    <a:bodyPr/>
    <a:lstStyle/>
    <a:p>
      <a:pPr>
        <a:defRPr/>
      </a:pPr>
      <a:endParaRPr lang="es-CL"/>
    </a:p>
  </c:txPr>
  <c:externalData r:id="rId1"/>
</c:chartSpace>
</file>

<file path=ppt/charts/chart36.xml><?xml version="1.0" encoding="utf-8"?>
<c:chartSpace xmlns:c="http://schemas.openxmlformats.org/drawingml/2006/chart" xmlns:a="http://schemas.openxmlformats.org/drawingml/2006/main" xmlns:r="http://schemas.openxmlformats.org/officeDocument/2006/relationships">
  <c:lang val="es-CL"/>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dirty="0"/>
              <a:t>Comparación</a:t>
            </a:r>
            <a:r>
              <a:rPr lang="es-CL" baseline="0" dirty="0"/>
              <a:t> Ocupación Servicios Aéreo y Marítimo, años 2013 y 2015 (%)</a:t>
            </a:r>
            <a:endParaRPr lang="es-CL" dirty="0"/>
          </a:p>
        </c:rich>
      </c:tx>
      <c:layout/>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Hoja2!$B$54</c:f>
              <c:strCache>
                <c:ptCount val="1"/>
                <c:pt idx="0">
                  <c:v>Aéreo Año 2013</c:v>
                </c:pt>
              </c:strCache>
            </c:strRef>
          </c:tx>
          <c:spPr>
            <a:solidFill>
              <a:srgbClr val="0070C0"/>
            </a:solidFill>
            <a:ln>
              <a:noFill/>
            </a:ln>
            <a:effectLst/>
            <a:sp3d/>
          </c:spPr>
          <c:cat>
            <c:strRef>
              <c:f>Hoja2!$A$55:$A$66</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Hoja2!$B$55:$B$66</c:f>
              <c:numCache>
                <c:formatCode>0%</c:formatCode>
                <c:ptCount val="12"/>
                <c:pt idx="0">
                  <c:v>0.7752525252525253</c:v>
                </c:pt>
                <c:pt idx="1">
                  <c:v>0.83206553540081962</c:v>
                </c:pt>
                <c:pt idx="2">
                  <c:v>0.67663702506063061</c:v>
                </c:pt>
                <c:pt idx="3">
                  <c:v>0.73910336239103369</c:v>
                </c:pt>
                <c:pt idx="4">
                  <c:v>0.73041474654377936</c:v>
                </c:pt>
                <c:pt idx="5">
                  <c:v>0.69832826747720367</c:v>
                </c:pt>
                <c:pt idx="6">
                  <c:v>0.76742627345844583</c:v>
                </c:pt>
                <c:pt idx="7">
                  <c:v>0.7448830409356727</c:v>
                </c:pt>
                <c:pt idx="8">
                  <c:v>0.73556231003039518</c:v>
                </c:pt>
                <c:pt idx="9">
                  <c:v>0.79662162162162165</c:v>
                </c:pt>
                <c:pt idx="10">
                  <c:v>0.72062531517902251</c:v>
                </c:pt>
                <c:pt idx="11">
                  <c:v>0.64676034348165501</c:v>
                </c:pt>
              </c:numCache>
            </c:numRef>
          </c:val>
          <c:extLst xmlns:c16r2="http://schemas.microsoft.com/office/drawing/2015/06/chart">
            <c:ext xmlns:c16="http://schemas.microsoft.com/office/drawing/2014/chart" uri="{C3380CC4-5D6E-409C-BE32-E72D297353CC}">
              <c16:uniqueId val="{00000000-65E2-4D89-817E-AF6A183BC9CF}"/>
            </c:ext>
          </c:extLst>
        </c:ser>
        <c:ser>
          <c:idx val="1"/>
          <c:order val="1"/>
          <c:tx>
            <c:strRef>
              <c:f>Hoja2!$C$54</c:f>
              <c:strCache>
                <c:ptCount val="1"/>
                <c:pt idx="0">
                  <c:v>Aéreo Año 2014</c:v>
                </c:pt>
              </c:strCache>
            </c:strRef>
          </c:tx>
          <c:spPr>
            <a:solidFill>
              <a:schemeClr val="accent1">
                <a:lumMod val="60000"/>
                <a:lumOff val="40000"/>
              </a:schemeClr>
            </a:solidFill>
            <a:ln>
              <a:noFill/>
            </a:ln>
            <a:effectLst/>
            <a:sp3d/>
          </c:spPr>
          <c:cat>
            <c:strRef>
              <c:f>Hoja2!$A$55:$A$66</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Hoja2!$C$55:$C$66</c:f>
              <c:numCache>
                <c:formatCode>0%</c:formatCode>
                <c:ptCount val="12"/>
                <c:pt idx="0">
                  <c:v>0.70296322741877981</c:v>
                </c:pt>
                <c:pt idx="1">
                  <c:v>0.73620401337792662</c:v>
                </c:pt>
                <c:pt idx="2">
                  <c:v>0.64302884615384737</c:v>
                </c:pt>
                <c:pt idx="3">
                  <c:v>0.68926886792452835</c:v>
                </c:pt>
                <c:pt idx="4">
                  <c:v>0.70796460176991149</c:v>
                </c:pt>
                <c:pt idx="5">
                  <c:v>0.79905063291139311</c:v>
                </c:pt>
                <c:pt idx="6">
                  <c:v>0.80346020761245651</c:v>
                </c:pt>
                <c:pt idx="7">
                  <c:v>0.73301549463647286</c:v>
                </c:pt>
                <c:pt idx="8">
                  <c:v>0.66368421052631676</c:v>
                </c:pt>
                <c:pt idx="9">
                  <c:v>0.73381294964028776</c:v>
                </c:pt>
                <c:pt idx="10">
                  <c:v>0.75839475839475901</c:v>
                </c:pt>
                <c:pt idx="11">
                  <c:v>0.6475029036004647</c:v>
                </c:pt>
              </c:numCache>
            </c:numRef>
          </c:val>
          <c:extLst xmlns:c16r2="http://schemas.microsoft.com/office/drawing/2015/06/chart">
            <c:ext xmlns:c16="http://schemas.microsoft.com/office/drawing/2014/chart" uri="{C3380CC4-5D6E-409C-BE32-E72D297353CC}">
              <c16:uniqueId val="{00000001-65E2-4D89-817E-AF6A183BC9CF}"/>
            </c:ext>
          </c:extLst>
        </c:ser>
        <c:ser>
          <c:idx val="2"/>
          <c:order val="2"/>
          <c:tx>
            <c:strRef>
              <c:f>Hoja2!$D$54</c:f>
              <c:strCache>
                <c:ptCount val="1"/>
                <c:pt idx="0">
                  <c:v>Aéreo Año 2015</c:v>
                </c:pt>
              </c:strCache>
            </c:strRef>
          </c:tx>
          <c:spPr>
            <a:solidFill>
              <a:schemeClr val="accent5">
                <a:lumMod val="50000"/>
              </a:schemeClr>
            </a:solidFill>
            <a:ln>
              <a:noFill/>
            </a:ln>
            <a:effectLst/>
            <a:sp3d/>
          </c:spPr>
          <c:cat>
            <c:strRef>
              <c:f>Hoja2!$A$55:$A$66</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Hoja2!$D$55:$D$66</c:f>
              <c:numCache>
                <c:formatCode>0%</c:formatCode>
                <c:ptCount val="12"/>
                <c:pt idx="0">
                  <c:v>0.67590418036636923</c:v>
                </c:pt>
                <c:pt idx="1">
                  <c:v>0.75737100737100804</c:v>
                </c:pt>
                <c:pt idx="2">
                  <c:v>0.70355731225296447</c:v>
                </c:pt>
                <c:pt idx="3">
                  <c:v>0.7271944922547342</c:v>
                </c:pt>
                <c:pt idx="4">
                  <c:v>0.73070539419087244</c:v>
                </c:pt>
                <c:pt idx="5">
                  <c:v>0.69276595744680913</c:v>
                </c:pt>
                <c:pt idx="6">
                  <c:v>0.76750932449233322</c:v>
                </c:pt>
                <c:pt idx="7">
                  <c:v>0.67012018234562842</c:v>
                </c:pt>
                <c:pt idx="8">
                  <c:v>0.72465886939571211</c:v>
                </c:pt>
                <c:pt idx="9">
                  <c:v>0.78945216680294228</c:v>
                </c:pt>
                <c:pt idx="10">
                  <c:v>0.75009656237929756</c:v>
                </c:pt>
              </c:numCache>
            </c:numRef>
          </c:val>
          <c:extLst xmlns:c16r2="http://schemas.microsoft.com/office/drawing/2015/06/chart">
            <c:ext xmlns:c16="http://schemas.microsoft.com/office/drawing/2014/chart" uri="{C3380CC4-5D6E-409C-BE32-E72D297353CC}">
              <c16:uniqueId val="{00000002-65E2-4D89-817E-AF6A183BC9CF}"/>
            </c:ext>
          </c:extLst>
        </c:ser>
        <c:ser>
          <c:idx val="3"/>
          <c:order val="3"/>
          <c:tx>
            <c:strRef>
              <c:f>Hoja2!$E$54</c:f>
              <c:strCache>
                <c:ptCount val="1"/>
                <c:pt idx="0">
                  <c:v>Marítimo Año 2013</c:v>
                </c:pt>
              </c:strCache>
            </c:strRef>
          </c:tx>
          <c:spPr>
            <a:solidFill>
              <a:srgbClr val="C00000"/>
            </a:solidFill>
            <a:ln>
              <a:noFill/>
            </a:ln>
            <a:effectLst/>
            <a:sp3d/>
          </c:spPr>
          <c:cat>
            <c:strRef>
              <c:f>Hoja2!$A$55:$A$66</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Hoja2!$E$55:$E$66</c:f>
              <c:numCache>
                <c:formatCode>0%</c:formatCode>
                <c:ptCount val="12"/>
                <c:pt idx="0">
                  <c:v>0.46256038647342995</c:v>
                </c:pt>
                <c:pt idx="1">
                  <c:v>0.46399456521739157</c:v>
                </c:pt>
                <c:pt idx="2">
                  <c:v>0.43115942028985554</c:v>
                </c:pt>
                <c:pt idx="3">
                  <c:v>0.20652173913043495</c:v>
                </c:pt>
                <c:pt idx="4">
                  <c:v>0.18176328502415479</c:v>
                </c:pt>
                <c:pt idx="5">
                  <c:v>0.125</c:v>
                </c:pt>
                <c:pt idx="6">
                  <c:v>0.23852657004830918</c:v>
                </c:pt>
                <c:pt idx="7">
                  <c:v>0.10543478260869572</c:v>
                </c:pt>
                <c:pt idx="8">
                  <c:v>0.13103864734299533</c:v>
                </c:pt>
                <c:pt idx="9">
                  <c:v>0.18115942028985507</c:v>
                </c:pt>
                <c:pt idx="10">
                  <c:v>0.18840579710144956</c:v>
                </c:pt>
                <c:pt idx="11">
                  <c:v>0.20503952569169961</c:v>
                </c:pt>
              </c:numCache>
            </c:numRef>
          </c:val>
          <c:extLst xmlns:c16r2="http://schemas.microsoft.com/office/drawing/2015/06/chart">
            <c:ext xmlns:c16="http://schemas.microsoft.com/office/drawing/2014/chart" uri="{C3380CC4-5D6E-409C-BE32-E72D297353CC}">
              <c16:uniqueId val="{00000003-65E2-4D89-817E-AF6A183BC9CF}"/>
            </c:ext>
          </c:extLst>
        </c:ser>
        <c:ser>
          <c:idx val="4"/>
          <c:order val="4"/>
          <c:tx>
            <c:strRef>
              <c:f>Hoja2!$F$54</c:f>
              <c:strCache>
                <c:ptCount val="1"/>
                <c:pt idx="0">
                  <c:v>Marítimo Año 2014</c:v>
                </c:pt>
              </c:strCache>
            </c:strRef>
          </c:tx>
          <c:spPr>
            <a:solidFill>
              <a:srgbClr val="FFC000"/>
            </a:solidFill>
            <a:ln>
              <a:noFill/>
            </a:ln>
            <a:effectLst/>
            <a:sp3d/>
          </c:spPr>
          <c:cat>
            <c:strRef>
              <c:f>Hoja2!$A$55:$A$66</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Hoja2!$F$55:$F$66</c:f>
              <c:numCache>
                <c:formatCode>0%</c:formatCode>
                <c:ptCount val="12"/>
                <c:pt idx="0">
                  <c:v>0.25889328063241107</c:v>
                </c:pt>
                <c:pt idx="1">
                  <c:v>0.30095108695652178</c:v>
                </c:pt>
                <c:pt idx="2">
                  <c:v>0.14070048309178756</c:v>
                </c:pt>
                <c:pt idx="3">
                  <c:v>0.12567934782608695</c:v>
                </c:pt>
                <c:pt idx="4">
                  <c:v>0.13097826086956521</c:v>
                </c:pt>
                <c:pt idx="5">
                  <c:v>0.10122282608695667</c:v>
                </c:pt>
                <c:pt idx="6">
                  <c:v>0.25489130434782631</c:v>
                </c:pt>
                <c:pt idx="7">
                  <c:v>0.19323671497584538</c:v>
                </c:pt>
                <c:pt idx="8">
                  <c:v>0.16440217391304338</c:v>
                </c:pt>
                <c:pt idx="9">
                  <c:v>0.20591787439613546</c:v>
                </c:pt>
                <c:pt idx="10">
                  <c:v>0.21195652173913043</c:v>
                </c:pt>
                <c:pt idx="11">
                  <c:v>0.24116847826086971</c:v>
                </c:pt>
              </c:numCache>
            </c:numRef>
          </c:val>
          <c:extLst xmlns:c16r2="http://schemas.microsoft.com/office/drawing/2015/06/chart">
            <c:ext xmlns:c16="http://schemas.microsoft.com/office/drawing/2014/chart" uri="{C3380CC4-5D6E-409C-BE32-E72D297353CC}">
              <c16:uniqueId val="{00000004-65E2-4D89-817E-AF6A183BC9CF}"/>
            </c:ext>
          </c:extLst>
        </c:ser>
        <c:ser>
          <c:idx val="5"/>
          <c:order val="5"/>
          <c:tx>
            <c:strRef>
              <c:f>Hoja2!$G$54</c:f>
              <c:strCache>
                <c:ptCount val="1"/>
                <c:pt idx="0">
                  <c:v>Marítimo Año 2015</c:v>
                </c:pt>
              </c:strCache>
            </c:strRef>
          </c:tx>
          <c:spPr>
            <a:solidFill>
              <a:srgbClr val="FF0000"/>
            </a:solidFill>
            <a:ln>
              <a:noFill/>
            </a:ln>
            <a:effectLst/>
            <a:sp3d/>
          </c:spPr>
          <c:cat>
            <c:strRef>
              <c:f>Hoja2!$A$55:$A$66</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Hoja2!$G$55:$G$66</c:f>
              <c:numCache>
                <c:formatCode>0%</c:formatCode>
                <c:ptCount val="12"/>
                <c:pt idx="0">
                  <c:v>0.30669699455589555</c:v>
                </c:pt>
                <c:pt idx="1">
                  <c:v>0.27657004830917881</c:v>
                </c:pt>
                <c:pt idx="2">
                  <c:v>0.23029891304347841</c:v>
                </c:pt>
                <c:pt idx="3">
                  <c:v>0.14371980676328516</c:v>
                </c:pt>
                <c:pt idx="4">
                  <c:v>0.15579710144927564</c:v>
                </c:pt>
                <c:pt idx="5">
                  <c:v>0.14741847826086979</c:v>
                </c:pt>
                <c:pt idx="6">
                  <c:v>0.22524154589371981</c:v>
                </c:pt>
                <c:pt idx="7">
                  <c:v>0.13315217391304329</c:v>
                </c:pt>
                <c:pt idx="8">
                  <c:v>0.21350931677018647</c:v>
                </c:pt>
                <c:pt idx="9">
                  <c:v>0.13339920948616624</c:v>
                </c:pt>
                <c:pt idx="10">
                  <c:v>0.17282608695652174</c:v>
                </c:pt>
                <c:pt idx="11">
                  <c:v>0.48067632850241548</c:v>
                </c:pt>
              </c:numCache>
            </c:numRef>
          </c:val>
          <c:extLst xmlns:c16r2="http://schemas.microsoft.com/office/drawing/2015/06/chart">
            <c:ext xmlns:c16="http://schemas.microsoft.com/office/drawing/2014/chart" uri="{C3380CC4-5D6E-409C-BE32-E72D297353CC}">
              <c16:uniqueId val="{00000005-65E2-4D89-817E-AF6A183BC9CF}"/>
            </c:ext>
          </c:extLst>
        </c:ser>
        <c:dLbls/>
        <c:shape val="box"/>
        <c:axId val="99701888"/>
        <c:axId val="99703424"/>
        <c:axId val="0"/>
      </c:bar3DChart>
      <c:catAx>
        <c:axId val="99701888"/>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99703424"/>
        <c:crosses val="autoZero"/>
        <c:auto val="1"/>
        <c:lblAlgn val="ctr"/>
        <c:lblOffset val="100"/>
      </c:catAx>
      <c:valAx>
        <c:axId val="99703424"/>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99701888"/>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chart>
  <c:spPr>
    <a:noFill/>
    <a:ln>
      <a:noFill/>
    </a:ln>
    <a:effectLst/>
  </c:spPr>
  <c:txPr>
    <a:bodyPr/>
    <a:lstStyle/>
    <a:p>
      <a:pPr>
        <a:defRPr/>
      </a:pPr>
      <a:endParaRPr lang="es-CL"/>
    </a:p>
  </c:txPr>
  <c:externalData r:id="rId1"/>
</c:chartSpace>
</file>

<file path=ppt/charts/chart37.xml><?xml version="1.0" encoding="utf-8"?>
<c:chartSpace xmlns:c="http://schemas.openxmlformats.org/drawingml/2006/chart" xmlns:a="http://schemas.openxmlformats.org/drawingml/2006/main" xmlns:r="http://schemas.openxmlformats.org/officeDocument/2006/relationships">
  <c:lang val="es-CL"/>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dirty="0"/>
              <a:t>Pasajeros Totales Servicio Aéreo y Marítimo</a:t>
            </a:r>
          </a:p>
        </c:rich>
      </c:tx>
      <c:layout/>
      <c:spPr>
        <a:noFill/>
        <a:ln>
          <a:noFill/>
        </a:ln>
        <a:effectLst/>
      </c:spPr>
    </c:title>
    <c:plotArea>
      <c:layout/>
      <c:lineChart>
        <c:grouping val="standard"/>
        <c:ser>
          <c:idx val="0"/>
          <c:order val="0"/>
          <c:tx>
            <c:strRef>
              <c:f>Hoja1!$B$3</c:f>
              <c:strCache>
                <c:ptCount val="1"/>
                <c:pt idx="0">
                  <c:v>2015</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Hoja1!$A$4:$A$15</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Hoja1!$B$4:$B$15</c:f>
              <c:numCache>
                <c:formatCode>#,##0</c:formatCode>
                <c:ptCount val="12"/>
                <c:pt idx="0">
                  <c:v>3499</c:v>
                </c:pt>
                <c:pt idx="1">
                  <c:v>2924</c:v>
                </c:pt>
                <c:pt idx="2">
                  <c:v>2653</c:v>
                </c:pt>
                <c:pt idx="3">
                  <c:v>1928</c:v>
                </c:pt>
                <c:pt idx="4">
                  <c:v>2019</c:v>
                </c:pt>
                <c:pt idx="5">
                  <c:v>1845</c:v>
                </c:pt>
                <c:pt idx="6">
                  <c:v>2225</c:v>
                </c:pt>
                <c:pt idx="7">
                  <c:v>1862</c:v>
                </c:pt>
                <c:pt idx="8">
                  <c:v>1762</c:v>
                </c:pt>
                <c:pt idx="9">
                  <c:v>2201</c:v>
                </c:pt>
                <c:pt idx="10">
                  <c:v>2260</c:v>
                </c:pt>
                <c:pt idx="11">
                  <c:v>2882.6000000000004</c:v>
                </c:pt>
              </c:numCache>
            </c:numRef>
          </c:val>
          <c:extLst xmlns:c16r2="http://schemas.microsoft.com/office/drawing/2015/06/chart">
            <c:ext xmlns:c16="http://schemas.microsoft.com/office/drawing/2014/chart" uri="{C3380CC4-5D6E-409C-BE32-E72D297353CC}">
              <c16:uniqueId val="{00000000-355B-4AAC-8067-E657637ECBE2}"/>
            </c:ext>
          </c:extLst>
        </c:ser>
        <c:ser>
          <c:idx val="1"/>
          <c:order val="1"/>
          <c:tx>
            <c:strRef>
              <c:f>Hoja1!$C$3</c:f>
              <c:strCache>
                <c:ptCount val="1"/>
                <c:pt idx="0">
                  <c:v>2017</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Hoja1!$A$4:$A$15</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Hoja1!$C$4:$C$15</c:f>
              <c:numCache>
                <c:formatCode>0</c:formatCode>
                <c:ptCount val="12"/>
                <c:pt idx="0">
                  <c:v>7489.7887530778562</c:v>
                </c:pt>
                <c:pt idx="1">
                  <c:v>6295.43218660818</c:v>
                </c:pt>
                <c:pt idx="2">
                  <c:v>5925.4200776902062</c:v>
                </c:pt>
                <c:pt idx="3">
                  <c:v>4670.3325711635143</c:v>
                </c:pt>
                <c:pt idx="4">
                  <c:v>4844.7841210925344</c:v>
                </c:pt>
                <c:pt idx="5">
                  <c:v>4536.8754623343975</c:v>
                </c:pt>
                <c:pt idx="6">
                  <c:v>5095.1797278378535</c:v>
                </c:pt>
                <c:pt idx="7">
                  <c:v>4540.0787530829975</c:v>
                </c:pt>
                <c:pt idx="8">
                  <c:v>4309.6600237132297</c:v>
                </c:pt>
                <c:pt idx="9">
                  <c:v>5115.7820348584355</c:v>
                </c:pt>
                <c:pt idx="10">
                  <c:v>5069.5413049426215</c:v>
                </c:pt>
                <c:pt idx="11">
                  <c:v>6144.9358228328565</c:v>
                </c:pt>
              </c:numCache>
            </c:numRef>
          </c:val>
          <c:extLst xmlns:c16r2="http://schemas.microsoft.com/office/drawing/2015/06/chart">
            <c:ext xmlns:c16="http://schemas.microsoft.com/office/drawing/2014/chart" uri="{C3380CC4-5D6E-409C-BE32-E72D297353CC}">
              <c16:uniqueId val="{00000001-355B-4AAC-8067-E657637ECBE2}"/>
            </c:ext>
          </c:extLst>
        </c:ser>
        <c:ser>
          <c:idx val="2"/>
          <c:order val="2"/>
          <c:tx>
            <c:strRef>
              <c:f>Hoja1!$D$3</c:f>
              <c:strCache>
                <c:ptCount val="1"/>
                <c:pt idx="0">
                  <c:v>2020</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Hoja1!$A$4:$A$15</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Hoja1!$D$4:$D$15</c:f>
              <c:numCache>
                <c:formatCode>0</c:formatCode>
                <c:ptCount val="12"/>
                <c:pt idx="0">
                  <c:v>4043.8708085850362</c:v>
                </c:pt>
                <c:pt idx="1">
                  <c:v>3379.0012547991582</c:v>
                </c:pt>
                <c:pt idx="2">
                  <c:v>3072.2276699620411</c:v>
                </c:pt>
                <c:pt idx="3">
                  <c:v>2122.707583858582</c:v>
                </c:pt>
                <c:pt idx="4">
                  <c:v>2213.1205545306152</c:v>
                </c:pt>
                <c:pt idx="5">
                  <c:v>1996.7074843907401</c:v>
                </c:pt>
                <c:pt idx="6">
                  <c:v>2460.3864848963185</c:v>
                </c:pt>
                <c:pt idx="7">
                  <c:v>2024.8475178672231</c:v>
                </c:pt>
                <c:pt idx="8">
                  <c:v>1904.8753927608841</c:v>
                </c:pt>
                <c:pt idx="9">
                  <c:v>2473.1391047323141</c:v>
                </c:pt>
                <c:pt idx="10">
                  <c:v>2591.5512006258932</c:v>
                </c:pt>
                <c:pt idx="11">
                  <c:v>3363.2730696788317</c:v>
                </c:pt>
              </c:numCache>
            </c:numRef>
          </c:val>
          <c:extLst xmlns:c16r2="http://schemas.microsoft.com/office/drawing/2015/06/chart">
            <c:ext xmlns:c16="http://schemas.microsoft.com/office/drawing/2014/chart" uri="{C3380CC4-5D6E-409C-BE32-E72D297353CC}">
              <c16:uniqueId val="{00000002-355B-4AAC-8067-E657637ECBE2}"/>
            </c:ext>
          </c:extLst>
        </c:ser>
        <c:dLbls/>
        <c:marker val="1"/>
        <c:axId val="99903744"/>
        <c:axId val="99913728"/>
      </c:lineChart>
      <c:catAx>
        <c:axId val="9990374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99913728"/>
        <c:crosses val="autoZero"/>
        <c:auto val="1"/>
        <c:lblAlgn val="ctr"/>
        <c:lblOffset val="100"/>
      </c:catAx>
      <c:valAx>
        <c:axId val="99913728"/>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99903744"/>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chart>
  <c:spPr>
    <a:noFill/>
    <a:ln>
      <a:noFill/>
    </a:ln>
    <a:effectLst/>
  </c:spPr>
  <c:txPr>
    <a:bodyPr/>
    <a:lstStyle/>
    <a:p>
      <a:pPr>
        <a:defRPr/>
      </a:pPr>
      <a:endParaRPr lang="es-CL"/>
    </a:p>
  </c:txPr>
  <c:externalData r:id="rId1"/>
</c:chartSpace>
</file>

<file path=ppt/charts/chart38.xml><?xml version="1.0" encoding="utf-8"?>
<c:chartSpace xmlns:c="http://schemas.openxmlformats.org/drawingml/2006/chart" xmlns:a="http://schemas.openxmlformats.org/drawingml/2006/main" xmlns:r="http://schemas.openxmlformats.org/officeDocument/2006/relationships">
  <c:lang val="es-CL"/>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dirty="0"/>
              <a:t>Pasajeros</a:t>
            </a:r>
            <a:r>
              <a:rPr lang="es-CL" baseline="0" dirty="0"/>
              <a:t> Totales Residentes Servicio Aéreo y Marítimo</a:t>
            </a:r>
            <a:endParaRPr lang="es-CL" dirty="0"/>
          </a:p>
        </c:rich>
      </c:tx>
      <c:layout/>
      <c:spPr>
        <a:noFill/>
        <a:ln>
          <a:noFill/>
        </a:ln>
        <a:effectLst/>
      </c:spPr>
    </c:title>
    <c:plotArea>
      <c:layout/>
      <c:lineChart>
        <c:grouping val="standard"/>
        <c:ser>
          <c:idx val="0"/>
          <c:order val="0"/>
          <c:tx>
            <c:strRef>
              <c:f>Hoja1!$H$3</c:f>
              <c:strCache>
                <c:ptCount val="1"/>
                <c:pt idx="0">
                  <c:v>2015</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Hoja1!$G$4:$G$15</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Hoja1!$H$4:$H$15</c:f>
              <c:numCache>
                <c:formatCode>#,##0</c:formatCode>
                <c:ptCount val="12"/>
                <c:pt idx="0">
                  <c:v>497.66</c:v>
                </c:pt>
                <c:pt idx="1">
                  <c:v>401</c:v>
                </c:pt>
                <c:pt idx="2">
                  <c:v>240</c:v>
                </c:pt>
                <c:pt idx="3">
                  <c:v>244</c:v>
                </c:pt>
                <c:pt idx="4">
                  <c:v>301</c:v>
                </c:pt>
                <c:pt idx="5">
                  <c:v>279</c:v>
                </c:pt>
                <c:pt idx="6">
                  <c:v>407</c:v>
                </c:pt>
                <c:pt idx="7">
                  <c:v>279</c:v>
                </c:pt>
                <c:pt idx="8">
                  <c:v>284</c:v>
                </c:pt>
                <c:pt idx="9">
                  <c:v>273</c:v>
                </c:pt>
                <c:pt idx="10">
                  <c:v>255</c:v>
                </c:pt>
                <c:pt idx="11">
                  <c:v>353.5</c:v>
                </c:pt>
              </c:numCache>
            </c:numRef>
          </c:val>
          <c:extLst xmlns:c16r2="http://schemas.microsoft.com/office/drawing/2015/06/chart">
            <c:ext xmlns:c16="http://schemas.microsoft.com/office/drawing/2014/chart" uri="{C3380CC4-5D6E-409C-BE32-E72D297353CC}">
              <c16:uniqueId val="{00000000-AB6C-40F3-BEDA-CCAAF7CF7661}"/>
            </c:ext>
          </c:extLst>
        </c:ser>
        <c:ser>
          <c:idx val="1"/>
          <c:order val="1"/>
          <c:tx>
            <c:strRef>
              <c:f>Hoja1!$I$3</c:f>
              <c:strCache>
                <c:ptCount val="1"/>
                <c:pt idx="0">
                  <c:v>2017</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Hoja1!$G$4:$G$15</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Hoja1!$I$4:$I$15</c:f>
              <c:numCache>
                <c:formatCode>0</c:formatCode>
                <c:ptCount val="12"/>
                <c:pt idx="0">
                  <c:v>506.15617593499968</c:v>
                </c:pt>
                <c:pt idx="1">
                  <c:v>407.84597224999999</c:v>
                </c:pt>
                <c:pt idx="2">
                  <c:v>244.09734000000012</c:v>
                </c:pt>
                <c:pt idx="3">
                  <c:v>248.16562899999997</c:v>
                </c:pt>
                <c:pt idx="4">
                  <c:v>306.13874724999954</c:v>
                </c:pt>
                <c:pt idx="5">
                  <c:v>283.76315774999932</c:v>
                </c:pt>
                <c:pt idx="6">
                  <c:v>413.94840574999955</c:v>
                </c:pt>
                <c:pt idx="7">
                  <c:v>283.76315774999932</c:v>
                </c:pt>
                <c:pt idx="8">
                  <c:v>288.84851899999967</c:v>
                </c:pt>
                <c:pt idx="9">
                  <c:v>277.66072424999993</c:v>
                </c:pt>
                <c:pt idx="10">
                  <c:v>259.35342374999993</c:v>
                </c:pt>
                <c:pt idx="11">
                  <c:v>359.53504037499999</c:v>
                </c:pt>
              </c:numCache>
            </c:numRef>
          </c:val>
          <c:extLst xmlns:c16r2="http://schemas.microsoft.com/office/drawing/2015/06/chart">
            <c:ext xmlns:c16="http://schemas.microsoft.com/office/drawing/2014/chart" uri="{C3380CC4-5D6E-409C-BE32-E72D297353CC}">
              <c16:uniqueId val="{00000001-AB6C-40F3-BEDA-CCAAF7CF7661}"/>
            </c:ext>
          </c:extLst>
        </c:ser>
        <c:ser>
          <c:idx val="2"/>
          <c:order val="2"/>
          <c:tx>
            <c:strRef>
              <c:f>Hoja1!$J$3</c:f>
              <c:strCache>
                <c:ptCount val="1"/>
                <c:pt idx="0">
                  <c:v>2020</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Hoja1!$G$4:$G$15</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Hoja1!$J$4:$J$15</c:f>
              <c:numCache>
                <c:formatCode>0</c:formatCode>
                <c:ptCount val="12"/>
                <c:pt idx="0">
                  <c:v>516.83154520960625</c:v>
                </c:pt>
                <c:pt idx="1">
                  <c:v>416.84296514974562</c:v>
                </c:pt>
                <c:pt idx="2">
                  <c:v>250.29877531281494</c:v>
                </c:pt>
                <c:pt idx="3">
                  <c:v>254.43651915969534</c:v>
                </c:pt>
                <c:pt idx="4">
                  <c:v>313.39936897773873</c:v>
                </c:pt>
                <c:pt idx="5">
                  <c:v>290.64177781989736</c:v>
                </c:pt>
                <c:pt idx="6">
                  <c:v>423.04958092006558</c:v>
                </c:pt>
                <c:pt idx="7">
                  <c:v>290.64177781989736</c:v>
                </c:pt>
                <c:pt idx="8">
                  <c:v>295.81395762849769</c:v>
                </c:pt>
                <c:pt idx="9">
                  <c:v>284.4351620495766</c:v>
                </c:pt>
                <c:pt idx="10">
                  <c:v>265.81531473861548</c:v>
                </c:pt>
                <c:pt idx="11">
                  <c:v>367.70725696804169</c:v>
                </c:pt>
              </c:numCache>
            </c:numRef>
          </c:val>
          <c:extLst xmlns:c16r2="http://schemas.microsoft.com/office/drawing/2015/06/chart">
            <c:ext xmlns:c16="http://schemas.microsoft.com/office/drawing/2014/chart" uri="{C3380CC4-5D6E-409C-BE32-E72D297353CC}">
              <c16:uniqueId val="{00000002-AB6C-40F3-BEDA-CCAAF7CF7661}"/>
            </c:ext>
          </c:extLst>
        </c:ser>
        <c:dLbls/>
        <c:marker val="1"/>
        <c:axId val="100218368"/>
        <c:axId val="100219904"/>
      </c:lineChart>
      <c:catAx>
        <c:axId val="10021836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00219904"/>
        <c:crosses val="autoZero"/>
        <c:auto val="1"/>
        <c:lblAlgn val="ctr"/>
        <c:lblOffset val="100"/>
      </c:catAx>
      <c:valAx>
        <c:axId val="100219904"/>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00218368"/>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chart>
  <c:spPr>
    <a:noFill/>
    <a:ln>
      <a:noFill/>
    </a:ln>
    <a:effectLst/>
  </c:spPr>
  <c:txPr>
    <a:bodyPr/>
    <a:lstStyle/>
    <a:p>
      <a:pPr>
        <a:defRPr/>
      </a:pPr>
      <a:endParaRPr lang="es-CL"/>
    </a:p>
  </c:txPr>
  <c:externalData r:id="rId1"/>
</c:chartSpace>
</file>

<file path=ppt/charts/chart39.xml><?xml version="1.0" encoding="utf-8"?>
<c:chartSpace xmlns:c="http://schemas.openxmlformats.org/drawingml/2006/chart" xmlns:a="http://schemas.openxmlformats.org/drawingml/2006/main" xmlns:r="http://schemas.openxmlformats.org/officeDocument/2006/relationships">
  <c:lang val="es-CL"/>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dirty="0"/>
              <a:t>Pasajeros</a:t>
            </a:r>
            <a:r>
              <a:rPr lang="es-CL" baseline="0" dirty="0"/>
              <a:t> Totales Residentes Servicio Aéreo y Marítimo (Incluye FFAA)</a:t>
            </a:r>
            <a:endParaRPr lang="es-CL" dirty="0"/>
          </a:p>
        </c:rich>
      </c:tx>
      <c:layout/>
      <c:spPr>
        <a:noFill/>
        <a:ln>
          <a:noFill/>
        </a:ln>
        <a:effectLst/>
      </c:spPr>
    </c:title>
    <c:plotArea>
      <c:layout/>
      <c:lineChart>
        <c:grouping val="standard"/>
        <c:ser>
          <c:idx val="0"/>
          <c:order val="0"/>
          <c:tx>
            <c:strRef>
              <c:f>Hoja1!$N$3</c:f>
              <c:strCache>
                <c:ptCount val="1"/>
                <c:pt idx="0">
                  <c:v>2015</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Hoja1!$M$4:$M$15</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Hoja1!$N$4:$N$15</c:f>
              <c:numCache>
                <c:formatCode>#,##0</c:formatCode>
                <c:ptCount val="12"/>
                <c:pt idx="0">
                  <c:v>597.19200000000001</c:v>
                </c:pt>
                <c:pt idx="1">
                  <c:v>481.2</c:v>
                </c:pt>
                <c:pt idx="2">
                  <c:v>288</c:v>
                </c:pt>
                <c:pt idx="3">
                  <c:v>292.8</c:v>
                </c:pt>
                <c:pt idx="4">
                  <c:v>361.2</c:v>
                </c:pt>
                <c:pt idx="5">
                  <c:v>334.8</c:v>
                </c:pt>
                <c:pt idx="6">
                  <c:v>488.4</c:v>
                </c:pt>
                <c:pt idx="7">
                  <c:v>334.8</c:v>
                </c:pt>
                <c:pt idx="8">
                  <c:v>340.8</c:v>
                </c:pt>
                <c:pt idx="9">
                  <c:v>327.59999999999968</c:v>
                </c:pt>
                <c:pt idx="10">
                  <c:v>306</c:v>
                </c:pt>
                <c:pt idx="11">
                  <c:v>424.2</c:v>
                </c:pt>
              </c:numCache>
            </c:numRef>
          </c:val>
          <c:extLst xmlns:c16r2="http://schemas.microsoft.com/office/drawing/2015/06/chart">
            <c:ext xmlns:c16="http://schemas.microsoft.com/office/drawing/2014/chart" uri="{C3380CC4-5D6E-409C-BE32-E72D297353CC}">
              <c16:uniqueId val="{00000000-B3AF-49F5-9C5C-BCDB8F1D46B8}"/>
            </c:ext>
          </c:extLst>
        </c:ser>
        <c:ser>
          <c:idx val="1"/>
          <c:order val="1"/>
          <c:tx>
            <c:strRef>
              <c:f>Hoja1!$O$3</c:f>
              <c:strCache>
                <c:ptCount val="1"/>
                <c:pt idx="0">
                  <c:v>2017</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Hoja1!$M$4:$M$15</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Hoja1!$O$4:$O$15</c:f>
              <c:numCache>
                <c:formatCode>#,##0</c:formatCode>
                <c:ptCount val="12"/>
                <c:pt idx="0">
                  <c:v>607.38741112199921</c:v>
                </c:pt>
                <c:pt idx="1">
                  <c:v>489.41516669999999</c:v>
                </c:pt>
                <c:pt idx="2">
                  <c:v>292.91680799999961</c:v>
                </c:pt>
                <c:pt idx="3">
                  <c:v>297.79875479999953</c:v>
                </c:pt>
                <c:pt idx="4">
                  <c:v>367.36649669999991</c:v>
                </c:pt>
                <c:pt idx="5">
                  <c:v>340.51578929999994</c:v>
                </c:pt>
                <c:pt idx="6">
                  <c:v>496.73808689999964</c:v>
                </c:pt>
                <c:pt idx="7">
                  <c:v>340.51578929999994</c:v>
                </c:pt>
                <c:pt idx="8">
                  <c:v>346.61822280000001</c:v>
                </c:pt>
                <c:pt idx="9">
                  <c:v>333.19286909999988</c:v>
                </c:pt>
                <c:pt idx="10">
                  <c:v>311.22410849999955</c:v>
                </c:pt>
                <c:pt idx="11">
                  <c:v>431.44204844999967</c:v>
                </c:pt>
              </c:numCache>
            </c:numRef>
          </c:val>
          <c:extLst xmlns:c16r2="http://schemas.microsoft.com/office/drawing/2015/06/chart">
            <c:ext xmlns:c16="http://schemas.microsoft.com/office/drawing/2014/chart" uri="{C3380CC4-5D6E-409C-BE32-E72D297353CC}">
              <c16:uniqueId val="{00000001-B3AF-49F5-9C5C-BCDB8F1D46B8}"/>
            </c:ext>
          </c:extLst>
        </c:ser>
        <c:ser>
          <c:idx val="2"/>
          <c:order val="2"/>
          <c:tx>
            <c:strRef>
              <c:f>Hoja1!$P$3</c:f>
              <c:strCache>
                <c:ptCount val="1"/>
                <c:pt idx="0">
                  <c:v>2020</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Hoja1!$M$4:$M$15</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Hoja1!$P$4:$P$15</c:f>
              <c:numCache>
                <c:formatCode>#,##0</c:formatCode>
                <c:ptCount val="12"/>
                <c:pt idx="0">
                  <c:v>620.19785425152804</c:v>
                </c:pt>
                <c:pt idx="1">
                  <c:v>500.21155817969367</c:v>
                </c:pt>
                <c:pt idx="2">
                  <c:v>300.35853037537794</c:v>
                </c:pt>
                <c:pt idx="3">
                  <c:v>305.32382299163424</c:v>
                </c:pt>
                <c:pt idx="4">
                  <c:v>376.07924277328647</c:v>
                </c:pt>
                <c:pt idx="5">
                  <c:v>348.77013338387684</c:v>
                </c:pt>
                <c:pt idx="6">
                  <c:v>507.65949710407875</c:v>
                </c:pt>
                <c:pt idx="7">
                  <c:v>348.77013338387684</c:v>
                </c:pt>
                <c:pt idx="8">
                  <c:v>354.97674915419685</c:v>
                </c:pt>
                <c:pt idx="9">
                  <c:v>341.32219445949204</c:v>
                </c:pt>
                <c:pt idx="10">
                  <c:v>318.97837768633894</c:v>
                </c:pt>
                <c:pt idx="11">
                  <c:v>441.24870836165024</c:v>
                </c:pt>
              </c:numCache>
            </c:numRef>
          </c:val>
          <c:extLst xmlns:c16r2="http://schemas.microsoft.com/office/drawing/2015/06/chart">
            <c:ext xmlns:c16="http://schemas.microsoft.com/office/drawing/2014/chart" uri="{C3380CC4-5D6E-409C-BE32-E72D297353CC}">
              <c16:uniqueId val="{00000002-B3AF-49F5-9C5C-BCDB8F1D46B8}"/>
            </c:ext>
          </c:extLst>
        </c:ser>
        <c:dLbls/>
        <c:marker val="1"/>
        <c:axId val="100479360"/>
        <c:axId val="100480896"/>
      </c:lineChart>
      <c:catAx>
        <c:axId val="10047936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00480896"/>
        <c:crosses val="autoZero"/>
        <c:auto val="1"/>
        <c:lblAlgn val="ctr"/>
        <c:lblOffset val="100"/>
      </c:catAx>
      <c:valAx>
        <c:axId val="100480896"/>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00479360"/>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chart>
  <c:spPr>
    <a:noFill/>
    <a:ln>
      <a:noFill/>
    </a:ln>
    <a:effectLst/>
  </c:spPr>
  <c:txPr>
    <a:bodyPr/>
    <a:lstStyle/>
    <a:p>
      <a:pPr>
        <a:defRPr/>
      </a:pPr>
      <a:endParaRPr lang="es-CL"/>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s-CL"/>
  <c:chart>
    <c:plotArea>
      <c:layout>
        <c:manualLayout>
          <c:layoutTarget val="inner"/>
          <c:xMode val="edge"/>
          <c:yMode val="edge"/>
          <c:x val="0.11786174657162006"/>
          <c:y val="4.5973166397678546E-2"/>
          <c:w val="0.68372315146997165"/>
          <c:h val="0.69043902120930534"/>
        </c:manualLayout>
      </c:layout>
      <c:lineChart>
        <c:grouping val="standard"/>
        <c:ser>
          <c:idx val="0"/>
          <c:order val="0"/>
          <c:tx>
            <c:strRef>
              <c:f>Aéreo!$F$1</c:f>
              <c:strCache>
                <c:ptCount val="1"/>
                <c:pt idx="0">
                  <c:v>PUNTA ARENAS - PUERTO WILLIAMS</c:v>
                </c:pt>
              </c:strCache>
            </c:strRef>
          </c:tx>
          <c:marker>
            <c:symbol val="none"/>
          </c:marker>
          <c:cat>
            <c:numRef>
              <c:f>Aéreo!$E$3:$E$73</c:f>
              <c:numCache>
                <c:formatCode>mmm\-yy</c:formatCode>
                <c:ptCount val="71"/>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numCache>
            </c:numRef>
          </c:cat>
          <c:val>
            <c:numRef>
              <c:f>Aéreo!$F$3:$F$73</c:f>
              <c:numCache>
                <c:formatCode>#,##0</c:formatCode>
                <c:ptCount val="71"/>
                <c:pt idx="0">
                  <c:v>540</c:v>
                </c:pt>
                <c:pt idx="1">
                  <c:v>595</c:v>
                </c:pt>
                <c:pt idx="2">
                  <c:v>565</c:v>
                </c:pt>
                <c:pt idx="3">
                  <c:v>400</c:v>
                </c:pt>
                <c:pt idx="4">
                  <c:v>392</c:v>
                </c:pt>
                <c:pt idx="5">
                  <c:v>426</c:v>
                </c:pt>
                <c:pt idx="6">
                  <c:v>468</c:v>
                </c:pt>
                <c:pt idx="7">
                  <c:v>489</c:v>
                </c:pt>
                <c:pt idx="8">
                  <c:v>463</c:v>
                </c:pt>
                <c:pt idx="9">
                  <c:v>513</c:v>
                </c:pt>
                <c:pt idx="10">
                  <c:v>592</c:v>
                </c:pt>
                <c:pt idx="11">
                  <c:v>579</c:v>
                </c:pt>
                <c:pt idx="12">
                  <c:v>494</c:v>
                </c:pt>
                <c:pt idx="13">
                  <c:v>824</c:v>
                </c:pt>
                <c:pt idx="14">
                  <c:v>791</c:v>
                </c:pt>
                <c:pt idx="15">
                  <c:v>517</c:v>
                </c:pt>
                <c:pt idx="16">
                  <c:v>485</c:v>
                </c:pt>
                <c:pt idx="17">
                  <c:v>443</c:v>
                </c:pt>
                <c:pt idx="18">
                  <c:v>712</c:v>
                </c:pt>
                <c:pt idx="19">
                  <c:v>467</c:v>
                </c:pt>
                <c:pt idx="20">
                  <c:v>446</c:v>
                </c:pt>
                <c:pt idx="21">
                  <c:v>543</c:v>
                </c:pt>
                <c:pt idx="22">
                  <c:v>758</c:v>
                </c:pt>
                <c:pt idx="23">
                  <c:v>634</c:v>
                </c:pt>
                <c:pt idx="24">
                  <c:v>624</c:v>
                </c:pt>
                <c:pt idx="25">
                  <c:v>680</c:v>
                </c:pt>
                <c:pt idx="26">
                  <c:v>592</c:v>
                </c:pt>
                <c:pt idx="27">
                  <c:v>409</c:v>
                </c:pt>
                <c:pt idx="28">
                  <c:v>449</c:v>
                </c:pt>
                <c:pt idx="29">
                  <c:v>367</c:v>
                </c:pt>
                <c:pt idx="30">
                  <c:v>511</c:v>
                </c:pt>
                <c:pt idx="31">
                  <c:v>429</c:v>
                </c:pt>
                <c:pt idx="32">
                  <c:v>423</c:v>
                </c:pt>
                <c:pt idx="33">
                  <c:v>469</c:v>
                </c:pt>
                <c:pt idx="34">
                  <c:v>658</c:v>
                </c:pt>
                <c:pt idx="35">
                  <c:v>1010</c:v>
                </c:pt>
                <c:pt idx="36">
                  <c:v>795</c:v>
                </c:pt>
                <c:pt idx="37">
                  <c:v>650</c:v>
                </c:pt>
                <c:pt idx="38">
                  <c:v>744</c:v>
                </c:pt>
                <c:pt idx="39">
                  <c:v>588</c:v>
                </c:pt>
                <c:pt idx="40">
                  <c:v>480</c:v>
                </c:pt>
                <c:pt idx="41">
                  <c:v>464</c:v>
                </c:pt>
                <c:pt idx="42">
                  <c:v>562</c:v>
                </c:pt>
                <c:pt idx="43">
                  <c:v>527</c:v>
                </c:pt>
                <c:pt idx="44">
                  <c:v>485</c:v>
                </c:pt>
                <c:pt idx="45">
                  <c:v>601</c:v>
                </c:pt>
                <c:pt idx="46">
                  <c:v>698</c:v>
                </c:pt>
                <c:pt idx="47">
                  <c:v>1010</c:v>
                </c:pt>
                <c:pt idx="48">
                  <c:v>1034</c:v>
                </c:pt>
                <c:pt idx="49">
                  <c:v>869</c:v>
                </c:pt>
                <c:pt idx="50">
                  <c:v>735</c:v>
                </c:pt>
                <c:pt idx="51">
                  <c:v>608</c:v>
                </c:pt>
                <c:pt idx="52">
                  <c:v>566</c:v>
                </c:pt>
                <c:pt idx="53">
                  <c:v>517</c:v>
                </c:pt>
                <c:pt idx="54">
                  <c:v>605</c:v>
                </c:pt>
                <c:pt idx="55">
                  <c:v>599</c:v>
                </c:pt>
                <c:pt idx="56">
                  <c:v>615</c:v>
                </c:pt>
                <c:pt idx="57">
                  <c:v>725</c:v>
                </c:pt>
                <c:pt idx="58">
                  <c:v>924</c:v>
                </c:pt>
                <c:pt idx="59">
                  <c:v>1321</c:v>
                </c:pt>
                <c:pt idx="60">
                  <c:v>1465</c:v>
                </c:pt>
                <c:pt idx="61">
                  <c:v>1214</c:v>
                </c:pt>
                <c:pt idx="62">
                  <c:v>1061</c:v>
                </c:pt>
                <c:pt idx="63">
                  <c:v>866</c:v>
                </c:pt>
                <c:pt idx="64">
                  <c:v>897</c:v>
                </c:pt>
                <c:pt idx="65">
                  <c:v>839</c:v>
                </c:pt>
                <c:pt idx="66">
                  <c:v>952</c:v>
                </c:pt>
                <c:pt idx="67">
                  <c:v>752</c:v>
                </c:pt>
                <c:pt idx="68">
                  <c:v>762</c:v>
                </c:pt>
                <c:pt idx="69">
                  <c:v>972</c:v>
                </c:pt>
                <c:pt idx="70">
                  <c:v>954</c:v>
                </c:pt>
              </c:numCache>
            </c:numRef>
          </c:val>
          <c:extLst xmlns:c16r2="http://schemas.microsoft.com/office/drawing/2015/06/chart">
            <c:ext xmlns:c16="http://schemas.microsoft.com/office/drawing/2014/chart" uri="{C3380CC4-5D6E-409C-BE32-E72D297353CC}">
              <c16:uniqueId val="{00000000-D6A0-4F15-B28D-3EFB2C954AB5}"/>
            </c:ext>
          </c:extLst>
        </c:ser>
        <c:ser>
          <c:idx val="1"/>
          <c:order val="1"/>
          <c:tx>
            <c:strRef>
              <c:f>Aéreo!$G$1</c:f>
              <c:strCache>
                <c:ptCount val="1"/>
                <c:pt idx="0">
                  <c:v>PUERTO WILLIAMS - PUNTA ARENAS</c:v>
                </c:pt>
              </c:strCache>
            </c:strRef>
          </c:tx>
          <c:marker>
            <c:symbol val="none"/>
          </c:marker>
          <c:cat>
            <c:numRef>
              <c:f>Aéreo!$E$3:$E$73</c:f>
              <c:numCache>
                <c:formatCode>mmm\-yy</c:formatCode>
                <c:ptCount val="71"/>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numCache>
            </c:numRef>
          </c:cat>
          <c:val>
            <c:numRef>
              <c:f>Aéreo!$G$3:$G$73</c:f>
              <c:numCache>
                <c:formatCode>#,##0</c:formatCode>
                <c:ptCount val="71"/>
                <c:pt idx="0">
                  <c:v>603</c:v>
                </c:pt>
                <c:pt idx="1">
                  <c:v>476</c:v>
                </c:pt>
                <c:pt idx="2">
                  <c:v>391</c:v>
                </c:pt>
                <c:pt idx="3">
                  <c:v>443</c:v>
                </c:pt>
                <c:pt idx="4">
                  <c:v>417</c:v>
                </c:pt>
                <c:pt idx="5">
                  <c:v>432</c:v>
                </c:pt>
                <c:pt idx="6">
                  <c:v>511</c:v>
                </c:pt>
                <c:pt idx="7">
                  <c:v>471</c:v>
                </c:pt>
                <c:pt idx="8">
                  <c:v>432</c:v>
                </c:pt>
                <c:pt idx="9">
                  <c:v>536</c:v>
                </c:pt>
                <c:pt idx="10">
                  <c:v>598</c:v>
                </c:pt>
                <c:pt idx="11">
                  <c:v>873</c:v>
                </c:pt>
                <c:pt idx="12">
                  <c:v>595</c:v>
                </c:pt>
                <c:pt idx="13">
                  <c:v>666</c:v>
                </c:pt>
                <c:pt idx="14">
                  <c:v>634</c:v>
                </c:pt>
                <c:pt idx="15">
                  <c:v>576</c:v>
                </c:pt>
                <c:pt idx="16">
                  <c:v>537</c:v>
                </c:pt>
                <c:pt idx="17">
                  <c:v>489</c:v>
                </c:pt>
                <c:pt idx="18">
                  <c:v>661</c:v>
                </c:pt>
                <c:pt idx="19">
                  <c:v>434</c:v>
                </c:pt>
                <c:pt idx="20">
                  <c:v>451</c:v>
                </c:pt>
                <c:pt idx="21">
                  <c:v>542</c:v>
                </c:pt>
                <c:pt idx="22">
                  <c:v>727</c:v>
                </c:pt>
                <c:pt idx="23">
                  <c:v>893</c:v>
                </c:pt>
                <c:pt idx="24">
                  <c:v>759</c:v>
                </c:pt>
                <c:pt idx="25">
                  <c:v>806</c:v>
                </c:pt>
                <c:pt idx="26">
                  <c:v>701</c:v>
                </c:pt>
                <c:pt idx="27">
                  <c:v>446</c:v>
                </c:pt>
                <c:pt idx="28">
                  <c:v>390</c:v>
                </c:pt>
                <c:pt idx="29">
                  <c:v>308</c:v>
                </c:pt>
                <c:pt idx="30">
                  <c:v>488</c:v>
                </c:pt>
                <c:pt idx="31">
                  <c:v>462</c:v>
                </c:pt>
                <c:pt idx="32">
                  <c:v>435</c:v>
                </c:pt>
                <c:pt idx="33">
                  <c:v>477</c:v>
                </c:pt>
                <c:pt idx="34">
                  <c:v>668</c:v>
                </c:pt>
                <c:pt idx="35">
                  <c:v>642</c:v>
                </c:pt>
                <c:pt idx="36">
                  <c:v>740</c:v>
                </c:pt>
                <c:pt idx="37">
                  <c:v>772</c:v>
                </c:pt>
                <c:pt idx="38">
                  <c:v>930</c:v>
                </c:pt>
                <c:pt idx="39">
                  <c:v>599</c:v>
                </c:pt>
                <c:pt idx="40">
                  <c:v>471</c:v>
                </c:pt>
                <c:pt idx="41">
                  <c:v>455</c:v>
                </c:pt>
                <c:pt idx="42">
                  <c:v>583</c:v>
                </c:pt>
                <c:pt idx="43">
                  <c:v>492</c:v>
                </c:pt>
                <c:pt idx="44">
                  <c:v>483</c:v>
                </c:pt>
                <c:pt idx="45">
                  <c:v>578</c:v>
                </c:pt>
                <c:pt idx="46">
                  <c:v>731</c:v>
                </c:pt>
                <c:pt idx="47">
                  <c:v>647</c:v>
                </c:pt>
                <c:pt idx="48">
                  <c:v>935</c:v>
                </c:pt>
                <c:pt idx="49">
                  <c:v>892</c:v>
                </c:pt>
                <c:pt idx="50">
                  <c:v>870</c:v>
                </c:pt>
                <c:pt idx="51">
                  <c:v>561</c:v>
                </c:pt>
                <c:pt idx="52">
                  <c:v>554</c:v>
                </c:pt>
                <c:pt idx="53">
                  <c:v>493</c:v>
                </c:pt>
                <c:pt idx="54">
                  <c:v>556</c:v>
                </c:pt>
                <c:pt idx="55">
                  <c:v>631</c:v>
                </c:pt>
                <c:pt idx="56">
                  <c:v>646</c:v>
                </c:pt>
                <c:pt idx="57">
                  <c:v>703</c:v>
                </c:pt>
                <c:pt idx="58">
                  <c:v>928</c:v>
                </c:pt>
                <c:pt idx="59">
                  <c:v>909</c:v>
                </c:pt>
                <c:pt idx="60">
                  <c:v>1413</c:v>
                </c:pt>
                <c:pt idx="61">
                  <c:v>1252</c:v>
                </c:pt>
                <c:pt idx="62">
                  <c:v>1253</c:v>
                </c:pt>
                <c:pt idx="63">
                  <c:v>824</c:v>
                </c:pt>
                <c:pt idx="64">
                  <c:v>864</c:v>
                </c:pt>
                <c:pt idx="65">
                  <c:v>789</c:v>
                </c:pt>
                <c:pt idx="66">
                  <c:v>900</c:v>
                </c:pt>
                <c:pt idx="67">
                  <c:v>865</c:v>
                </c:pt>
                <c:pt idx="68">
                  <c:v>725</c:v>
                </c:pt>
                <c:pt idx="69">
                  <c:v>959</c:v>
                </c:pt>
                <c:pt idx="70">
                  <c:v>988</c:v>
                </c:pt>
              </c:numCache>
            </c:numRef>
          </c:val>
          <c:extLst xmlns:c16r2="http://schemas.microsoft.com/office/drawing/2015/06/chart">
            <c:ext xmlns:c16="http://schemas.microsoft.com/office/drawing/2014/chart" uri="{C3380CC4-5D6E-409C-BE32-E72D297353CC}">
              <c16:uniqueId val="{00000001-D6A0-4F15-B28D-3EFB2C954AB5}"/>
            </c:ext>
          </c:extLst>
        </c:ser>
        <c:dLbls/>
        <c:marker val="1"/>
        <c:axId val="84010112"/>
        <c:axId val="84012032"/>
      </c:lineChart>
      <c:dateAx>
        <c:axId val="84010112"/>
        <c:scaling>
          <c:orientation val="minMax"/>
        </c:scaling>
        <c:axPos val="b"/>
        <c:title>
          <c:tx>
            <c:rich>
              <a:bodyPr/>
              <a:lstStyle/>
              <a:p>
                <a:pPr>
                  <a:defRPr/>
                </a:pPr>
                <a:r>
                  <a:rPr lang="es-CL" dirty="0"/>
                  <a:t>Meses</a:t>
                </a:r>
              </a:p>
            </c:rich>
          </c:tx>
          <c:layout/>
        </c:title>
        <c:numFmt formatCode="mmm\-yy" sourceLinked="1"/>
        <c:majorTickMark val="none"/>
        <c:tickLblPos val="nextTo"/>
        <c:txPr>
          <a:bodyPr rot="-3000000"/>
          <a:lstStyle/>
          <a:p>
            <a:pPr>
              <a:defRPr/>
            </a:pPr>
            <a:endParaRPr lang="es-CL"/>
          </a:p>
        </c:txPr>
        <c:crossAx val="84012032"/>
        <c:crosses val="autoZero"/>
        <c:auto val="1"/>
        <c:lblOffset val="100"/>
        <c:baseTimeUnit val="months"/>
      </c:dateAx>
      <c:valAx>
        <c:axId val="84012032"/>
        <c:scaling>
          <c:orientation val="minMax"/>
        </c:scaling>
        <c:axPos val="l"/>
        <c:title>
          <c:tx>
            <c:rich>
              <a:bodyPr/>
              <a:lstStyle/>
              <a:p>
                <a:pPr>
                  <a:defRPr/>
                </a:pPr>
                <a:r>
                  <a:rPr lang="es-CL" dirty="0"/>
                  <a:t>Pasajeros</a:t>
                </a:r>
              </a:p>
            </c:rich>
          </c:tx>
          <c:layout/>
        </c:title>
        <c:numFmt formatCode="#,##0" sourceLinked="1"/>
        <c:tickLblPos val="nextTo"/>
        <c:crossAx val="84010112"/>
        <c:crosses val="autoZero"/>
        <c:crossBetween val="between"/>
      </c:valAx>
    </c:plotArea>
    <c:legend>
      <c:legendPos val="r"/>
      <c:layout>
        <c:manualLayout>
          <c:xMode val="edge"/>
          <c:yMode val="edge"/>
          <c:x val="0.79644861699980085"/>
          <c:y val="0.20117670073849464"/>
          <c:w val="0.1956618366491171"/>
          <c:h val="0.57405090990704366"/>
        </c:manualLayout>
      </c:layout>
    </c:legend>
    <c:plotVisOnly val="1"/>
    <c:dispBlanksAs val="gap"/>
  </c:chart>
  <c:spPr>
    <a:ln>
      <a:noFill/>
    </a:ln>
  </c:spPr>
  <c:externalData r:id="rId1"/>
</c:chartSpace>
</file>

<file path=ppt/charts/chart40.xml><?xml version="1.0" encoding="utf-8"?>
<c:chartSpace xmlns:c="http://schemas.openxmlformats.org/drawingml/2006/chart" xmlns:a="http://schemas.openxmlformats.org/drawingml/2006/main" xmlns:r="http://schemas.openxmlformats.org/officeDocument/2006/relationships">
  <c:lang val="es-CL"/>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dirty="0"/>
              <a:t>Pasajeros Totales</a:t>
            </a:r>
            <a:r>
              <a:rPr lang="es-CL" baseline="0" dirty="0"/>
              <a:t> Servicio Aéreo</a:t>
            </a:r>
            <a:endParaRPr lang="es-CL" dirty="0"/>
          </a:p>
        </c:rich>
      </c:tx>
      <c:layout/>
      <c:spPr>
        <a:noFill/>
        <a:ln>
          <a:noFill/>
        </a:ln>
        <a:effectLst/>
      </c:spPr>
    </c:title>
    <c:plotArea>
      <c:layout/>
      <c:lineChart>
        <c:grouping val="standard"/>
        <c:ser>
          <c:idx val="0"/>
          <c:order val="0"/>
          <c:tx>
            <c:strRef>
              <c:f>Hoja1!$B$31</c:f>
              <c:strCache>
                <c:ptCount val="1"/>
                <c:pt idx="0">
                  <c:v>2015</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Hoja1!$A$32:$A$43</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Hoja1!$B$32:$B$43</c:f>
              <c:numCache>
                <c:formatCode>#,##0</c:formatCode>
                <c:ptCount val="12"/>
                <c:pt idx="0">
                  <c:v>2878</c:v>
                </c:pt>
                <c:pt idx="1">
                  <c:v>2466</c:v>
                </c:pt>
                <c:pt idx="2">
                  <c:v>2314</c:v>
                </c:pt>
                <c:pt idx="3">
                  <c:v>1690</c:v>
                </c:pt>
                <c:pt idx="4">
                  <c:v>1761</c:v>
                </c:pt>
                <c:pt idx="5">
                  <c:v>1628</c:v>
                </c:pt>
                <c:pt idx="6">
                  <c:v>1852</c:v>
                </c:pt>
                <c:pt idx="7">
                  <c:v>1617</c:v>
                </c:pt>
                <c:pt idx="8">
                  <c:v>1487</c:v>
                </c:pt>
                <c:pt idx="9">
                  <c:v>1931</c:v>
                </c:pt>
                <c:pt idx="10">
                  <c:v>1942</c:v>
                </c:pt>
                <c:pt idx="11">
                  <c:v>2497.6000000000004</c:v>
                </c:pt>
              </c:numCache>
            </c:numRef>
          </c:val>
          <c:extLst xmlns:c16r2="http://schemas.microsoft.com/office/drawing/2015/06/chart">
            <c:ext xmlns:c16="http://schemas.microsoft.com/office/drawing/2014/chart" uri="{C3380CC4-5D6E-409C-BE32-E72D297353CC}">
              <c16:uniqueId val="{00000000-ABAC-44AD-B446-44B667DB51F1}"/>
            </c:ext>
          </c:extLst>
        </c:ser>
        <c:ser>
          <c:idx val="1"/>
          <c:order val="1"/>
          <c:tx>
            <c:strRef>
              <c:f>Hoja1!$C$31</c:f>
              <c:strCache>
                <c:ptCount val="1"/>
                <c:pt idx="0">
                  <c:v>2017</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Hoja1!$A$32:$A$43</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Hoja1!$C$32:$C$43</c:f>
              <c:numCache>
                <c:formatCode>0</c:formatCode>
                <c:ptCount val="12"/>
                <c:pt idx="0">
                  <c:v>6693.5242741428619</c:v>
                </c:pt>
                <c:pt idx="1">
                  <c:v>5720.1724578303974</c:v>
                </c:pt>
                <c:pt idx="2">
                  <c:v>5461.9346897827991</c:v>
                </c:pt>
                <c:pt idx="3">
                  <c:v>4361.2172294135153</c:v>
                </c:pt>
                <c:pt idx="4">
                  <c:v>4524.0973671758684</c:v>
                </c:pt>
                <c:pt idx="5">
                  <c:v>4253.0164302047724</c:v>
                </c:pt>
                <c:pt idx="6">
                  <c:v>4677.0186270230424</c:v>
                </c:pt>
                <c:pt idx="7">
                  <c:v>4246.2562117126354</c:v>
                </c:pt>
                <c:pt idx="8">
                  <c:v>3958.5279922965597</c:v>
                </c:pt>
                <c:pt idx="9">
                  <c:v>4750.2464028399127</c:v>
                </c:pt>
                <c:pt idx="10">
                  <c:v>4625.9527621463212</c:v>
                </c:pt>
                <c:pt idx="11">
                  <c:v>5652.9360131615631</c:v>
                </c:pt>
              </c:numCache>
            </c:numRef>
          </c:val>
          <c:extLst xmlns:c16r2="http://schemas.microsoft.com/office/drawing/2015/06/chart">
            <c:ext xmlns:c16="http://schemas.microsoft.com/office/drawing/2014/chart" uri="{C3380CC4-5D6E-409C-BE32-E72D297353CC}">
              <c16:uniqueId val="{00000001-ABAC-44AD-B446-44B667DB51F1}"/>
            </c:ext>
          </c:extLst>
        </c:ser>
        <c:ser>
          <c:idx val="2"/>
          <c:order val="2"/>
          <c:tx>
            <c:strRef>
              <c:f>Hoja1!$D$31</c:f>
              <c:strCache>
                <c:ptCount val="1"/>
                <c:pt idx="0">
                  <c:v>2020</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Hoja1!$A$32:$A$43</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Hoja1!$D$32:$D$43</c:f>
              <c:numCache>
                <c:formatCode>0</c:formatCode>
                <c:ptCount val="12"/>
                <c:pt idx="0">
                  <c:v>3288.7362549560817</c:v>
                </c:pt>
                <c:pt idx="1">
                  <c:v>2829.2050386621127</c:v>
                </c:pt>
                <c:pt idx="2">
                  <c:v>2639.3728109571821</c:v>
                </c:pt>
                <c:pt idx="3">
                  <c:v>1828.6776709414157</c:v>
                </c:pt>
                <c:pt idx="4">
                  <c:v>1904.2344172014198</c:v>
                </c:pt>
                <c:pt idx="5">
                  <c:v>1726.9929465907494</c:v>
                </c:pt>
                <c:pt idx="6">
                  <c:v>2045.5013115745874</c:v>
                </c:pt>
                <c:pt idx="7">
                  <c:v>1738.4818177640786</c:v>
                </c:pt>
                <c:pt idx="8">
                  <c:v>1569.6551018488892</c:v>
                </c:pt>
                <c:pt idx="9">
                  <c:v>2130.1298940236429</c:v>
                </c:pt>
                <c:pt idx="10">
                  <c:v>2179.4474143467569</c:v>
                </c:pt>
                <c:pt idx="11">
                  <c:v>2894.9851873147891</c:v>
                </c:pt>
              </c:numCache>
            </c:numRef>
          </c:val>
          <c:extLst xmlns:c16r2="http://schemas.microsoft.com/office/drawing/2015/06/chart">
            <c:ext xmlns:c16="http://schemas.microsoft.com/office/drawing/2014/chart" uri="{C3380CC4-5D6E-409C-BE32-E72D297353CC}">
              <c16:uniqueId val="{00000002-ABAC-44AD-B446-44B667DB51F1}"/>
            </c:ext>
          </c:extLst>
        </c:ser>
        <c:dLbls/>
        <c:marker val="1"/>
        <c:axId val="100740096"/>
        <c:axId val="100745984"/>
      </c:lineChart>
      <c:catAx>
        <c:axId val="10074009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00745984"/>
        <c:crosses val="autoZero"/>
        <c:auto val="1"/>
        <c:lblAlgn val="ctr"/>
        <c:lblOffset val="100"/>
      </c:catAx>
      <c:valAx>
        <c:axId val="100745984"/>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00740096"/>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chart>
  <c:spPr>
    <a:noFill/>
    <a:ln>
      <a:noFill/>
    </a:ln>
    <a:effectLst/>
  </c:spPr>
  <c:txPr>
    <a:bodyPr/>
    <a:lstStyle/>
    <a:p>
      <a:pPr>
        <a:defRPr/>
      </a:pPr>
      <a:endParaRPr lang="es-CL"/>
    </a:p>
  </c:txPr>
  <c:externalData r:id="rId1"/>
</c:chartSpace>
</file>

<file path=ppt/charts/chart41.xml><?xml version="1.0" encoding="utf-8"?>
<c:chartSpace xmlns:c="http://schemas.openxmlformats.org/drawingml/2006/chart" xmlns:a="http://schemas.openxmlformats.org/drawingml/2006/main" xmlns:r="http://schemas.openxmlformats.org/officeDocument/2006/relationships">
  <c:lang val="es-CL"/>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dirty="0"/>
              <a:t>Pasajeros Totales Residentes Servicio Aéreo</a:t>
            </a:r>
          </a:p>
        </c:rich>
      </c:tx>
      <c:layout/>
      <c:spPr>
        <a:noFill/>
        <a:ln>
          <a:noFill/>
        </a:ln>
        <a:effectLst/>
      </c:spPr>
    </c:title>
    <c:plotArea>
      <c:layout/>
      <c:lineChart>
        <c:grouping val="standard"/>
        <c:ser>
          <c:idx val="0"/>
          <c:order val="0"/>
          <c:tx>
            <c:strRef>
              <c:f>Hoja1!$H$31</c:f>
              <c:strCache>
                <c:ptCount val="1"/>
                <c:pt idx="0">
                  <c:v>2015</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Hoja1!$G$32:$G$43</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Hoja1!$H$32:$H$43</c:f>
              <c:numCache>
                <c:formatCode>#,##0</c:formatCode>
                <c:ptCount val="12"/>
                <c:pt idx="0">
                  <c:v>212</c:v>
                </c:pt>
                <c:pt idx="1">
                  <c:v>165</c:v>
                </c:pt>
                <c:pt idx="2">
                  <c:v>142</c:v>
                </c:pt>
                <c:pt idx="3">
                  <c:v>141</c:v>
                </c:pt>
                <c:pt idx="4">
                  <c:v>160</c:v>
                </c:pt>
                <c:pt idx="5">
                  <c:v>189</c:v>
                </c:pt>
                <c:pt idx="6">
                  <c:v>111</c:v>
                </c:pt>
                <c:pt idx="7">
                  <c:v>123</c:v>
                </c:pt>
                <c:pt idx="8">
                  <c:v>153</c:v>
                </c:pt>
                <c:pt idx="9">
                  <c:v>187</c:v>
                </c:pt>
                <c:pt idx="10">
                  <c:v>181</c:v>
                </c:pt>
                <c:pt idx="11">
                  <c:v>172</c:v>
                </c:pt>
              </c:numCache>
            </c:numRef>
          </c:val>
          <c:extLst xmlns:c16r2="http://schemas.microsoft.com/office/drawing/2015/06/chart">
            <c:ext xmlns:c16="http://schemas.microsoft.com/office/drawing/2014/chart" uri="{C3380CC4-5D6E-409C-BE32-E72D297353CC}">
              <c16:uniqueId val="{00000000-D341-43D4-9460-7A16C04F4784}"/>
            </c:ext>
          </c:extLst>
        </c:ser>
        <c:ser>
          <c:idx val="1"/>
          <c:order val="1"/>
          <c:tx>
            <c:strRef>
              <c:f>Hoja1!$I$31</c:f>
              <c:strCache>
                <c:ptCount val="1"/>
                <c:pt idx="0">
                  <c:v>2017</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Hoja1!$G$32:$G$43</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Hoja1!$I$32:$I$43</c:f>
              <c:numCache>
                <c:formatCode>0</c:formatCode>
                <c:ptCount val="12"/>
                <c:pt idx="0">
                  <c:v>215.619317</c:v>
                </c:pt>
                <c:pt idx="1">
                  <c:v>167.81692125000001</c:v>
                </c:pt>
                <c:pt idx="2">
                  <c:v>144.42425950000001</c:v>
                </c:pt>
                <c:pt idx="3">
                  <c:v>143.40718725000013</c:v>
                </c:pt>
                <c:pt idx="4">
                  <c:v>162.73155999999992</c:v>
                </c:pt>
                <c:pt idx="5">
                  <c:v>192.22665524999982</c:v>
                </c:pt>
                <c:pt idx="6">
                  <c:v>112.89501974999999</c:v>
                </c:pt>
                <c:pt idx="7">
                  <c:v>125.09988674999998</c:v>
                </c:pt>
                <c:pt idx="8">
                  <c:v>155.61205424999986</c:v>
                </c:pt>
                <c:pt idx="9">
                  <c:v>190.19251074999997</c:v>
                </c:pt>
                <c:pt idx="10">
                  <c:v>184.09007725000001</c:v>
                </c:pt>
                <c:pt idx="11">
                  <c:v>174.93642700000018</c:v>
                </c:pt>
              </c:numCache>
            </c:numRef>
          </c:val>
          <c:extLst xmlns:c16r2="http://schemas.microsoft.com/office/drawing/2015/06/chart">
            <c:ext xmlns:c16="http://schemas.microsoft.com/office/drawing/2014/chart" uri="{C3380CC4-5D6E-409C-BE32-E72D297353CC}">
              <c16:uniqueId val="{00000001-D341-43D4-9460-7A16C04F4784}"/>
            </c:ext>
          </c:extLst>
        </c:ser>
        <c:ser>
          <c:idx val="2"/>
          <c:order val="2"/>
          <c:tx>
            <c:strRef>
              <c:f>Hoja1!$J$31</c:f>
              <c:strCache>
                <c:ptCount val="1"/>
                <c:pt idx="0">
                  <c:v>2020</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Hoja1!$G$32:$G$43</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Hoja1!$J$32:$J$43</c:f>
              <c:numCache>
                <c:formatCode>0</c:formatCode>
                <c:ptCount val="12"/>
                <c:pt idx="0">
                  <c:v>220.31749613465337</c:v>
                </c:pt>
                <c:pt idx="1">
                  <c:v>171.69900593381013</c:v>
                </c:pt>
                <c:pt idx="2">
                  <c:v>147.90697881424882</c:v>
                </c:pt>
                <c:pt idx="3">
                  <c:v>146.87254285252894</c:v>
                </c:pt>
                <c:pt idx="4">
                  <c:v>166.52682612521008</c:v>
                </c:pt>
                <c:pt idx="5">
                  <c:v>196.52546901509191</c:v>
                </c:pt>
                <c:pt idx="6">
                  <c:v>115.83946400092691</c:v>
                </c:pt>
                <c:pt idx="7">
                  <c:v>128.2526955415675</c:v>
                </c:pt>
                <c:pt idx="8">
                  <c:v>159.28577439316942</c:v>
                </c:pt>
                <c:pt idx="9">
                  <c:v>194.45659709165162</c:v>
                </c:pt>
                <c:pt idx="10">
                  <c:v>188.24998132133103</c:v>
                </c:pt>
                <c:pt idx="11">
                  <c:v>178.94005766585053</c:v>
                </c:pt>
              </c:numCache>
            </c:numRef>
          </c:val>
          <c:extLst xmlns:c16r2="http://schemas.microsoft.com/office/drawing/2015/06/chart">
            <c:ext xmlns:c16="http://schemas.microsoft.com/office/drawing/2014/chart" uri="{C3380CC4-5D6E-409C-BE32-E72D297353CC}">
              <c16:uniqueId val="{00000002-D341-43D4-9460-7A16C04F4784}"/>
            </c:ext>
          </c:extLst>
        </c:ser>
        <c:dLbls/>
        <c:marker val="1"/>
        <c:axId val="100804864"/>
        <c:axId val="100823040"/>
      </c:lineChart>
      <c:catAx>
        <c:axId val="10080486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00823040"/>
        <c:crosses val="autoZero"/>
        <c:auto val="1"/>
        <c:lblAlgn val="ctr"/>
        <c:lblOffset val="100"/>
      </c:catAx>
      <c:valAx>
        <c:axId val="100823040"/>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00804864"/>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chart>
  <c:spPr>
    <a:noFill/>
    <a:ln>
      <a:noFill/>
    </a:ln>
    <a:effectLst/>
  </c:spPr>
  <c:txPr>
    <a:bodyPr/>
    <a:lstStyle/>
    <a:p>
      <a:pPr>
        <a:defRPr/>
      </a:pPr>
      <a:endParaRPr lang="es-CL"/>
    </a:p>
  </c:txPr>
  <c:externalData r:id="rId1"/>
</c:chartSpace>
</file>

<file path=ppt/charts/chart42.xml><?xml version="1.0" encoding="utf-8"?>
<c:chartSpace xmlns:c="http://schemas.openxmlformats.org/drawingml/2006/chart" xmlns:a="http://schemas.openxmlformats.org/drawingml/2006/main" xmlns:r="http://schemas.openxmlformats.org/officeDocument/2006/relationships">
  <c:lang val="es-CL"/>
  <c:chart>
    <c:title>
      <c:tx>
        <c:rich>
          <a:bodyPr/>
          <a:lstStyle/>
          <a:p>
            <a:pPr>
              <a:defRPr/>
            </a:pPr>
            <a:r>
              <a:rPr lang="en-US" dirty="0"/>
              <a:t>Distribución de Costos Modo Marítimo</a:t>
            </a:r>
          </a:p>
        </c:rich>
      </c:tx>
      <c:layout>
        <c:manualLayout>
          <c:xMode val="edge"/>
          <c:yMode val="edge"/>
          <c:x val="1.568657404079282E-3"/>
          <c:y val="6.6628399313656508E-2"/>
        </c:manualLayout>
      </c:layout>
    </c:title>
    <c:plotArea>
      <c:layout/>
      <c:pieChart>
        <c:varyColors val="1"/>
        <c:ser>
          <c:idx val="0"/>
          <c:order val="0"/>
          <c:tx>
            <c:strRef>
              <c:f>Hoja3!$C$6</c:f>
              <c:strCache>
                <c:ptCount val="1"/>
                <c:pt idx="0">
                  <c:v>Valor</c:v>
                </c:pt>
              </c:strCache>
            </c:strRef>
          </c:tx>
          <c:explosion val="25"/>
          <c:dLbls>
            <c:spPr>
              <a:noFill/>
              <a:ln>
                <a:noFill/>
              </a:ln>
              <a:effectLst/>
            </c:spPr>
            <c:showPercent val="1"/>
            <c:showLeaderLines val="1"/>
            <c:extLst xmlns:c16r2="http://schemas.microsoft.com/office/drawing/2015/06/chart">
              <c:ext xmlns:c15="http://schemas.microsoft.com/office/drawing/2012/chart" uri="{CE6537A1-D6FC-4f65-9D91-7224C49458BB}"/>
            </c:extLst>
          </c:dLbls>
          <c:cat>
            <c:strRef>
              <c:f>Hoja3!$B$7:$B$9</c:f>
              <c:strCache>
                <c:ptCount val="3"/>
                <c:pt idx="0">
                  <c:v>Costos Variables</c:v>
                </c:pt>
                <c:pt idx="1">
                  <c:v>Costos Fijos</c:v>
                </c:pt>
                <c:pt idx="2">
                  <c:v>Costos Administración</c:v>
                </c:pt>
              </c:strCache>
            </c:strRef>
          </c:cat>
          <c:val>
            <c:numRef>
              <c:f>Hoja3!$C$7:$C$9</c:f>
              <c:numCache>
                <c:formatCode>General</c:formatCode>
                <c:ptCount val="3"/>
                <c:pt idx="0">
                  <c:v>0.43658173976522591</c:v>
                </c:pt>
                <c:pt idx="1">
                  <c:v>0.4168554924153462</c:v>
                </c:pt>
                <c:pt idx="2">
                  <c:v>0.14656276781942823</c:v>
                </c:pt>
              </c:numCache>
            </c:numRef>
          </c:val>
          <c:extLst xmlns:c16r2="http://schemas.microsoft.com/office/drawing/2015/06/chart">
            <c:ext xmlns:c16="http://schemas.microsoft.com/office/drawing/2014/chart" uri="{C3380CC4-5D6E-409C-BE32-E72D297353CC}">
              <c16:uniqueId val="{00000000-37A5-4EED-92B9-9F6D2E652557}"/>
            </c:ext>
          </c:extLst>
        </c:ser>
        <c:dLbls>
          <c:showPercent val="1"/>
        </c:dLbls>
        <c:firstSliceAng val="0"/>
      </c:pieChart>
    </c:plotArea>
    <c:legend>
      <c:legendPos val="r"/>
      <c:layout/>
    </c:legend>
    <c:plotVisOnly val="1"/>
    <c:dispBlanksAs val="zero"/>
  </c:chart>
  <c:txPr>
    <a:bodyPr/>
    <a:lstStyle/>
    <a:p>
      <a:pPr>
        <a:defRPr sz="1400"/>
      </a:pPr>
      <a:endParaRPr lang="es-CL"/>
    </a:p>
  </c:txPr>
  <c:externalData r:id="rId1"/>
</c:chartSpace>
</file>

<file path=ppt/charts/chart43.xml><?xml version="1.0" encoding="utf-8"?>
<c:chartSpace xmlns:c="http://schemas.openxmlformats.org/drawingml/2006/chart" xmlns:a="http://schemas.openxmlformats.org/drawingml/2006/main" xmlns:r="http://schemas.openxmlformats.org/officeDocument/2006/relationships">
  <c:lang val="es-CL"/>
  <c:chart>
    <c:autoTitleDeleted val="1"/>
    <c:plotArea>
      <c:layout/>
      <c:pieChart>
        <c:varyColors val="1"/>
        <c:ser>
          <c:idx val="0"/>
          <c:order val="0"/>
          <c:tx>
            <c:strRef>
              <c:f>Hoja3!$C$22</c:f>
              <c:strCache>
                <c:ptCount val="1"/>
                <c:pt idx="0">
                  <c:v>Valor</c:v>
                </c:pt>
              </c:strCache>
            </c:strRef>
          </c:tx>
          <c:explosion val="25"/>
          <c:dLbls>
            <c:spPr>
              <a:noFill/>
              <a:ln>
                <a:noFill/>
              </a:ln>
              <a:effectLst/>
            </c:spPr>
            <c:showPercent val="1"/>
            <c:showLeaderLines val="1"/>
            <c:extLst xmlns:c16r2="http://schemas.microsoft.com/office/drawing/2015/06/chart">
              <c:ext xmlns:c15="http://schemas.microsoft.com/office/drawing/2012/chart" uri="{CE6537A1-D6FC-4f65-9D91-7224C49458BB}"/>
            </c:extLst>
          </c:dLbls>
          <c:cat>
            <c:strRef>
              <c:f>Hoja3!$B$23:$B$28</c:f>
              <c:strCache>
                <c:ptCount val="6"/>
                <c:pt idx="0">
                  <c:v>Total Costo combustible</c:v>
                </c:pt>
                <c:pt idx="1">
                  <c:v>Tripulación</c:v>
                </c:pt>
                <c:pt idx="2">
                  <c:v>Seguros</c:v>
                </c:pt>
                <c:pt idx="3">
                  <c:v>Mantenciones</c:v>
                </c:pt>
                <c:pt idx="4">
                  <c:v>Provisiones y Suministros</c:v>
                </c:pt>
                <c:pt idx="5">
                  <c:v>Costos Administración</c:v>
                </c:pt>
              </c:strCache>
            </c:strRef>
          </c:cat>
          <c:val>
            <c:numRef>
              <c:f>Hoja3!$C$23:$C$28</c:f>
              <c:numCache>
                <c:formatCode>General</c:formatCode>
                <c:ptCount val="6"/>
                <c:pt idx="0">
                  <c:v>0.42693164975003445</c:v>
                </c:pt>
                <c:pt idx="1">
                  <c:v>0.18664316628943972</c:v>
                </c:pt>
                <c:pt idx="2">
                  <c:v>7.6729558660533798E-2</c:v>
                </c:pt>
                <c:pt idx="3">
                  <c:v>7.6885004538174803E-2</c:v>
                </c:pt>
                <c:pt idx="4">
                  <c:v>7.6597762927197804E-2</c:v>
                </c:pt>
                <c:pt idx="5">
                  <c:v>0.14656276781942823</c:v>
                </c:pt>
              </c:numCache>
            </c:numRef>
          </c:val>
          <c:extLst xmlns:c16r2="http://schemas.microsoft.com/office/drawing/2015/06/chart">
            <c:ext xmlns:c16="http://schemas.microsoft.com/office/drawing/2014/chart" uri="{C3380CC4-5D6E-409C-BE32-E72D297353CC}">
              <c16:uniqueId val="{00000000-0F33-49DF-9B96-054AEB6BE4F2}"/>
            </c:ext>
          </c:extLst>
        </c:ser>
        <c:dLbls>
          <c:showPercent val="1"/>
        </c:dLbls>
        <c:firstSliceAng val="0"/>
      </c:pieChart>
    </c:plotArea>
    <c:legend>
      <c:legendPos val="r"/>
      <c:layout/>
    </c:legend>
    <c:plotVisOnly val="1"/>
    <c:dispBlanksAs val="zero"/>
  </c:chart>
  <c:externalData r:id="rId1"/>
</c:chartSpace>
</file>

<file path=ppt/charts/chart44.xml><?xml version="1.0" encoding="utf-8"?>
<c:chartSpace xmlns:c="http://schemas.openxmlformats.org/drawingml/2006/chart" xmlns:a="http://schemas.openxmlformats.org/drawingml/2006/main" xmlns:r="http://schemas.openxmlformats.org/officeDocument/2006/relationships">
  <c:lang val="es-CL"/>
  <c:chart>
    <c:title>
      <c:tx>
        <c:rich>
          <a:bodyPr/>
          <a:lstStyle/>
          <a:p>
            <a:pPr>
              <a:defRPr/>
            </a:pPr>
            <a:r>
              <a:rPr lang="en-US" dirty="0"/>
              <a:t>Distribución de Costos Modo Aéreo</a:t>
            </a:r>
          </a:p>
        </c:rich>
      </c:tx>
      <c:layout/>
    </c:title>
    <c:plotArea>
      <c:layout/>
      <c:pieChart>
        <c:varyColors val="1"/>
        <c:ser>
          <c:idx val="0"/>
          <c:order val="0"/>
          <c:tx>
            <c:strRef>
              <c:f>Hoja1!$D$5</c:f>
              <c:strCache>
                <c:ptCount val="1"/>
                <c:pt idx="0">
                  <c:v>%</c:v>
                </c:pt>
              </c:strCache>
            </c:strRef>
          </c:tx>
          <c:explosion val="25"/>
          <c:dLbls>
            <c:spPr>
              <a:noFill/>
              <a:ln>
                <a:noFill/>
              </a:ln>
              <a:effectLst/>
            </c:spPr>
            <c:showPercent val="1"/>
            <c:showLeaderLines val="1"/>
            <c:extLst xmlns:c16r2="http://schemas.microsoft.com/office/drawing/2015/06/chart">
              <c:ext xmlns:c15="http://schemas.microsoft.com/office/drawing/2012/chart" uri="{CE6537A1-D6FC-4f65-9D91-7224C49458BB}"/>
            </c:extLst>
          </c:dLbls>
          <c:cat>
            <c:strRef>
              <c:f>Hoja1!$C$6:$C$12</c:f>
              <c:strCache>
                <c:ptCount val="7"/>
                <c:pt idx="0">
                  <c:v>TRIPULACION</c:v>
                </c:pt>
                <c:pt idx="1">
                  <c:v>SEGUROS</c:v>
                </c:pt>
                <c:pt idx="2">
                  <c:v>SERVICIOS AERONAUTICOS</c:v>
                </c:pt>
                <c:pt idx="3">
                  <c:v> MANTENIMIENTO</c:v>
                </c:pt>
                <c:pt idx="4">
                  <c:v>COMBUSTIBLE</c:v>
                </c:pt>
                <c:pt idx="5">
                  <c:v>ADMINISTRACIÓN</c:v>
                </c:pt>
                <c:pt idx="6">
                  <c:v>VENTAS</c:v>
                </c:pt>
              </c:strCache>
            </c:strRef>
          </c:cat>
          <c:val>
            <c:numRef>
              <c:f>Hoja1!$D$6:$D$12</c:f>
              <c:numCache>
                <c:formatCode>General</c:formatCode>
                <c:ptCount val="7"/>
                <c:pt idx="0">
                  <c:v>0.16519375004361583</c:v>
                </c:pt>
                <c:pt idx="1">
                  <c:v>4.4739973970145987E-2</c:v>
                </c:pt>
                <c:pt idx="2">
                  <c:v>6.4025196584493781E-3</c:v>
                </c:pt>
                <c:pt idx="3">
                  <c:v>0.39646500010467828</c:v>
                </c:pt>
                <c:pt idx="4">
                  <c:v>0.16300723830677491</c:v>
                </c:pt>
                <c:pt idx="5">
                  <c:v>0.16401379468616153</c:v>
                </c:pt>
                <c:pt idx="6">
                  <c:v>6.0177723230174375E-2</c:v>
                </c:pt>
              </c:numCache>
            </c:numRef>
          </c:val>
          <c:extLst xmlns:c16r2="http://schemas.microsoft.com/office/drawing/2015/06/chart">
            <c:ext xmlns:c16="http://schemas.microsoft.com/office/drawing/2014/chart" uri="{C3380CC4-5D6E-409C-BE32-E72D297353CC}">
              <c16:uniqueId val="{00000000-B0A4-4DCA-825A-642EC94243B8}"/>
            </c:ext>
          </c:extLst>
        </c:ser>
        <c:dLbls>
          <c:showPercent val="1"/>
        </c:dLbls>
        <c:firstSliceAng val="0"/>
      </c:pieChart>
    </c:plotArea>
    <c:legend>
      <c:legendPos val="r"/>
      <c:layout/>
      <c:txPr>
        <a:bodyPr/>
        <a:lstStyle/>
        <a:p>
          <a:pPr>
            <a:defRPr sz="1200"/>
          </a:pPr>
          <a:endParaRPr lang="es-CL"/>
        </a:p>
      </c:txPr>
    </c:legend>
    <c:plotVisOnly val="1"/>
    <c:dispBlanksAs val="zero"/>
  </c:chart>
  <c:txPr>
    <a:bodyPr/>
    <a:lstStyle/>
    <a:p>
      <a:pPr>
        <a:defRPr sz="1600"/>
      </a:pPr>
      <a:endParaRPr lang="es-CL"/>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s-CL"/>
  <c:style val="12"/>
  <c:chart>
    <c:plotArea>
      <c:layout>
        <c:manualLayout>
          <c:layoutTarget val="inner"/>
          <c:xMode val="edge"/>
          <c:yMode val="edge"/>
          <c:x val="0.10172601842491244"/>
          <c:y val="5.1400554097404488E-2"/>
          <c:w val="0.68566131765174965"/>
          <c:h val="0.65682997958588973"/>
        </c:manualLayout>
      </c:layout>
      <c:lineChart>
        <c:grouping val="standard"/>
        <c:ser>
          <c:idx val="1"/>
          <c:order val="1"/>
          <c:tx>
            <c:strRef>
              <c:f>'[RESUMEN 2013  2014-2015.xlsx]2015'!$N$3</c:f>
              <c:strCache>
                <c:ptCount val="1"/>
                <c:pt idx="0">
                  <c:v>N° Adultos</c:v>
                </c:pt>
              </c:strCache>
            </c:strRef>
          </c:tx>
          <c:marker>
            <c:symbol val="none"/>
          </c:marker>
          <c:cat>
            <c:strRef>
              <c:f>'[RESUMEN 2013  2014-2015.xlsx]2015'!$H$4:$H$15</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'[RESUMEN 2013  2014-2015.xlsx]2015'!$N$4:$N$15</c:f>
              <c:numCache>
                <c:formatCode>#,##0</c:formatCode>
                <c:ptCount val="12"/>
                <c:pt idx="0">
                  <c:v>211.85780553077609</c:v>
                </c:pt>
                <c:pt idx="1">
                  <c:v>165.26895628902759</c:v>
                </c:pt>
                <c:pt idx="2">
                  <c:v>142.40129348795747</c:v>
                </c:pt>
                <c:pt idx="3">
                  <c:v>140.76039250669047</c:v>
                </c:pt>
                <c:pt idx="4">
                  <c:v>160.13193171681118</c:v>
                </c:pt>
                <c:pt idx="5">
                  <c:v>189.43264942016057</c:v>
                </c:pt>
                <c:pt idx="6">
                  <c:v>111.38447814451345</c:v>
                </c:pt>
                <c:pt idx="7">
                  <c:v>123.02943800178367</c:v>
                </c:pt>
                <c:pt idx="8">
                  <c:v>152.68688670829621</c:v>
                </c:pt>
                <c:pt idx="9">
                  <c:v>186.80285459411175</c:v>
                </c:pt>
                <c:pt idx="10">
                  <c:v>180.80686886708352</c:v>
                </c:pt>
                <c:pt idx="11">
                  <c:v>157.01962533452195</c:v>
                </c:pt>
              </c:numCache>
            </c:numRef>
          </c:val>
          <c:extLst xmlns:c16r2="http://schemas.microsoft.com/office/drawing/2015/06/chart">
            <c:ext xmlns:c16="http://schemas.microsoft.com/office/drawing/2014/chart" uri="{C3380CC4-5D6E-409C-BE32-E72D297353CC}">
              <c16:uniqueId val="{00000000-6793-48AC-83A5-4380E27ED99A}"/>
            </c:ext>
          </c:extLst>
        </c:ser>
        <c:dLbls/>
        <c:marker val="1"/>
        <c:axId val="85653376"/>
        <c:axId val="85667840"/>
      </c:lineChart>
      <c:lineChart>
        <c:grouping val="standard"/>
        <c:ser>
          <c:idx val="0"/>
          <c:order val="0"/>
          <c:tx>
            <c:strRef>
              <c:f>'[RESUMEN 2013  2014-2015.xlsx]2015'!$K$3</c:f>
              <c:strCache>
                <c:ptCount val="1"/>
                <c:pt idx="0">
                  <c:v>N° Estudiantes</c:v>
                </c:pt>
              </c:strCache>
            </c:strRef>
          </c:tx>
          <c:marker>
            <c:symbol val="none"/>
          </c:marker>
          <c:cat>
            <c:strRef>
              <c:f>'[RESUMEN 2013  2014-2015.xlsx]2015'!$H$4:$H$15</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'[RESUMEN 2013  2014-2015.xlsx]2015'!$K$4:$K$15</c:f>
              <c:numCache>
                <c:formatCode>#,##0</c:formatCode>
                <c:ptCount val="12"/>
                <c:pt idx="0">
                  <c:v>1</c:v>
                </c:pt>
                <c:pt idx="1">
                  <c:v>1</c:v>
                </c:pt>
                <c:pt idx="2">
                  <c:v>1</c:v>
                </c:pt>
                <c:pt idx="3">
                  <c:v>2</c:v>
                </c:pt>
                <c:pt idx="4">
                  <c:v>2.1818181818181777</c:v>
                </c:pt>
                <c:pt idx="5">
                  <c:v>5</c:v>
                </c:pt>
                <c:pt idx="6">
                  <c:v>2</c:v>
                </c:pt>
                <c:pt idx="7">
                  <c:v>4</c:v>
                </c:pt>
                <c:pt idx="8">
                  <c:v>2</c:v>
                </c:pt>
                <c:pt idx="9">
                  <c:v>1</c:v>
                </c:pt>
                <c:pt idx="10">
                  <c:v>3</c:v>
                </c:pt>
                <c:pt idx="11">
                  <c:v>2</c:v>
                </c:pt>
              </c:numCache>
            </c:numRef>
          </c:val>
          <c:extLst xmlns:c16r2="http://schemas.microsoft.com/office/drawing/2015/06/chart">
            <c:ext xmlns:c16="http://schemas.microsoft.com/office/drawing/2014/chart" uri="{C3380CC4-5D6E-409C-BE32-E72D297353CC}">
              <c16:uniqueId val="{00000001-6793-48AC-83A5-4380E27ED99A}"/>
            </c:ext>
          </c:extLst>
        </c:ser>
        <c:dLbls/>
        <c:marker val="1"/>
        <c:axId val="85671296"/>
        <c:axId val="85669760"/>
      </c:lineChart>
      <c:catAx>
        <c:axId val="85653376"/>
        <c:scaling>
          <c:orientation val="minMax"/>
        </c:scaling>
        <c:axPos val="b"/>
        <c:title>
          <c:tx>
            <c:rich>
              <a:bodyPr/>
              <a:lstStyle/>
              <a:p>
                <a:pPr>
                  <a:defRPr/>
                </a:pPr>
                <a:r>
                  <a:rPr lang="es-CL" dirty="0"/>
                  <a:t>Meses</a:t>
                </a:r>
              </a:p>
            </c:rich>
          </c:tx>
          <c:layout/>
        </c:title>
        <c:numFmt formatCode="General" sourceLinked="0"/>
        <c:majorTickMark val="none"/>
        <c:tickLblPos val="nextTo"/>
        <c:crossAx val="85667840"/>
        <c:crosses val="autoZero"/>
        <c:auto val="1"/>
        <c:lblAlgn val="ctr"/>
        <c:lblOffset val="100"/>
      </c:catAx>
      <c:valAx>
        <c:axId val="85667840"/>
        <c:scaling>
          <c:orientation val="minMax"/>
        </c:scaling>
        <c:axPos val="l"/>
        <c:title>
          <c:tx>
            <c:rich>
              <a:bodyPr/>
              <a:lstStyle/>
              <a:p>
                <a:pPr>
                  <a:defRPr/>
                </a:pPr>
                <a:r>
                  <a:rPr lang="es-CL" dirty="0"/>
                  <a:t> Pasajeros</a:t>
                </a:r>
              </a:p>
            </c:rich>
          </c:tx>
          <c:layout/>
        </c:title>
        <c:numFmt formatCode="#,##0" sourceLinked="1"/>
        <c:tickLblPos val="nextTo"/>
        <c:crossAx val="85653376"/>
        <c:crosses val="autoZero"/>
        <c:crossBetween val="between"/>
      </c:valAx>
      <c:valAx>
        <c:axId val="85669760"/>
        <c:scaling>
          <c:orientation val="minMax"/>
        </c:scaling>
        <c:axPos val="r"/>
        <c:numFmt formatCode="#,##0" sourceLinked="1"/>
        <c:tickLblPos val="nextTo"/>
        <c:crossAx val="85671296"/>
        <c:crosses val="max"/>
        <c:crossBetween val="between"/>
      </c:valAx>
      <c:catAx>
        <c:axId val="85671296"/>
        <c:scaling>
          <c:orientation val="minMax"/>
        </c:scaling>
        <c:delete val="1"/>
        <c:axPos val="b"/>
        <c:numFmt formatCode="General" sourceLinked="1"/>
        <c:tickLblPos val="none"/>
        <c:crossAx val="85669760"/>
        <c:crosses val="autoZero"/>
        <c:auto val="1"/>
        <c:lblAlgn val="ctr"/>
        <c:lblOffset val="100"/>
      </c:catAx>
    </c:plotArea>
    <c:legend>
      <c:legendPos val="r"/>
      <c:layout>
        <c:manualLayout>
          <c:xMode val="edge"/>
          <c:yMode val="edge"/>
          <c:x val="0.81353764078879143"/>
          <c:y val="0.27276432487251367"/>
          <c:w val="0.18405129738529594"/>
          <c:h val="0.27854549431321085"/>
        </c:manualLayout>
      </c:layout>
    </c:legend>
    <c:plotVisOnly val="1"/>
    <c:dispBlanksAs val="gap"/>
  </c:chart>
  <c:spPr>
    <a:ln>
      <a:no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s-CL"/>
  <c:style val="16"/>
  <c:chart>
    <c:plotArea>
      <c:layout>
        <c:manualLayout>
          <c:layoutTarget val="inner"/>
          <c:xMode val="edge"/>
          <c:yMode val="edge"/>
          <c:x val="0.14421255344663278"/>
          <c:y val="5.1400554097404488E-2"/>
          <c:w val="0.63083257662096914"/>
          <c:h val="0.6594477252843397"/>
        </c:manualLayout>
      </c:layout>
      <c:lineChart>
        <c:grouping val="standard"/>
        <c:ser>
          <c:idx val="0"/>
          <c:order val="0"/>
          <c:tx>
            <c:strRef>
              <c:f>Aéreo!$D$38</c:f>
              <c:strCache>
                <c:ptCount val="1"/>
                <c:pt idx="0">
                  <c:v>Residentes</c:v>
                </c:pt>
              </c:strCache>
            </c:strRef>
          </c:tx>
          <c:marker>
            <c:symbol val="none"/>
          </c:marker>
          <c:cat>
            <c:numRef>
              <c:f>Aéreo!$E$39:$E$73</c:f>
              <c:numCache>
                <c:formatCode>mmm\-yy</c:formatCode>
                <c:ptCount val="35"/>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numCache>
            </c:numRef>
          </c:cat>
          <c:val>
            <c:numRef>
              <c:f>Aéreo!$D$39:$D$73</c:f>
              <c:numCache>
                <c:formatCode>General</c:formatCode>
                <c:ptCount val="35"/>
                <c:pt idx="0">
                  <c:v>163</c:v>
                </c:pt>
                <c:pt idx="1">
                  <c:v>119</c:v>
                </c:pt>
                <c:pt idx="2">
                  <c:v>85</c:v>
                </c:pt>
                <c:pt idx="3">
                  <c:v>99</c:v>
                </c:pt>
                <c:pt idx="4">
                  <c:v>131</c:v>
                </c:pt>
                <c:pt idx="5">
                  <c:v>143</c:v>
                </c:pt>
                <c:pt idx="6">
                  <c:v>127</c:v>
                </c:pt>
                <c:pt idx="7">
                  <c:v>130</c:v>
                </c:pt>
                <c:pt idx="8">
                  <c:v>124</c:v>
                </c:pt>
                <c:pt idx="9">
                  <c:v>139</c:v>
                </c:pt>
                <c:pt idx="10">
                  <c:v>153</c:v>
                </c:pt>
                <c:pt idx="11">
                  <c:v>163</c:v>
                </c:pt>
                <c:pt idx="12" formatCode="#,##0">
                  <c:v>237</c:v>
                </c:pt>
                <c:pt idx="13" formatCode="#,##0">
                  <c:v>143</c:v>
                </c:pt>
                <c:pt idx="14" formatCode="#,##0">
                  <c:v>107</c:v>
                </c:pt>
                <c:pt idx="15" formatCode="#,##0">
                  <c:v>123</c:v>
                </c:pt>
                <c:pt idx="16" formatCode="#,##0">
                  <c:v>146</c:v>
                </c:pt>
                <c:pt idx="17" formatCode="#,##0">
                  <c:v>136</c:v>
                </c:pt>
                <c:pt idx="18" formatCode="#,##0">
                  <c:v>112</c:v>
                </c:pt>
                <c:pt idx="19" formatCode="#,##0">
                  <c:v>122</c:v>
                </c:pt>
                <c:pt idx="20" formatCode="#,##0">
                  <c:v>113</c:v>
                </c:pt>
                <c:pt idx="21" formatCode="#,##0">
                  <c:v>284</c:v>
                </c:pt>
                <c:pt idx="22" formatCode="#,##0">
                  <c:v>304</c:v>
                </c:pt>
                <c:pt idx="23" formatCode="#,##0">
                  <c:v>181</c:v>
                </c:pt>
                <c:pt idx="24">
                  <c:v>212</c:v>
                </c:pt>
                <c:pt idx="25">
                  <c:v>165</c:v>
                </c:pt>
                <c:pt idx="26">
                  <c:v>142</c:v>
                </c:pt>
                <c:pt idx="27">
                  <c:v>141</c:v>
                </c:pt>
                <c:pt idx="28">
                  <c:v>160</c:v>
                </c:pt>
                <c:pt idx="29">
                  <c:v>189</c:v>
                </c:pt>
                <c:pt idx="30">
                  <c:v>111</c:v>
                </c:pt>
                <c:pt idx="31">
                  <c:v>123</c:v>
                </c:pt>
                <c:pt idx="32">
                  <c:v>153</c:v>
                </c:pt>
                <c:pt idx="33">
                  <c:v>187</c:v>
                </c:pt>
                <c:pt idx="34">
                  <c:v>181</c:v>
                </c:pt>
              </c:numCache>
            </c:numRef>
          </c:val>
          <c:extLst xmlns:c16r2="http://schemas.microsoft.com/office/drawing/2015/06/chart">
            <c:ext xmlns:c16="http://schemas.microsoft.com/office/drawing/2014/chart" uri="{C3380CC4-5D6E-409C-BE32-E72D297353CC}">
              <c16:uniqueId val="{00000000-C7D8-49EA-94B3-7F270AF1B42D}"/>
            </c:ext>
          </c:extLst>
        </c:ser>
        <c:ser>
          <c:idx val="1"/>
          <c:order val="1"/>
          <c:tx>
            <c:strRef>
              <c:f>Aéreo!$B$38</c:f>
              <c:strCache>
                <c:ptCount val="1"/>
                <c:pt idx="0">
                  <c:v>No Residentes</c:v>
                </c:pt>
              </c:strCache>
            </c:strRef>
          </c:tx>
          <c:marker>
            <c:symbol val="none"/>
          </c:marker>
          <c:cat>
            <c:numRef>
              <c:f>Aéreo!$E$39:$E$73</c:f>
              <c:numCache>
                <c:formatCode>mmm\-yy</c:formatCode>
                <c:ptCount val="35"/>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numCache>
            </c:numRef>
          </c:cat>
          <c:val>
            <c:numRef>
              <c:f>Aéreo!$B$39:$B$73</c:f>
              <c:numCache>
                <c:formatCode>0</c:formatCode>
                <c:ptCount val="35"/>
                <c:pt idx="0">
                  <c:v>1372</c:v>
                </c:pt>
                <c:pt idx="1">
                  <c:v>1303</c:v>
                </c:pt>
                <c:pt idx="2">
                  <c:v>1589</c:v>
                </c:pt>
                <c:pt idx="3">
                  <c:v>1088</c:v>
                </c:pt>
                <c:pt idx="4">
                  <c:v>820</c:v>
                </c:pt>
                <c:pt idx="5">
                  <c:v>776</c:v>
                </c:pt>
                <c:pt idx="6">
                  <c:v>1018</c:v>
                </c:pt>
                <c:pt idx="7">
                  <c:v>889</c:v>
                </c:pt>
                <c:pt idx="8">
                  <c:v>844</c:v>
                </c:pt>
                <c:pt idx="9">
                  <c:v>1040</c:v>
                </c:pt>
                <c:pt idx="10">
                  <c:v>1276</c:v>
                </c:pt>
                <c:pt idx="11">
                  <c:v>1494</c:v>
                </c:pt>
                <c:pt idx="12">
                  <c:v>1732</c:v>
                </c:pt>
                <c:pt idx="13">
                  <c:v>1618</c:v>
                </c:pt>
                <c:pt idx="14">
                  <c:v>1498</c:v>
                </c:pt>
                <c:pt idx="15">
                  <c:v>1046</c:v>
                </c:pt>
                <c:pt idx="16">
                  <c:v>974</c:v>
                </c:pt>
                <c:pt idx="17">
                  <c:v>874</c:v>
                </c:pt>
                <c:pt idx="18">
                  <c:v>1049</c:v>
                </c:pt>
                <c:pt idx="19">
                  <c:v>1108</c:v>
                </c:pt>
                <c:pt idx="20">
                  <c:v>1148</c:v>
                </c:pt>
                <c:pt idx="21">
                  <c:v>1144</c:v>
                </c:pt>
                <c:pt idx="22">
                  <c:v>1548</c:v>
                </c:pt>
                <c:pt idx="23">
                  <c:v>2049</c:v>
                </c:pt>
                <c:pt idx="24">
                  <c:v>2666</c:v>
                </c:pt>
                <c:pt idx="25">
                  <c:v>2301</c:v>
                </c:pt>
                <c:pt idx="26">
                  <c:v>2172</c:v>
                </c:pt>
                <c:pt idx="27">
                  <c:v>1549</c:v>
                </c:pt>
                <c:pt idx="28">
                  <c:v>1601</c:v>
                </c:pt>
                <c:pt idx="29">
                  <c:v>1439</c:v>
                </c:pt>
                <c:pt idx="30">
                  <c:v>1741</c:v>
                </c:pt>
                <c:pt idx="31">
                  <c:v>1494</c:v>
                </c:pt>
                <c:pt idx="32">
                  <c:v>1334</c:v>
                </c:pt>
                <c:pt idx="33">
                  <c:v>1744</c:v>
                </c:pt>
                <c:pt idx="34">
                  <c:v>1761</c:v>
                </c:pt>
              </c:numCache>
            </c:numRef>
          </c:val>
          <c:extLst xmlns:c16r2="http://schemas.microsoft.com/office/drawing/2015/06/chart">
            <c:ext xmlns:c16="http://schemas.microsoft.com/office/drawing/2014/chart" uri="{C3380CC4-5D6E-409C-BE32-E72D297353CC}">
              <c16:uniqueId val="{00000001-C7D8-49EA-94B3-7F270AF1B42D}"/>
            </c:ext>
          </c:extLst>
        </c:ser>
        <c:dLbls/>
        <c:marker val="1"/>
        <c:axId val="85707008"/>
        <c:axId val="83566976"/>
      </c:lineChart>
      <c:dateAx>
        <c:axId val="85707008"/>
        <c:scaling>
          <c:orientation val="minMax"/>
        </c:scaling>
        <c:axPos val="b"/>
        <c:title>
          <c:tx>
            <c:rich>
              <a:bodyPr/>
              <a:lstStyle/>
              <a:p>
                <a:pPr>
                  <a:defRPr/>
                </a:pPr>
                <a:r>
                  <a:rPr lang="es-CL" dirty="0"/>
                  <a:t>Meses</a:t>
                </a:r>
              </a:p>
            </c:rich>
          </c:tx>
          <c:layout/>
        </c:title>
        <c:numFmt formatCode="mmm\-yy" sourceLinked="1"/>
        <c:majorTickMark val="none"/>
        <c:tickLblPos val="nextTo"/>
        <c:txPr>
          <a:bodyPr rot="-2640000"/>
          <a:lstStyle/>
          <a:p>
            <a:pPr>
              <a:defRPr/>
            </a:pPr>
            <a:endParaRPr lang="es-CL"/>
          </a:p>
        </c:txPr>
        <c:crossAx val="83566976"/>
        <c:crosses val="autoZero"/>
        <c:auto val="1"/>
        <c:lblOffset val="100"/>
        <c:baseTimeUnit val="months"/>
      </c:dateAx>
      <c:valAx>
        <c:axId val="83566976"/>
        <c:scaling>
          <c:orientation val="minMax"/>
        </c:scaling>
        <c:axPos val="l"/>
        <c:title>
          <c:tx>
            <c:rich>
              <a:bodyPr/>
              <a:lstStyle/>
              <a:p>
                <a:pPr>
                  <a:defRPr/>
                </a:pPr>
                <a:r>
                  <a:rPr lang="es-CL" dirty="0"/>
                  <a:t>Pasajeros</a:t>
                </a:r>
              </a:p>
            </c:rich>
          </c:tx>
          <c:layout/>
        </c:title>
        <c:numFmt formatCode="General" sourceLinked="1"/>
        <c:tickLblPos val="nextTo"/>
        <c:crossAx val="85707008"/>
        <c:crosses val="autoZero"/>
        <c:crossBetween val="between"/>
      </c:valAx>
    </c:plotArea>
    <c:legend>
      <c:legendPos val="r"/>
      <c:layout>
        <c:manualLayout>
          <c:xMode val="edge"/>
          <c:yMode val="edge"/>
          <c:x val="0.8160679986517263"/>
          <c:y val="0.30044815194560992"/>
          <c:w val="0.16355611496702901"/>
          <c:h val="0.30135241944314578"/>
        </c:manualLayout>
      </c:layout>
    </c:legend>
    <c:plotVisOnly val="1"/>
    <c:dispBlanksAs val="gap"/>
  </c:chart>
  <c:spPr>
    <a:ln>
      <a:noFill/>
    </a:ln>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s-CL"/>
  <c:chart>
    <c:autoTitleDeleted val="1"/>
    <c:plotArea>
      <c:layout>
        <c:manualLayout>
          <c:layoutTarget val="inner"/>
          <c:xMode val="edge"/>
          <c:yMode val="edge"/>
          <c:x val="0.10753084505022362"/>
          <c:y val="4.1234948726092083E-2"/>
          <c:w val="0.72032501264297122"/>
          <c:h val="0.72841527274045925"/>
        </c:manualLayout>
      </c:layout>
      <c:lineChart>
        <c:grouping val="standard"/>
        <c:ser>
          <c:idx val="0"/>
          <c:order val="0"/>
          <c:tx>
            <c:strRef>
              <c:f>Marítimo!$L$3</c:f>
              <c:strCache>
                <c:ptCount val="1"/>
                <c:pt idx="0">
                  <c:v>Total Residentes</c:v>
                </c:pt>
              </c:strCache>
            </c:strRef>
          </c:tx>
          <c:spPr>
            <a:ln w="47625" cap="rnd" cmpd="sng" algn="ctr">
              <a:solidFill>
                <a:schemeClr val="accent1">
                  <a:shade val="95000"/>
                  <a:satMod val="105000"/>
                </a:schemeClr>
              </a:solidFill>
              <a:prstDash val="solid"/>
              <a:round/>
            </a:ln>
            <a:effectLst/>
          </c:spPr>
          <c:marker>
            <c:symbol val="none"/>
          </c:marker>
          <c:cat>
            <c:numRef>
              <c:f>Marítimo!$D$21:$D$51</c:f>
              <c:numCache>
                <c:formatCode>mmm\-yy</c:formatCode>
                <c:ptCount val="31"/>
                <c:pt idx="0">
                  <c:v>41426</c:v>
                </c:pt>
                <c:pt idx="1">
                  <c:v>41456</c:v>
                </c:pt>
                <c:pt idx="2">
                  <c:v>41487</c:v>
                </c:pt>
                <c:pt idx="3">
                  <c:v>41518</c:v>
                </c:pt>
                <c:pt idx="4">
                  <c:v>41548</c:v>
                </c:pt>
                <c:pt idx="5">
                  <c:v>41579</c:v>
                </c:pt>
                <c:pt idx="6">
                  <c:v>41609</c:v>
                </c:pt>
                <c:pt idx="7">
                  <c:v>41640</c:v>
                </c:pt>
                <c:pt idx="8">
                  <c:v>41671</c:v>
                </c:pt>
                <c:pt idx="9">
                  <c:v>41699</c:v>
                </c:pt>
                <c:pt idx="10">
                  <c:v>41730</c:v>
                </c:pt>
                <c:pt idx="11">
                  <c:v>41760</c:v>
                </c:pt>
                <c:pt idx="12">
                  <c:v>41791</c:v>
                </c:pt>
                <c:pt idx="13">
                  <c:v>41821</c:v>
                </c:pt>
                <c:pt idx="14">
                  <c:v>41852</c:v>
                </c:pt>
                <c:pt idx="15">
                  <c:v>41883</c:v>
                </c:pt>
                <c:pt idx="16">
                  <c:v>41913</c:v>
                </c:pt>
                <c:pt idx="17">
                  <c:v>41944</c:v>
                </c:pt>
                <c:pt idx="18">
                  <c:v>41974</c:v>
                </c:pt>
                <c:pt idx="19">
                  <c:v>42005</c:v>
                </c:pt>
                <c:pt idx="20">
                  <c:v>42036</c:v>
                </c:pt>
                <c:pt idx="21">
                  <c:v>42064</c:v>
                </c:pt>
                <c:pt idx="22">
                  <c:v>42095</c:v>
                </c:pt>
                <c:pt idx="23">
                  <c:v>42125</c:v>
                </c:pt>
                <c:pt idx="24">
                  <c:v>42156</c:v>
                </c:pt>
                <c:pt idx="25">
                  <c:v>42186</c:v>
                </c:pt>
                <c:pt idx="26">
                  <c:v>42217</c:v>
                </c:pt>
                <c:pt idx="27">
                  <c:v>42248</c:v>
                </c:pt>
                <c:pt idx="28">
                  <c:v>42278</c:v>
                </c:pt>
                <c:pt idx="29">
                  <c:v>42309</c:v>
                </c:pt>
                <c:pt idx="30">
                  <c:v>42339</c:v>
                </c:pt>
              </c:numCache>
            </c:numRef>
          </c:cat>
          <c:val>
            <c:numRef>
              <c:f>Marítimo!$L$21:$L$51</c:f>
              <c:numCache>
                <c:formatCode>0</c:formatCode>
                <c:ptCount val="31"/>
                <c:pt idx="0">
                  <c:v>139</c:v>
                </c:pt>
                <c:pt idx="1">
                  <c:v>343</c:v>
                </c:pt>
                <c:pt idx="2">
                  <c:v>158</c:v>
                </c:pt>
                <c:pt idx="3">
                  <c:v>167</c:v>
                </c:pt>
                <c:pt idx="4">
                  <c:v>198</c:v>
                </c:pt>
                <c:pt idx="5">
                  <c:v>148</c:v>
                </c:pt>
                <c:pt idx="6">
                  <c:v>192</c:v>
                </c:pt>
                <c:pt idx="7">
                  <c:v>220</c:v>
                </c:pt>
                <c:pt idx="8">
                  <c:v>207</c:v>
                </c:pt>
                <c:pt idx="9">
                  <c:v>109</c:v>
                </c:pt>
                <c:pt idx="10">
                  <c:v>88</c:v>
                </c:pt>
                <c:pt idx="11">
                  <c:v>112</c:v>
                </c:pt>
                <c:pt idx="12">
                  <c:v>117</c:v>
                </c:pt>
                <c:pt idx="13">
                  <c:v>360</c:v>
                </c:pt>
                <c:pt idx="14">
                  <c:v>231</c:v>
                </c:pt>
                <c:pt idx="15">
                  <c:v>158</c:v>
                </c:pt>
                <c:pt idx="16">
                  <c:v>212</c:v>
                </c:pt>
                <c:pt idx="17">
                  <c:v>221</c:v>
                </c:pt>
                <c:pt idx="18">
                  <c:v>171</c:v>
                </c:pt>
                <c:pt idx="19">
                  <c:v>172.2962962962963</c:v>
                </c:pt>
                <c:pt idx="20">
                  <c:v>236</c:v>
                </c:pt>
                <c:pt idx="21">
                  <c:v>98</c:v>
                </c:pt>
                <c:pt idx="22">
                  <c:v>103</c:v>
                </c:pt>
                <c:pt idx="23">
                  <c:v>141</c:v>
                </c:pt>
                <c:pt idx="24">
                  <c:v>90</c:v>
                </c:pt>
                <c:pt idx="25">
                  <c:v>296</c:v>
                </c:pt>
                <c:pt idx="26">
                  <c:v>156</c:v>
                </c:pt>
                <c:pt idx="27">
                  <c:v>131</c:v>
                </c:pt>
                <c:pt idx="28">
                  <c:v>86</c:v>
                </c:pt>
                <c:pt idx="29">
                  <c:v>74</c:v>
                </c:pt>
                <c:pt idx="30">
                  <c:v>181.5</c:v>
                </c:pt>
              </c:numCache>
            </c:numRef>
          </c:val>
          <c:extLst xmlns:c16r2="http://schemas.microsoft.com/office/drawing/2015/06/chart">
            <c:ext xmlns:c16="http://schemas.microsoft.com/office/drawing/2014/chart" uri="{C3380CC4-5D6E-409C-BE32-E72D297353CC}">
              <c16:uniqueId val="{00000000-30EC-40AB-BEED-A7EC0628E1F9}"/>
            </c:ext>
          </c:extLst>
        </c:ser>
        <c:ser>
          <c:idx val="1"/>
          <c:order val="1"/>
          <c:tx>
            <c:strRef>
              <c:f>Marítimo!$O$3</c:f>
              <c:strCache>
                <c:ptCount val="1"/>
                <c:pt idx="0">
                  <c:v>Total No Residentes</c:v>
                </c:pt>
              </c:strCache>
            </c:strRef>
          </c:tx>
          <c:spPr>
            <a:ln w="47625" cap="rnd" cmpd="sng" algn="ctr">
              <a:solidFill>
                <a:schemeClr val="accent3">
                  <a:shade val="95000"/>
                  <a:satMod val="105000"/>
                </a:schemeClr>
              </a:solidFill>
              <a:prstDash val="solid"/>
              <a:round/>
            </a:ln>
            <a:effectLst/>
          </c:spPr>
          <c:marker>
            <c:symbol val="none"/>
          </c:marker>
          <c:cat>
            <c:numRef>
              <c:f>Marítimo!$D$21:$D$51</c:f>
              <c:numCache>
                <c:formatCode>mmm\-yy</c:formatCode>
                <c:ptCount val="31"/>
                <c:pt idx="0">
                  <c:v>41426</c:v>
                </c:pt>
                <c:pt idx="1">
                  <c:v>41456</c:v>
                </c:pt>
                <c:pt idx="2">
                  <c:v>41487</c:v>
                </c:pt>
                <c:pt idx="3">
                  <c:v>41518</c:v>
                </c:pt>
                <c:pt idx="4">
                  <c:v>41548</c:v>
                </c:pt>
                <c:pt idx="5">
                  <c:v>41579</c:v>
                </c:pt>
                <c:pt idx="6">
                  <c:v>41609</c:v>
                </c:pt>
                <c:pt idx="7">
                  <c:v>41640</c:v>
                </c:pt>
                <c:pt idx="8">
                  <c:v>41671</c:v>
                </c:pt>
                <c:pt idx="9">
                  <c:v>41699</c:v>
                </c:pt>
                <c:pt idx="10">
                  <c:v>41730</c:v>
                </c:pt>
                <c:pt idx="11">
                  <c:v>41760</c:v>
                </c:pt>
                <c:pt idx="12">
                  <c:v>41791</c:v>
                </c:pt>
                <c:pt idx="13">
                  <c:v>41821</c:v>
                </c:pt>
                <c:pt idx="14">
                  <c:v>41852</c:v>
                </c:pt>
                <c:pt idx="15">
                  <c:v>41883</c:v>
                </c:pt>
                <c:pt idx="16">
                  <c:v>41913</c:v>
                </c:pt>
                <c:pt idx="17">
                  <c:v>41944</c:v>
                </c:pt>
                <c:pt idx="18">
                  <c:v>41974</c:v>
                </c:pt>
                <c:pt idx="19">
                  <c:v>42005</c:v>
                </c:pt>
                <c:pt idx="20">
                  <c:v>42036</c:v>
                </c:pt>
                <c:pt idx="21">
                  <c:v>42064</c:v>
                </c:pt>
                <c:pt idx="22">
                  <c:v>42095</c:v>
                </c:pt>
                <c:pt idx="23">
                  <c:v>42125</c:v>
                </c:pt>
                <c:pt idx="24">
                  <c:v>42156</c:v>
                </c:pt>
                <c:pt idx="25">
                  <c:v>42186</c:v>
                </c:pt>
                <c:pt idx="26">
                  <c:v>42217</c:v>
                </c:pt>
                <c:pt idx="27">
                  <c:v>42248</c:v>
                </c:pt>
                <c:pt idx="28">
                  <c:v>42278</c:v>
                </c:pt>
                <c:pt idx="29">
                  <c:v>42309</c:v>
                </c:pt>
                <c:pt idx="30">
                  <c:v>42339</c:v>
                </c:pt>
              </c:numCache>
            </c:numRef>
          </c:cat>
          <c:val>
            <c:numRef>
              <c:f>Marítimo!$O$21:$O$51</c:f>
              <c:numCache>
                <c:formatCode>0</c:formatCode>
                <c:ptCount val="31"/>
                <c:pt idx="0">
                  <c:v>68</c:v>
                </c:pt>
                <c:pt idx="1">
                  <c:v>52</c:v>
                </c:pt>
                <c:pt idx="2">
                  <c:v>36</c:v>
                </c:pt>
                <c:pt idx="3">
                  <c:v>50</c:v>
                </c:pt>
                <c:pt idx="4">
                  <c:v>102</c:v>
                </c:pt>
                <c:pt idx="5">
                  <c:v>164</c:v>
                </c:pt>
                <c:pt idx="6">
                  <c:v>223</c:v>
                </c:pt>
                <c:pt idx="7">
                  <c:v>304</c:v>
                </c:pt>
                <c:pt idx="8">
                  <c:v>236</c:v>
                </c:pt>
                <c:pt idx="9">
                  <c:v>124</c:v>
                </c:pt>
                <c:pt idx="10">
                  <c:v>97</c:v>
                </c:pt>
                <c:pt idx="11">
                  <c:v>129</c:v>
                </c:pt>
                <c:pt idx="12">
                  <c:v>32</c:v>
                </c:pt>
                <c:pt idx="13">
                  <c:v>109</c:v>
                </c:pt>
                <c:pt idx="14">
                  <c:v>89</c:v>
                </c:pt>
                <c:pt idx="15">
                  <c:v>84</c:v>
                </c:pt>
                <c:pt idx="16">
                  <c:v>129</c:v>
                </c:pt>
                <c:pt idx="17">
                  <c:v>208</c:v>
                </c:pt>
                <c:pt idx="18">
                  <c:v>184</c:v>
                </c:pt>
                <c:pt idx="19">
                  <c:v>130.88888888888894</c:v>
                </c:pt>
                <c:pt idx="20">
                  <c:v>222</c:v>
                </c:pt>
                <c:pt idx="21">
                  <c:v>241</c:v>
                </c:pt>
                <c:pt idx="22">
                  <c:v>135</c:v>
                </c:pt>
                <c:pt idx="23">
                  <c:v>117</c:v>
                </c:pt>
                <c:pt idx="24">
                  <c:v>127</c:v>
                </c:pt>
                <c:pt idx="25">
                  <c:v>77</c:v>
                </c:pt>
                <c:pt idx="26">
                  <c:v>89</c:v>
                </c:pt>
                <c:pt idx="27">
                  <c:v>144</c:v>
                </c:pt>
                <c:pt idx="28">
                  <c:v>184</c:v>
                </c:pt>
                <c:pt idx="29">
                  <c:v>244</c:v>
                </c:pt>
                <c:pt idx="30">
                  <c:v>203.5</c:v>
                </c:pt>
              </c:numCache>
            </c:numRef>
          </c:val>
          <c:extLst xmlns:c16r2="http://schemas.microsoft.com/office/drawing/2015/06/chart">
            <c:ext xmlns:c16="http://schemas.microsoft.com/office/drawing/2014/chart" uri="{C3380CC4-5D6E-409C-BE32-E72D297353CC}">
              <c16:uniqueId val="{00000001-30EC-40AB-BEED-A7EC0628E1F9}"/>
            </c:ext>
          </c:extLst>
        </c:ser>
        <c:dLbls/>
        <c:marker val="1"/>
        <c:axId val="83622912"/>
        <c:axId val="87258240"/>
      </c:lineChart>
      <c:dateAx>
        <c:axId val="83622912"/>
        <c:scaling>
          <c:orientation val="minMax"/>
        </c:scaling>
        <c:axPos val="b"/>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s-CL" dirty="0"/>
                  <a:t>Meses</a:t>
                </a:r>
              </a:p>
            </c:rich>
          </c:tx>
          <c:layout/>
          <c:spPr>
            <a:noFill/>
            <a:ln>
              <a:noFill/>
            </a:ln>
            <a:effectLst/>
          </c:spPr>
        </c:title>
        <c:numFmt formatCode="mmm\-yy" sourceLinked="1"/>
        <c:maj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L"/>
          </a:p>
        </c:txPr>
        <c:crossAx val="87258240"/>
        <c:crosses val="autoZero"/>
        <c:auto val="1"/>
        <c:lblOffset val="100"/>
        <c:baseTimeUnit val="months"/>
      </c:dateAx>
      <c:valAx>
        <c:axId val="87258240"/>
        <c:scaling>
          <c:orientation val="minMax"/>
        </c:scaling>
        <c:axPos val="l"/>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s-CL" dirty="0"/>
                  <a:t>Número de Personas </a:t>
                </a:r>
              </a:p>
            </c:rich>
          </c:tx>
          <c:layout/>
          <c:spPr>
            <a:noFill/>
            <a:ln>
              <a:noFill/>
            </a:ln>
            <a:effectLst/>
          </c:spPr>
        </c:title>
        <c:numFmt formatCode="0" sourceLinked="1"/>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L"/>
          </a:p>
        </c:txPr>
        <c:crossAx val="83622912"/>
        <c:crosses val="autoZero"/>
        <c:crossBetween val="between"/>
      </c:valAx>
      <c:spPr>
        <a:noFill/>
        <a:ln>
          <a:noFill/>
        </a:ln>
        <a:effectLst/>
      </c:spPr>
    </c:plotArea>
    <c:legend>
      <c:legendPos val="r"/>
      <c:layout>
        <c:manualLayout>
          <c:xMode val="edge"/>
          <c:yMode val="edge"/>
          <c:x val="0.81946273573598605"/>
          <c:y val="0.26942299380197815"/>
          <c:w val="0.16817518160415817"/>
          <c:h val="0.34230546299756887"/>
        </c:manualLayout>
      </c:layout>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L"/>
        </a:p>
      </c:txPr>
    </c:legend>
    <c:plotVisOnly val="1"/>
    <c:dispBlanksAs val="gap"/>
  </c:chart>
  <c:spPr>
    <a:solidFill>
      <a:schemeClr val="bg1"/>
    </a:solidFill>
    <a:ln w="9525" cap="flat" cmpd="sng" algn="ctr">
      <a:noFill/>
      <a:prstDash val="solid"/>
      <a:round/>
    </a:ln>
    <a:effectLst/>
  </c:spPr>
  <c:txPr>
    <a:bodyPr/>
    <a:lstStyle/>
    <a:p>
      <a:pPr>
        <a:defRPr/>
      </a:pPr>
      <a:endParaRPr lang="es-CL"/>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s-CL"/>
  <c:chart>
    <c:autoTitleDeleted val="1"/>
    <c:plotArea>
      <c:layout>
        <c:manualLayout>
          <c:layoutTarget val="inner"/>
          <c:xMode val="edge"/>
          <c:yMode val="edge"/>
          <c:x val="9.8201941942597265E-2"/>
          <c:y val="5.2255922902482557E-2"/>
          <c:w val="0.71085244284382265"/>
          <c:h val="0.65582810194726526"/>
        </c:manualLayout>
      </c:layout>
      <c:lineChart>
        <c:grouping val="standard"/>
        <c:ser>
          <c:idx val="0"/>
          <c:order val="0"/>
          <c:tx>
            <c:strRef>
              <c:f>'Carga Peligrosa'!$M$2:$P$2</c:f>
              <c:strCache>
                <c:ptCount val="1"/>
                <c:pt idx="0">
                  <c:v>Punta Arenas - Puerto Williams</c:v>
                </c:pt>
              </c:strCache>
            </c:strRef>
          </c:tx>
          <c:marker>
            <c:symbol val="none"/>
          </c:marker>
          <c:cat>
            <c:numRef>
              <c:f>'Carga Peligrosa'!$L$21:$L$51</c:f>
              <c:numCache>
                <c:formatCode>mmm\-yy</c:formatCode>
                <c:ptCount val="31"/>
                <c:pt idx="0">
                  <c:v>41426</c:v>
                </c:pt>
                <c:pt idx="1">
                  <c:v>41456</c:v>
                </c:pt>
                <c:pt idx="2">
                  <c:v>41487</c:v>
                </c:pt>
                <c:pt idx="3">
                  <c:v>41518</c:v>
                </c:pt>
                <c:pt idx="4">
                  <c:v>41548</c:v>
                </c:pt>
                <c:pt idx="5">
                  <c:v>41579</c:v>
                </c:pt>
                <c:pt idx="6">
                  <c:v>41609</c:v>
                </c:pt>
                <c:pt idx="7">
                  <c:v>41640</c:v>
                </c:pt>
                <c:pt idx="8">
                  <c:v>41671</c:v>
                </c:pt>
                <c:pt idx="9">
                  <c:v>41699</c:v>
                </c:pt>
                <c:pt idx="10">
                  <c:v>41730</c:v>
                </c:pt>
                <c:pt idx="11">
                  <c:v>41760</c:v>
                </c:pt>
                <c:pt idx="12">
                  <c:v>41791</c:v>
                </c:pt>
                <c:pt idx="13">
                  <c:v>41821</c:v>
                </c:pt>
                <c:pt idx="14">
                  <c:v>41852</c:v>
                </c:pt>
                <c:pt idx="15">
                  <c:v>41883</c:v>
                </c:pt>
                <c:pt idx="16">
                  <c:v>41913</c:v>
                </c:pt>
                <c:pt idx="17">
                  <c:v>41944</c:v>
                </c:pt>
                <c:pt idx="18">
                  <c:v>41974</c:v>
                </c:pt>
                <c:pt idx="19">
                  <c:v>42005</c:v>
                </c:pt>
                <c:pt idx="20">
                  <c:v>42036</c:v>
                </c:pt>
                <c:pt idx="21">
                  <c:v>42064</c:v>
                </c:pt>
                <c:pt idx="22">
                  <c:v>42095</c:v>
                </c:pt>
                <c:pt idx="23">
                  <c:v>42125</c:v>
                </c:pt>
                <c:pt idx="24">
                  <c:v>42156</c:v>
                </c:pt>
                <c:pt idx="25">
                  <c:v>42186</c:v>
                </c:pt>
                <c:pt idx="26">
                  <c:v>42217</c:v>
                </c:pt>
                <c:pt idx="27">
                  <c:v>42248</c:v>
                </c:pt>
                <c:pt idx="28">
                  <c:v>42278</c:v>
                </c:pt>
                <c:pt idx="29">
                  <c:v>42309</c:v>
                </c:pt>
                <c:pt idx="30">
                  <c:v>42339</c:v>
                </c:pt>
              </c:numCache>
            </c:numRef>
          </c:cat>
          <c:val>
            <c:numRef>
              <c:f>'Carga Peligrosa'!$N$21:$N$51</c:f>
              <c:numCache>
                <c:formatCode>0</c:formatCode>
                <c:ptCount val="31"/>
                <c:pt idx="0">
                  <c:v>0</c:v>
                </c:pt>
                <c:pt idx="1">
                  <c:v>0</c:v>
                </c:pt>
                <c:pt idx="2">
                  <c:v>0</c:v>
                </c:pt>
                <c:pt idx="3">
                  <c:v>0</c:v>
                </c:pt>
                <c:pt idx="4">
                  <c:v>0</c:v>
                </c:pt>
                <c:pt idx="5">
                  <c:v>0</c:v>
                </c:pt>
                <c:pt idx="6">
                  <c:v>64</c:v>
                </c:pt>
                <c:pt idx="7">
                  <c:v>0</c:v>
                </c:pt>
                <c:pt idx="8">
                  <c:v>0</c:v>
                </c:pt>
                <c:pt idx="9">
                  <c:v>9</c:v>
                </c:pt>
                <c:pt idx="10">
                  <c:v>0</c:v>
                </c:pt>
                <c:pt idx="11">
                  <c:v>21</c:v>
                </c:pt>
                <c:pt idx="12">
                  <c:v>0</c:v>
                </c:pt>
                <c:pt idx="13">
                  <c:v>0</c:v>
                </c:pt>
                <c:pt idx="14">
                  <c:v>0</c:v>
                </c:pt>
                <c:pt idx="15">
                  <c:v>0</c:v>
                </c:pt>
                <c:pt idx="16">
                  <c:v>9</c:v>
                </c:pt>
                <c:pt idx="17">
                  <c:v>0</c:v>
                </c:pt>
                <c:pt idx="18">
                  <c:v>64</c:v>
                </c:pt>
                <c:pt idx="19">
                  <c:v>6.2962962962962967</c:v>
                </c:pt>
                <c:pt idx="20">
                  <c:v>0</c:v>
                </c:pt>
                <c:pt idx="21">
                  <c:v>0</c:v>
                </c:pt>
                <c:pt idx="22">
                  <c:v>0</c:v>
                </c:pt>
                <c:pt idx="23">
                  <c:v>0</c:v>
                </c:pt>
                <c:pt idx="24">
                  <c:v>3</c:v>
                </c:pt>
                <c:pt idx="25">
                  <c:v>0</c:v>
                </c:pt>
                <c:pt idx="26">
                  <c:v>0</c:v>
                </c:pt>
                <c:pt idx="27">
                  <c:v>0</c:v>
                </c:pt>
                <c:pt idx="28">
                  <c:v>0</c:v>
                </c:pt>
                <c:pt idx="29" formatCode="General">
                  <c:v>4.5</c:v>
                </c:pt>
                <c:pt idx="30" formatCode="General">
                  <c:v>64</c:v>
                </c:pt>
              </c:numCache>
            </c:numRef>
          </c:val>
          <c:extLst xmlns:c16r2="http://schemas.microsoft.com/office/drawing/2015/06/chart">
            <c:ext xmlns:c16="http://schemas.microsoft.com/office/drawing/2014/chart" uri="{C3380CC4-5D6E-409C-BE32-E72D297353CC}">
              <c16:uniqueId val="{00000000-A9C1-46DB-813A-098DED80CB4A}"/>
            </c:ext>
          </c:extLst>
        </c:ser>
        <c:ser>
          <c:idx val="1"/>
          <c:order val="1"/>
          <c:tx>
            <c:strRef>
              <c:f>'Carga Peligrosa'!$Q$2:$T$2</c:f>
              <c:strCache>
                <c:ptCount val="1"/>
                <c:pt idx="0">
                  <c:v>Puerto Williams - Punta Arenas</c:v>
                </c:pt>
              </c:strCache>
            </c:strRef>
          </c:tx>
          <c:marker>
            <c:symbol val="none"/>
          </c:marker>
          <c:cat>
            <c:numRef>
              <c:f>'Carga Peligrosa'!$L$21:$L$51</c:f>
              <c:numCache>
                <c:formatCode>mmm\-yy</c:formatCode>
                <c:ptCount val="31"/>
                <c:pt idx="0">
                  <c:v>41426</c:v>
                </c:pt>
                <c:pt idx="1">
                  <c:v>41456</c:v>
                </c:pt>
                <c:pt idx="2">
                  <c:v>41487</c:v>
                </c:pt>
                <c:pt idx="3">
                  <c:v>41518</c:v>
                </c:pt>
                <c:pt idx="4">
                  <c:v>41548</c:v>
                </c:pt>
                <c:pt idx="5">
                  <c:v>41579</c:v>
                </c:pt>
                <c:pt idx="6">
                  <c:v>41609</c:v>
                </c:pt>
                <c:pt idx="7">
                  <c:v>41640</c:v>
                </c:pt>
                <c:pt idx="8">
                  <c:v>41671</c:v>
                </c:pt>
                <c:pt idx="9">
                  <c:v>41699</c:v>
                </c:pt>
                <c:pt idx="10">
                  <c:v>41730</c:v>
                </c:pt>
                <c:pt idx="11">
                  <c:v>41760</c:v>
                </c:pt>
                <c:pt idx="12">
                  <c:v>41791</c:v>
                </c:pt>
                <c:pt idx="13">
                  <c:v>41821</c:v>
                </c:pt>
                <c:pt idx="14">
                  <c:v>41852</c:v>
                </c:pt>
                <c:pt idx="15">
                  <c:v>41883</c:v>
                </c:pt>
                <c:pt idx="16">
                  <c:v>41913</c:v>
                </c:pt>
                <c:pt idx="17">
                  <c:v>41944</c:v>
                </c:pt>
                <c:pt idx="18">
                  <c:v>41974</c:v>
                </c:pt>
                <c:pt idx="19">
                  <c:v>42005</c:v>
                </c:pt>
                <c:pt idx="20">
                  <c:v>42036</c:v>
                </c:pt>
                <c:pt idx="21">
                  <c:v>42064</c:v>
                </c:pt>
                <c:pt idx="22">
                  <c:v>42095</c:v>
                </c:pt>
                <c:pt idx="23">
                  <c:v>42125</c:v>
                </c:pt>
                <c:pt idx="24">
                  <c:v>42156</c:v>
                </c:pt>
                <c:pt idx="25">
                  <c:v>42186</c:v>
                </c:pt>
                <c:pt idx="26">
                  <c:v>42217</c:v>
                </c:pt>
                <c:pt idx="27">
                  <c:v>42248</c:v>
                </c:pt>
                <c:pt idx="28">
                  <c:v>42278</c:v>
                </c:pt>
                <c:pt idx="29">
                  <c:v>42309</c:v>
                </c:pt>
                <c:pt idx="30">
                  <c:v>42339</c:v>
                </c:pt>
              </c:numCache>
            </c:numRef>
          </c:cat>
          <c:val>
            <c:numRef>
              <c:f>'Carga Peligrosa'!$R$21:$R$51</c:f>
              <c:numCache>
                <c:formatCode>0</c:formatCode>
                <c:ptCount val="31"/>
                <c:pt idx="0">
                  <c:v>0</c:v>
                </c:pt>
                <c:pt idx="1">
                  <c:v>0</c:v>
                </c:pt>
                <c:pt idx="2">
                  <c:v>0</c:v>
                </c:pt>
                <c:pt idx="3">
                  <c:v>0</c:v>
                </c:pt>
                <c:pt idx="4">
                  <c:v>0</c:v>
                </c:pt>
                <c:pt idx="5">
                  <c:v>0</c:v>
                </c:pt>
                <c:pt idx="6">
                  <c:v>64</c:v>
                </c:pt>
                <c:pt idx="7">
                  <c:v>0</c:v>
                </c:pt>
                <c:pt idx="8">
                  <c:v>0</c:v>
                </c:pt>
                <c:pt idx="9">
                  <c:v>0</c:v>
                </c:pt>
                <c:pt idx="10">
                  <c:v>0</c:v>
                </c:pt>
                <c:pt idx="11">
                  <c:v>0</c:v>
                </c:pt>
                <c:pt idx="12">
                  <c:v>0</c:v>
                </c:pt>
                <c:pt idx="13">
                  <c:v>0</c:v>
                </c:pt>
                <c:pt idx="14">
                  <c:v>0</c:v>
                </c:pt>
                <c:pt idx="15">
                  <c:v>0</c:v>
                </c:pt>
                <c:pt idx="16">
                  <c:v>0</c:v>
                </c:pt>
                <c:pt idx="17">
                  <c:v>0</c:v>
                </c:pt>
                <c:pt idx="18">
                  <c:v>0</c:v>
                </c:pt>
                <c:pt idx="19">
                  <c:v>2.3703703703703702</c:v>
                </c:pt>
                <c:pt idx="20">
                  <c:v>0</c:v>
                </c:pt>
                <c:pt idx="21">
                  <c:v>0</c:v>
                </c:pt>
                <c:pt idx="22">
                  <c:v>0</c:v>
                </c:pt>
                <c:pt idx="23">
                  <c:v>0</c:v>
                </c:pt>
                <c:pt idx="24">
                  <c:v>0</c:v>
                </c:pt>
                <c:pt idx="25">
                  <c:v>0</c:v>
                </c:pt>
                <c:pt idx="26">
                  <c:v>0</c:v>
                </c:pt>
                <c:pt idx="27">
                  <c:v>0</c:v>
                </c:pt>
                <c:pt idx="28">
                  <c:v>0</c:v>
                </c:pt>
                <c:pt idx="29" formatCode="General">
                  <c:v>0</c:v>
                </c:pt>
                <c:pt idx="30" formatCode="General">
                  <c:v>32</c:v>
                </c:pt>
              </c:numCache>
            </c:numRef>
          </c:val>
          <c:extLst xmlns:c16r2="http://schemas.microsoft.com/office/drawing/2015/06/chart">
            <c:ext xmlns:c16="http://schemas.microsoft.com/office/drawing/2014/chart" uri="{C3380CC4-5D6E-409C-BE32-E72D297353CC}">
              <c16:uniqueId val="{00000001-A9C1-46DB-813A-098DED80CB4A}"/>
            </c:ext>
          </c:extLst>
        </c:ser>
        <c:dLbls/>
        <c:marker val="1"/>
        <c:axId val="87305216"/>
        <c:axId val="87315584"/>
      </c:lineChart>
      <c:dateAx>
        <c:axId val="87305216"/>
        <c:scaling>
          <c:orientation val="minMax"/>
        </c:scaling>
        <c:axPos val="b"/>
        <c:title>
          <c:tx>
            <c:rich>
              <a:bodyPr/>
              <a:lstStyle/>
              <a:p>
                <a:pPr>
                  <a:defRPr/>
                </a:pPr>
                <a:r>
                  <a:rPr lang="es-CL" dirty="0"/>
                  <a:t>Meses</a:t>
                </a:r>
              </a:p>
            </c:rich>
          </c:tx>
          <c:layout/>
        </c:title>
        <c:numFmt formatCode="mmm\-yy" sourceLinked="1"/>
        <c:majorTickMark val="none"/>
        <c:tickLblPos val="nextTo"/>
        <c:crossAx val="87315584"/>
        <c:crosses val="autoZero"/>
        <c:auto val="1"/>
        <c:lblOffset val="100"/>
        <c:baseTimeUnit val="months"/>
      </c:dateAx>
      <c:valAx>
        <c:axId val="87315584"/>
        <c:scaling>
          <c:orientation val="minMax"/>
        </c:scaling>
        <c:axPos val="l"/>
        <c:title>
          <c:tx>
            <c:rich>
              <a:bodyPr/>
              <a:lstStyle/>
              <a:p>
                <a:pPr>
                  <a:defRPr/>
                </a:pPr>
                <a:r>
                  <a:rPr lang="es-CL" dirty="0"/>
                  <a:t>Toneladas</a:t>
                </a:r>
                <a:r>
                  <a:rPr lang="es-CL" baseline="0" dirty="0"/>
                  <a:t> Carga</a:t>
                </a:r>
                <a:endParaRPr lang="es-CL" dirty="0"/>
              </a:p>
            </c:rich>
          </c:tx>
          <c:layout/>
        </c:title>
        <c:numFmt formatCode="0" sourceLinked="1"/>
        <c:tickLblPos val="nextTo"/>
        <c:crossAx val="87305216"/>
        <c:crosses val="autoZero"/>
        <c:crossBetween val="between"/>
      </c:valAx>
    </c:plotArea>
    <c:legend>
      <c:legendPos val="r"/>
      <c:layout>
        <c:manualLayout>
          <c:xMode val="edge"/>
          <c:yMode val="edge"/>
          <c:x val="0.80460993956429616"/>
          <c:y val="0.24976568554165895"/>
          <c:w val="0.19094561521358067"/>
          <c:h val="0.42986817240652181"/>
        </c:manualLayout>
      </c:layout>
    </c:legend>
    <c:plotVisOnly val="1"/>
    <c:dispBlanksAs val="gap"/>
  </c:chart>
  <c:spPr>
    <a:ln>
      <a:noFill/>
    </a:ln>
  </c:sp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s-CL"/>
  <c:chart>
    <c:autoTitleDeleted val="1"/>
    <c:plotArea>
      <c:layout>
        <c:manualLayout>
          <c:layoutTarget val="inner"/>
          <c:xMode val="edge"/>
          <c:yMode val="edge"/>
          <c:x val="9.8201941942597029E-2"/>
          <c:y val="5.2255922902482557E-2"/>
          <c:w val="0.7108524428438221"/>
          <c:h val="0.65582810194726526"/>
        </c:manualLayout>
      </c:layout>
      <c:lineChart>
        <c:grouping val="standard"/>
        <c:ser>
          <c:idx val="0"/>
          <c:order val="0"/>
          <c:tx>
            <c:strRef>
              <c:f>'Carga Peligrosa'!$M$2:$P$2</c:f>
              <c:strCache>
                <c:ptCount val="1"/>
                <c:pt idx="0">
                  <c:v>Punta Arenas - Puerto Williams</c:v>
                </c:pt>
              </c:strCache>
            </c:strRef>
          </c:tx>
          <c:marker>
            <c:symbol val="none"/>
          </c:marker>
          <c:cat>
            <c:numRef>
              <c:f>'Carga Peligrosa'!$L$21:$L$51</c:f>
              <c:numCache>
                <c:formatCode>mmm\-yy</c:formatCode>
                <c:ptCount val="31"/>
                <c:pt idx="0">
                  <c:v>41426</c:v>
                </c:pt>
                <c:pt idx="1">
                  <c:v>41456</c:v>
                </c:pt>
                <c:pt idx="2">
                  <c:v>41487</c:v>
                </c:pt>
                <c:pt idx="3">
                  <c:v>41518</c:v>
                </c:pt>
                <c:pt idx="4">
                  <c:v>41548</c:v>
                </c:pt>
                <c:pt idx="5">
                  <c:v>41579</c:v>
                </c:pt>
                <c:pt idx="6">
                  <c:v>41609</c:v>
                </c:pt>
                <c:pt idx="7">
                  <c:v>41640</c:v>
                </c:pt>
                <c:pt idx="8">
                  <c:v>41671</c:v>
                </c:pt>
                <c:pt idx="9">
                  <c:v>41699</c:v>
                </c:pt>
                <c:pt idx="10">
                  <c:v>41730</c:v>
                </c:pt>
                <c:pt idx="11">
                  <c:v>41760</c:v>
                </c:pt>
                <c:pt idx="12">
                  <c:v>41791</c:v>
                </c:pt>
                <c:pt idx="13">
                  <c:v>41821</c:v>
                </c:pt>
                <c:pt idx="14">
                  <c:v>41852</c:v>
                </c:pt>
                <c:pt idx="15">
                  <c:v>41883</c:v>
                </c:pt>
                <c:pt idx="16">
                  <c:v>41913</c:v>
                </c:pt>
                <c:pt idx="17">
                  <c:v>41944</c:v>
                </c:pt>
                <c:pt idx="18">
                  <c:v>41974</c:v>
                </c:pt>
                <c:pt idx="19">
                  <c:v>42005</c:v>
                </c:pt>
                <c:pt idx="20">
                  <c:v>42036</c:v>
                </c:pt>
                <c:pt idx="21">
                  <c:v>42064</c:v>
                </c:pt>
                <c:pt idx="22">
                  <c:v>42095</c:v>
                </c:pt>
                <c:pt idx="23">
                  <c:v>42125</c:v>
                </c:pt>
                <c:pt idx="24">
                  <c:v>42156</c:v>
                </c:pt>
                <c:pt idx="25">
                  <c:v>42186</c:v>
                </c:pt>
                <c:pt idx="26">
                  <c:v>42217</c:v>
                </c:pt>
                <c:pt idx="27">
                  <c:v>42248</c:v>
                </c:pt>
                <c:pt idx="28">
                  <c:v>42278</c:v>
                </c:pt>
                <c:pt idx="29">
                  <c:v>42309</c:v>
                </c:pt>
                <c:pt idx="30">
                  <c:v>42339</c:v>
                </c:pt>
              </c:numCache>
            </c:numRef>
          </c:cat>
          <c:val>
            <c:numRef>
              <c:f>'Carga Peligrosa'!$M$21:$M$51</c:f>
              <c:numCache>
                <c:formatCode>0</c:formatCode>
                <c:ptCount val="31"/>
                <c:pt idx="0">
                  <c:v>0</c:v>
                </c:pt>
                <c:pt idx="1">
                  <c:v>12.4</c:v>
                </c:pt>
                <c:pt idx="2">
                  <c:v>178</c:v>
                </c:pt>
                <c:pt idx="3">
                  <c:v>136.4</c:v>
                </c:pt>
                <c:pt idx="4">
                  <c:v>180.1</c:v>
                </c:pt>
                <c:pt idx="5">
                  <c:v>133.52000000000001</c:v>
                </c:pt>
                <c:pt idx="6">
                  <c:v>578</c:v>
                </c:pt>
                <c:pt idx="7">
                  <c:v>0</c:v>
                </c:pt>
                <c:pt idx="8">
                  <c:v>147</c:v>
                </c:pt>
                <c:pt idx="9">
                  <c:v>93</c:v>
                </c:pt>
                <c:pt idx="10">
                  <c:v>0</c:v>
                </c:pt>
                <c:pt idx="11">
                  <c:v>182.3</c:v>
                </c:pt>
                <c:pt idx="12">
                  <c:v>37</c:v>
                </c:pt>
                <c:pt idx="13">
                  <c:v>0</c:v>
                </c:pt>
                <c:pt idx="14">
                  <c:v>0</c:v>
                </c:pt>
                <c:pt idx="15">
                  <c:v>0</c:v>
                </c:pt>
                <c:pt idx="16">
                  <c:v>318</c:v>
                </c:pt>
                <c:pt idx="17">
                  <c:v>145.91999999999999</c:v>
                </c:pt>
                <c:pt idx="18">
                  <c:v>523</c:v>
                </c:pt>
                <c:pt idx="19">
                  <c:v>99.838518518518498</c:v>
                </c:pt>
                <c:pt idx="20">
                  <c:v>168</c:v>
                </c:pt>
                <c:pt idx="21">
                  <c:v>24.8</c:v>
                </c:pt>
                <c:pt idx="22">
                  <c:v>0</c:v>
                </c:pt>
                <c:pt idx="23">
                  <c:v>0</c:v>
                </c:pt>
                <c:pt idx="24">
                  <c:v>0</c:v>
                </c:pt>
                <c:pt idx="25">
                  <c:v>6.2</c:v>
                </c:pt>
                <c:pt idx="26">
                  <c:v>0</c:v>
                </c:pt>
                <c:pt idx="27">
                  <c:v>0</c:v>
                </c:pt>
                <c:pt idx="28">
                  <c:v>0</c:v>
                </c:pt>
                <c:pt idx="29" formatCode="General">
                  <c:v>225.76</c:v>
                </c:pt>
                <c:pt idx="30" formatCode="General">
                  <c:v>550.5</c:v>
                </c:pt>
              </c:numCache>
            </c:numRef>
          </c:val>
          <c:extLst xmlns:c16r2="http://schemas.microsoft.com/office/drawing/2015/06/chart">
            <c:ext xmlns:c16="http://schemas.microsoft.com/office/drawing/2014/chart" uri="{C3380CC4-5D6E-409C-BE32-E72D297353CC}">
              <c16:uniqueId val="{00000000-7733-4886-8FBA-EA1983504133}"/>
            </c:ext>
          </c:extLst>
        </c:ser>
        <c:ser>
          <c:idx val="1"/>
          <c:order val="1"/>
          <c:tx>
            <c:strRef>
              <c:f>'Carga Peligrosa'!$Q$2:$T$2</c:f>
              <c:strCache>
                <c:ptCount val="1"/>
                <c:pt idx="0">
                  <c:v>Puerto Williams - Punta Arenas</c:v>
                </c:pt>
              </c:strCache>
            </c:strRef>
          </c:tx>
          <c:marker>
            <c:symbol val="none"/>
          </c:marker>
          <c:cat>
            <c:numRef>
              <c:f>'Carga Peligrosa'!$L$21:$L$51</c:f>
              <c:numCache>
                <c:formatCode>mmm\-yy</c:formatCode>
                <c:ptCount val="31"/>
                <c:pt idx="0">
                  <c:v>41426</c:v>
                </c:pt>
                <c:pt idx="1">
                  <c:v>41456</c:v>
                </c:pt>
                <c:pt idx="2">
                  <c:v>41487</c:v>
                </c:pt>
                <c:pt idx="3">
                  <c:v>41518</c:v>
                </c:pt>
                <c:pt idx="4">
                  <c:v>41548</c:v>
                </c:pt>
                <c:pt idx="5">
                  <c:v>41579</c:v>
                </c:pt>
                <c:pt idx="6">
                  <c:v>41609</c:v>
                </c:pt>
                <c:pt idx="7">
                  <c:v>41640</c:v>
                </c:pt>
                <c:pt idx="8">
                  <c:v>41671</c:v>
                </c:pt>
                <c:pt idx="9">
                  <c:v>41699</c:v>
                </c:pt>
                <c:pt idx="10">
                  <c:v>41730</c:v>
                </c:pt>
                <c:pt idx="11">
                  <c:v>41760</c:v>
                </c:pt>
                <c:pt idx="12">
                  <c:v>41791</c:v>
                </c:pt>
                <c:pt idx="13">
                  <c:v>41821</c:v>
                </c:pt>
                <c:pt idx="14">
                  <c:v>41852</c:v>
                </c:pt>
                <c:pt idx="15">
                  <c:v>41883</c:v>
                </c:pt>
                <c:pt idx="16">
                  <c:v>41913</c:v>
                </c:pt>
                <c:pt idx="17">
                  <c:v>41944</c:v>
                </c:pt>
                <c:pt idx="18">
                  <c:v>41974</c:v>
                </c:pt>
                <c:pt idx="19">
                  <c:v>42005</c:v>
                </c:pt>
                <c:pt idx="20">
                  <c:v>42036</c:v>
                </c:pt>
                <c:pt idx="21">
                  <c:v>42064</c:v>
                </c:pt>
                <c:pt idx="22">
                  <c:v>42095</c:v>
                </c:pt>
                <c:pt idx="23">
                  <c:v>42125</c:v>
                </c:pt>
                <c:pt idx="24">
                  <c:v>42156</c:v>
                </c:pt>
                <c:pt idx="25">
                  <c:v>42186</c:v>
                </c:pt>
                <c:pt idx="26">
                  <c:v>42217</c:v>
                </c:pt>
                <c:pt idx="27">
                  <c:v>42248</c:v>
                </c:pt>
                <c:pt idx="28">
                  <c:v>42278</c:v>
                </c:pt>
                <c:pt idx="29">
                  <c:v>42309</c:v>
                </c:pt>
                <c:pt idx="30">
                  <c:v>42339</c:v>
                </c:pt>
              </c:numCache>
            </c:numRef>
          </c:cat>
          <c:val>
            <c:numRef>
              <c:f>'Carga Peligrosa'!$Q$21:$Q$51</c:f>
              <c:numCache>
                <c:formatCode>0</c:formatCode>
                <c:ptCount val="31"/>
                <c:pt idx="0">
                  <c:v>0</c:v>
                </c:pt>
                <c:pt idx="1">
                  <c:v>49.6</c:v>
                </c:pt>
                <c:pt idx="2">
                  <c:v>159.1</c:v>
                </c:pt>
                <c:pt idx="3">
                  <c:v>118.1</c:v>
                </c:pt>
                <c:pt idx="4">
                  <c:v>136.4</c:v>
                </c:pt>
                <c:pt idx="5">
                  <c:v>111.6</c:v>
                </c:pt>
                <c:pt idx="6">
                  <c:v>127</c:v>
                </c:pt>
                <c:pt idx="7">
                  <c:v>50</c:v>
                </c:pt>
                <c:pt idx="8">
                  <c:v>100</c:v>
                </c:pt>
                <c:pt idx="9">
                  <c:v>118</c:v>
                </c:pt>
                <c:pt idx="10">
                  <c:v>0</c:v>
                </c:pt>
                <c:pt idx="11">
                  <c:v>162</c:v>
                </c:pt>
                <c:pt idx="12">
                  <c:v>24</c:v>
                </c:pt>
                <c:pt idx="13">
                  <c:v>0</c:v>
                </c:pt>
                <c:pt idx="14">
                  <c:v>0</c:v>
                </c:pt>
                <c:pt idx="15">
                  <c:v>0</c:v>
                </c:pt>
                <c:pt idx="16">
                  <c:v>179</c:v>
                </c:pt>
                <c:pt idx="17">
                  <c:v>132.6</c:v>
                </c:pt>
                <c:pt idx="18">
                  <c:v>77</c:v>
                </c:pt>
                <c:pt idx="19">
                  <c:v>58.118518518518513</c:v>
                </c:pt>
                <c:pt idx="20">
                  <c:v>126</c:v>
                </c:pt>
                <c:pt idx="21">
                  <c:v>0</c:v>
                </c:pt>
                <c:pt idx="22">
                  <c:v>0</c:v>
                </c:pt>
                <c:pt idx="23">
                  <c:v>0</c:v>
                </c:pt>
                <c:pt idx="24">
                  <c:v>0</c:v>
                </c:pt>
                <c:pt idx="25">
                  <c:v>24.8</c:v>
                </c:pt>
                <c:pt idx="26">
                  <c:v>0</c:v>
                </c:pt>
                <c:pt idx="27">
                  <c:v>0</c:v>
                </c:pt>
                <c:pt idx="28">
                  <c:v>0</c:v>
                </c:pt>
                <c:pt idx="29" formatCode="General">
                  <c:v>145.30000000000001</c:v>
                </c:pt>
                <c:pt idx="30" formatCode="General">
                  <c:v>102</c:v>
                </c:pt>
              </c:numCache>
            </c:numRef>
          </c:val>
          <c:extLst xmlns:c16r2="http://schemas.microsoft.com/office/drawing/2015/06/chart">
            <c:ext xmlns:c16="http://schemas.microsoft.com/office/drawing/2014/chart" uri="{C3380CC4-5D6E-409C-BE32-E72D297353CC}">
              <c16:uniqueId val="{00000001-7733-4886-8FBA-EA1983504133}"/>
            </c:ext>
          </c:extLst>
        </c:ser>
        <c:dLbls/>
        <c:marker val="1"/>
        <c:axId val="87350272"/>
        <c:axId val="87168128"/>
      </c:lineChart>
      <c:dateAx>
        <c:axId val="87350272"/>
        <c:scaling>
          <c:orientation val="minMax"/>
        </c:scaling>
        <c:axPos val="b"/>
        <c:title>
          <c:tx>
            <c:rich>
              <a:bodyPr/>
              <a:lstStyle/>
              <a:p>
                <a:pPr>
                  <a:defRPr/>
                </a:pPr>
                <a:r>
                  <a:rPr lang="es-CL" dirty="0"/>
                  <a:t>Meses</a:t>
                </a:r>
              </a:p>
            </c:rich>
          </c:tx>
          <c:layout/>
        </c:title>
        <c:numFmt formatCode="mmm\-yy" sourceLinked="1"/>
        <c:majorTickMark val="none"/>
        <c:tickLblPos val="nextTo"/>
        <c:crossAx val="87168128"/>
        <c:crosses val="autoZero"/>
        <c:auto val="1"/>
        <c:lblOffset val="100"/>
        <c:baseTimeUnit val="months"/>
      </c:dateAx>
      <c:valAx>
        <c:axId val="87168128"/>
        <c:scaling>
          <c:orientation val="minMax"/>
        </c:scaling>
        <c:axPos val="l"/>
        <c:title>
          <c:tx>
            <c:rich>
              <a:bodyPr/>
              <a:lstStyle/>
              <a:p>
                <a:pPr>
                  <a:defRPr/>
                </a:pPr>
                <a:r>
                  <a:rPr lang="es-CL" dirty="0"/>
                  <a:t>metro lineal</a:t>
                </a:r>
              </a:p>
            </c:rich>
          </c:tx>
          <c:layout/>
        </c:title>
        <c:numFmt formatCode="0" sourceLinked="1"/>
        <c:tickLblPos val="nextTo"/>
        <c:crossAx val="87350272"/>
        <c:crosses val="autoZero"/>
        <c:crossBetween val="between"/>
      </c:valAx>
    </c:plotArea>
    <c:legend>
      <c:legendPos val="r"/>
      <c:layout>
        <c:manualLayout>
          <c:xMode val="edge"/>
          <c:yMode val="edge"/>
          <c:x val="0.80460993956429405"/>
          <c:y val="0.24976568554165837"/>
          <c:w val="0.19094561521358094"/>
          <c:h val="0.42986817240652164"/>
        </c:manualLayout>
      </c:layout>
    </c:legend>
    <c:plotVisOnly val="1"/>
    <c:dispBlanksAs val="gap"/>
  </c:chart>
  <c:spPr>
    <a:ln>
      <a:noFill/>
    </a:ln>
  </c:sp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313BB3-5FF8-412A-9DBA-B017DF30EE24}" type="datetimeFigureOut">
              <a:rPr lang="es-CL" smtClean="0"/>
              <a:pPr/>
              <a:t>24-05-2016</a:t>
            </a:fld>
            <a:endParaRPr lang="es-CL"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557BD6-8FD3-43C0-A762-858F28BC6BCD}" type="slidenum">
              <a:rPr lang="es-CL" smtClean="0"/>
              <a:pPr/>
              <a:t>‹Nº›</a:t>
            </a:fld>
            <a:endParaRPr lang="es-CL"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4588" y="685800"/>
            <a:ext cx="4570412" cy="3429000"/>
          </a:xfrm>
        </p:spPr>
      </p:sp>
      <p:sp>
        <p:nvSpPr>
          <p:cNvPr id="3" name="2 Marcador de notas"/>
          <p:cNvSpPr>
            <a:spLocks noGrp="1"/>
          </p:cNvSpPr>
          <p:nvPr>
            <p:ph type="body" idx="1"/>
          </p:nvPr>
        </p:nvSpPr>
        <p:spPr>
          <a:xfrm>
            <a:off x="685801" y="4343400"/>
            <a:ext cx="5486400" cy="4114800"/>
          </a:xfrm>
          <a:prstGeom prst="rect">
            <a:avLst/>
          </a:prstGeom>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A99B1D11-3152-4DF6-831A-F531C250561C}" type="slidenum">
              <a:rPr lang="es-CL" smtClean="0"/>
              <a:pPr/>
              <a:t>1</a:t>
            </a:fld>
            <a:endParaRPr lang="es-C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10</a:t>
            </a:fld>
            <a:endParaRPr lang="es-CL"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100</a:t>
            </a:fld>
            <a:endParaRPr lang="es-CL" dirty="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101</a:t>
            </a:fld>
            <a:endParaRPr lang="es-CL"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102</a:t>
            </a:fld>
            <a:endParaRPr lang="es-CL" dirty="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103</a:t>
            </a:fld>
            <a:endParaRPr lang="es-CL"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104</a:t>
            </a:fld>
            <a:endParaRPr lang="es-CL" dirty="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105</a:t>
            </a:fld>
            <a:endParaRPr lang="es-CL" dirty="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106</a:t>
            </a:fld>
            <a:endParaRPr lang="es-CL"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107</a:t>
            </a:fld>
            <a:endParaRPr lang="es-CL" dirty="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108</a:t>
            </a:fld>
            <a:endParaRPr lang="es-CL" dirty="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109</a:t>
            </a:fld>
            <a:endParaRPr lang="es-CL"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11</a:t>
            </a:fld>
            <a:endParaRPr lang="es-CL"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110</a:t>
            </a:fld>
            <a:endParaRPr lang="es-CL" dirty="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111</a:t>
            </a:fld>
            <a:endParaRPr lang="es-CL" dirty="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112</a:t>
            </a:fld>
            <a:endParaRPr lang="es-CL" dirty="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113</a:t>
            </a:fld>
            <a:endParaRPr lang="es-CL" dirty="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114</a:t>
            </a:fld>
            <a:endParaRPr lang="es-CL" dirty="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115</a:t>
            </a:fld>
            <a:endParaRPr lang="es-CL" dirty="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116</a:t>
            </a:fld>
            <a:endParaRPr lang="es-CL" dirty="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117</a:t>
            </a:fld>
            <a:endParaRPr lang="es-CL" dirty="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118</a:t>
            </a:fld>
            <a:endParaRPr lang="es-CL" dirty="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119</a:t>
            </a:fld>
            <a:endParaRPr lang="es-CL"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12</a:t>
            </a:fld>
            <a:endParaRPr lang="es-CL" dirty="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120</a:t>
            </a:fld>
            <a:endParaRPr lang="es-CL" dirty="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121</a:t>
            </a:fld>
            <a:endParaRPr lang="es-CL" dirty="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122</a:t>
            </a:fld>
            <a:endParaRPr lang="es-CL" dirty="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123</a:t>
            </a:fld>
            <a:endParaRPr lang="es-CL" dirty="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124</a:t>
            </a:fld>
            <a:endParaRPr lang="es-CL" dirty="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125</a:t>
            </a:fld>
            <a:endParaRPr lang="es-CL" dirty="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126</a:t>
            </a:fld>
            <a:endParaRPr lang="es-CL" dirty="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4588" y="685800"/>
            <a:ext cx="4570412" cy="3429000"/>
          </a:xfrm>
        </p:spPr>
      </p:sp>
      <p:sp>
        <p:nvSpPr>
          <p:cNvPr id="3" name="2 Marcador de notas"/>
          <p:cNvSpPr>
            <a:spLocks noGrp="1"/>
          </p:cNvSpPr>
          <p:nvPr>
            <p:ph type="body" idx="1"/>
          </p:nvPr>
        </p:nvSpPr>
        <p:spPr>
          <a:xfrm>
            <a:off x="685801" y="4343400"/>
            <a:ext cx="5486400" cy="4114800"/>
          </a:xfrm>
          <a:prstGeom prst="rect">
            <a:avLst/>
          </a:prstGeom>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A99B1D11-3152-4DF6-831A-F531C250561C}" type="slidenum">
              <a:rPr lang="es-CL" smtClean="0"/>
              <a:pPr/>
              <a:t>127</a:t>
            </a:fld>
            <a:endParaRPr lang="es-CL" dirty="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128</a:t>
            </a:fld>
            <a:endParaRPr lang="es-CL" dirty="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129</a:t>
            </a:fld>
            <a:endParaRPr lang="es-CL"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13</a:t>
            </a:fld>
            <a:endParaRPr lang="es-CL" dirty="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130</a:t>
            </a:fld>
            <a:endParaRPr lang="es-CL" dirty="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131</a:t>
            </a:fld>
            <a:endParaRPr lang="es-CL"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14</a:t>
            </a:fld>
            <a:endParaRPr lang="es-CL"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15</a:t>
            </a:fld>
            <a:endParaRPr lang="es-CL"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16</a:t>
            </a:fld>
            <a:endParaRPr lang="es-CL"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17</a:t>
            </a:fld>
            <a:endParaRPr lang="es-CL"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18</a:t>
            </a:fld>
            <a:endParaRPr lang="es-CL"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19</a:t>
            </a:fld>
            <a:endParaRPr lang="es-C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2</a:t>
            </a:fld>
            <a:endParaRPr lang="es-CL"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20</a:t>
            </a:fld>
            <a:endParaRPr lang="es-CL"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21</a:t>
            </a:fld>
            <a:endParaRPr lang="es-CL"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22</a:t>
            </a:fld>
            <a:endParaRPr lang="es-CL"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23</a:t>
            </a:fld>
            <a:endParaRPr lang="es-CL"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24</a:t>
            </a:fld>
            <a:endParaRPr lang="es-CL"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25</a:t>
            </a:fld>
            <a:endParaRPr lang="es-CL"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26</a:t>
            </a:fld>
            <a:endParaRPr lang="es-CL"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27</a:t>
            </a:fld>
            <a:endParaRPr lang="es-CL"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28</a:t>
            </a:fld>
            <a:endParaRPr lang="es-CL"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29</a:t>
            </a:fld>
            <a:endParaRPr lang="es-CL"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3</a:t>
            </a:fld>
            <a:endParaRPr lang="es-CL"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30</a:t>
            </a:fld>
            <a:endParaRPr lang="es-CL"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31</a:t>
            </a:fld>
            <a:endParaRPr lang="es-CL"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32</a:t>
            </a:fld>
            <a:endParaRPr lang="es-CL"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33</a:t>
            </a:fld>
            <a:endParaRPr lang="es-CL"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34</a:t>
            </a:fld>
            <a:endParaRPr lang="es-CL"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35</a:t>
            </a:fld>
            <a:endParaRPr lang="es-CL"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36</a:t>
            </a:fld>
            <a:endParaRPr lang="es-CL"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37</a:t>
            </a:fld>
            <a:endParaRPr lang="es-CL"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38</a:t>
            </a:fld>
            <a:endParaRPr lang="es-CL"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39</a:t>
            </a:fld>
            <a:endParaRPr lang="es-CL"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4</a:t>
            </a:fld>
            <a:endParaRPr lang="es-CL"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40</a:t>
            </a:fld>
            <a:endParaRPr lang="es-CL"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41</a:t>
            </a:fld>
            <a:endParaRPr lang="es-CL"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42</a:t>
            </a:fld>
            <a:endParaRPr lang="es-CL"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43</a:t>
            </a:fld>
            <a:endParaRPr lang="es-CL"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44</a:t>
            </a:fld>
            <a:endParaRPr lang="es-CL"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45</a:t>
            </a:fld>
            <a:endParaRPr lang="es-CL"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46</a:t>
            </a:fld>
            <a:endParaRPr lang="es-CL"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47</a:t>
            </a:fld>
            <a:endParaRPr lang="es-CL"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48</a:t>
            </a:fld>
            <a:endParaRPr lang="es-CL"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49</a:t>
            </a:fld>
            <a:endParaRPr lang="es-CL"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5</a:t>
            </a:fld>
            <a:endParaRPr lang="es-CL"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50</a:t>
            </a:fld>
            <a:endParaRPr lang="es-CL"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51</a:t>
            </a:fld>
            <a:endParaRPr lang="es-CL"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52</a:t>
            </a:fld>
            <a:endParaRPr lang="es-CL"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53</a:t>
            </a:fld>
            <a:endParaRPr lang="es-CL"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54</a:t>
            </a:fld>
            <a:endParaRPr lang="es-CL"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55</a:t>
            </a:fld>
            <a:endParaRPr lang="es-CL"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56</a:t>
            </a:fld>
            <a:endParaRPr lang="es-CL"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57</a:t>
            </a:fld>
            <a:endParaRPr lang="es-CL"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58</a:t>
            </a:fld>
            <a:endParaRPr lang="es-CL"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59</a:t>
            </a:fld>
            <a:endParaRPr lang="es-CL"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6</a:t>
            </a:fld>
            <a:endParaRPr lang="es-CL"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60</a:t>
            </a:fld>
            <a:endParaRPr lang="es-CL"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61</a:t>
            </a:fld>
            <a:endParaRPr lang="es-CL"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62</a:t>
            </a:fld>
            <a:endParaRPr lang="es-CL"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63</a:t>
            </a:fld>
            <a:endParaRPr lang="es-CL"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64</a:t>
            </a:fld>
            <a:endParaRPr lang="es-CL"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65</a:t>
            </a:fld>
            <a:endParaRPr lang="es-CL"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66</a:t>
            </a:fld>
            <a:endParaRPr lang="es-CL"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67</a:t>
            </a:fld>
            <a:endParaRPr lang="es-CL"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68</a:t>
            </a:fld>
            <a:endParaRPr lang="es-CL"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69</a:t>
            </a:fld>
            <a:endParaRPr lang="es-CL"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7</a:t>
            </a:fld>
            <a:endParaRPr lang="es-CL"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70</a:t>
            </a:fld>
            <a:endParaRPr lang="es-CL"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71</a:t>
            </a:fld>
            <a:endParaRPr lang="es-CL"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72</a:t>
            </a:fld>
            <a:endParaRPr lang="es-CL"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73</a:t>
            </a:fld>
            <a:endParaRPr lang="es-CL"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74</a:t>
            </a:fld>
            <a:endParaRPr lang="es-CL"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75</a:t>
            </a:fld>
            <a:endParaRPr lang="es-CL"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76</a:t>
            </a:fld>
            <a:endParaRPr lang="es-CL"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77</a:t>
            </a:fld>
            <a:endParaRPr lang="es-CL"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78</a:t>
            </a:fld>
            <a:endParaRPr lang="es-CL"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79</a:t>
            </a:fld>
            <a:endParaRPr lang="es-CL"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8</a:t>
            </a:fld>
            <a:endParaRPr lang="es-CL"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80</a:t>
            </a:fld>
            <a:endParaRPr lang="es-CL"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81</a:t>
            </a:fld>
            <a:endParaRPr lang="es-CL"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82</a:t>
            </a:fld>
            <a:endParaRPr lang="es-CL"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83</a:t>
            </a:fld>
            <a:endParaRPr lang="es-CL"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84</a:t>
            </a:fld>
            <a:endParaRPr lang="es-CL"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85</a:t>
            </a:fld>
            <a:endParaRPr lang="es-CL"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86</a:t>
            </a:fld>
            <a:endParaRPr lang="es-CL"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87</a:t>
            </a:fld>
            <a:endParaRPr lang="es-CL"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88</a:t>
            </a:fld>
            <a:endParaRPr lang="es-CL"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89</a:t>
            </a:fld>
            <a:endParaRPr lang="es-CL"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9</a:t>
            </a:fld>
            <a:endParaRPr lang="es-CL"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90</a:t>
            </a:fld>
            <a:endParaRPr lang="es-CL"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91</a:t>
            </a:fld>
            <a:endParaRPr lang="es-CL"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92</a:t>
            </a:fld>
            <a:endParaRPr lang="es-CL"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93</a:t>
            </a:fld>
            <a:endParaRPr lang="es-CL"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94</a:t>
            </a:fld>
            <a:endParaRPr lang="es-CL"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95</a:t>
            </a:fld>
            <a:endParaRPr lang="es-CL"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96</a:t>
            </a:fld>
            <a:endParaRPr lang="es-CL"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97</a:t>
            </a:fld>
            <a:endParaRPr lang="es-CL"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98</a:t>
            </a:fld>
            <a:endParaRPr lang="es-CL"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6557BD6-8FD3-43C0-A762-858F28BC6BCD}" type="slidenum">
              <a:rPr lang="es-CL" smtClean="0"/>
              <a:pPr/>
              <a:t>99</a:t>
            </a:fld>
            <a:endParaRPr lang="es-C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8C76122A-4016-4AFD-86BC-3864C134E510}" type="datetimeFigureOut">
              <a:rPr lang="es-CL" smtClean="0"/>
              <a:pPr/>
              <a:t>24-05-2016</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418A8E43-2761-4E8C-B226-3423C72DFD7A}" type="slidenum">
              <a:rPr lang="es-CL" smtClean="0"/>
              <a:pPr/>
              <a:t>‹Nº›</a:t>
            </a:fld>
            <a:endParaRPr lang="es-C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8C76122A-4016-4AFD-86BC-3864C134E510}" type="datetimeFigureOut">
              <a:rPr lang="es-CL" smtClean="0"/>
              <a:pPr/>
              <a:t>24-05-2016</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418A8E43-2761-4E8C-B226-3423C72DFD7A}" type="slidenum">
              <a:rPr lang="es-CL" smtClean="0"/>
              <a:pPr/>
              <a:t>‹Nº›</a:t>
            </a:fld>
            <a:endParaRPr lang="es-C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8C76122A-4016-4AFD-86BC-3864C134E510}" type="datetimeFigureOut">
              <a:rPr lang="es-CL" smtClean="0"/>
              <a:pPr/>
              <a:t>24-05-2016</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418A8E43-2761-4E8C-B226-3423C72DFD7A}" type="slidenum">
              <a:rPr lang="es-CL" smtClean="0"/>
              <a:pPr/>
              <a:t>‹Nº›</a:t>
            </a:fld>
            <a:endParaRPr lang="es-CL"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tron Qproject">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1"/>
            <a:ext cx="8229600" cy="4525963"/>
          </a:xfrm>
          <a:prstGeom prst="rect">
            <a:avLst/>
          </a:prstGeo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E1F350A0-915A-4168-A93C-0FBF9BD7A612}" type="datetimeFigureOut">
              <a:rPr lang="es-CL" smtClean="0"/>
              <a:pPr/>
              <a:t>24-05-2016</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20D7B836-2952-4994-ADA5-D3D1E898CE4F}" type="slidenum">
              <a:rPr lang="es-CL" smtClean="0"/>
              <a:pPr/>
              <a:t>‹Nº›</a:t>
            </a:fld>
            <a:endParaRPr lang="es-CL"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1_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1"/>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1"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1F350A0-915A-4168-A93C-0FBF9BD7A612}" type="datetimeFigureOut">
              <a:rPr lang="es-CL" smtClean="0"/>
              <a:pPr/>
              <a:t>24-05-2016</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20D7B836-2952-4994-ADA5-D3D1E898CE4F}" type="slidenum">
              <a:rPr lang="es-CL" smtClean="0"/>
              <a:pPr/>
              <a:t>‹Nº›</a:t>
            </a:fld>
            <a:endParaRPr lang="es-CL" dirty="0"/>
          </a:p>
        </p:txBody>
      </p:sp>
      <p:pic>
        <p:nvPicPr>
          <p:cNvPr id="7" name="6 Imagen"/>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3707904" y="6165305"/>
            <a:ext cx="1944216" cy="626518"/>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1F350A0-915A-4168-A93C-0FBF9BD7A612}" type="datetimeFigureOut">
              <a:rPr lang="es-CL" smtClean="0"/>
              <a:pPr/>
              <a:t>24-05-2016</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20D7B836-2952-4994-ADA5-D3D1E898CE4F}" type="slidenum">
              <a:rPr lang="es-CL" smtClean="0"/>
              <a:pPr/>
              <a:t>‹Nº›</a:t>
            </a:fld>
            <a:endParaRPr lang="es-CL" dirty="0"/>
          </a:p>
        </p:txBody>
      </p:sp>
      <p:pic>
        <p:nvPicPr>
          <p:cNvPr id="7" name="6 Imagen"/>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a:off x="3707904" y="6165305"/>
            <a:ext cx="1944216" cy="62651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E1F350A0-915A-4168-A93C-0FBF9BD7A612}" type="datetimeFigureOut">
              <a:rPr lang="es-CL" smtClean="0"/>
              <a:pPr/>
              <a:t>24-05-2016</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20D7B836-2952-4994-ADA5-D3D1E898CE4F}" type="slidenum">
              <a:rPr lang="es-CL" smtClean="0"/>
              <a:pPr/>
              <a:t>‹Nº›</a:t>
            </a:fld>
            <a:endParaRPr lang="es-CL"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E1F350A0-915A-4168-A93C-0FBF9BD7A612}" type="datetimeFigureOut">
              <a:rPr lang="es-CL" smtClean="0"/>
              <a:pPr/>
              <a:t>24-05-2016</a:t>
            </a:fld>
            <a:endParaRPr lang="es-CL" dirty="0"/>
          </a:p>
        </p:txBody>
      </p:sp>
      <p:sp>
        <p:nvSpPr>
          <p:cNvPr id="8" name="7 Marcador de pie de página"/>
          <p:cNvSpPr>
            <a:spLocks noGrp="1"/>
          </p:cNvSpPr>
          <p:nvPr>
            <p:ph type="ftr" sz="quarter" idx="11"/>
          </p:nvPr>
        </p:nvSpPr>
        <p:spPr/>
        <p:txBody>
          <a:bodyPr/>
          <a:lstStyle/>
          <a:p>
            <a:endParaRPr lang="es-CL" dirty="0"/>
          </a:p>
        </p:txBody>
      </p:sp>
      <p:sp>
        <p:nvSpPr>
          <p:cNvPr id="9" name="8 Marcador de número de diapositiva"/>
          <p:cNvSpPr>
            <a:spLocks noGrp="1"/>
          </p:cNvSpPr>
          <p:nvPr>
            <p:ph type="sldNum" sz="quarter" idx="12"/>
          </p:nvPr>
        </p:nvSpPr>
        <p:spPr/>
        <p:txBody>
          <a:bodyPr/>
          <a:lstStyle/>
          <a:p>
            <a:fld id="{20D7B836-2952-4994-ADA5-D3D1E898CE4F}" type="slidenum">
              <a:rPr lang="es-CL" smtClean="0"/>
              <a:pPr/>
              <a:t>‹Nº›</a:t>
            </a:fld>
            <a:endParaRPr lang="es-CL"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E1F350A0-915A-4168-A93C-0FBF9BD7A612}" type="datetimeFigureOut">
              <a:rPr lang="es-CL" smtClean="0"/>
              <a:pPr/>
              <a:t>24-05-2016</a:t>
            </a:fld>
            <a:endParaRPr lang="es-CL" dirty="0"/>
          </a:p>
        </p:txBody>
      </p:sp>
      <p:sp>
        <p:nvSpPr>
          <p:cNvPr id="4" name="3 Marcador de pie de página"/>
          <p:cNvSpPr>
            <a:spLocks noGrp="1"/>
          </p:cNvSpPr>
          <p:nvPr>
            <p:ph type="ftr" sz="quarter" idx="11"/>
          </p:nvPr>
        </p:nvSpPr>
        <p:spPr/>
        <p:txBody>
          <a:bodyPr/>
          <a:lstStyle/>
          <a:p>
            <a:endParaRPr lang="es-CL" dirty="0"/>
          </a:p>
        </p:txBody>
      </p:sp>
      <p:sp>
        <p:nvSpPr>
          <p:cNvPr id="5" name="4 Marcador de número de diapositiva"/>
          <p:cNvSpPr>
            <a:spLocks noGrp="1"/>
          </p:cNvSpPr>
          <p:nvPr>
            <p:ph type="sldNum" sz="quarter" idx="12"/>
          </p:nvPr>
        </p:nvSpPr>
        <p:spPr/>
        <p:txBody>
          <a:bodyPr/>
          <a:lstStyle/>
          <a:p>
            <a:fld id="{20D7B836-2952-4994-ADA5-D3D1E898CE4F}" type="slidenum">
              <a:rPr lang="es-CL" smtClean="0"/>
              <a:pPr/>
              <a:t>‹Nº›</a:t>
            </a:fld>
            <a:endParaRPr lang="es-C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8C76122A-4016-4AFD-86BC-3864C134E510}" type="datetimeFigureOut">
              <a:rPr lang="es-CL" smtClean="0"/>
              <a:pPr/>
              <a:t>24-05-2016</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418A8E43-2761-4E8C-B226-3423C72DFD7A}" type="slidenum">
              <a:rPr lang="es-CL" smtClean="0"/>
              <a:pPr/>
              <a:t>‹Nº›</a:t>
            </a:fld>
            <a:endParaRPr lang="es-CL"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1F350A0-915A-4168-A93C-0FBF9BD7A612}" type="datetimeFigureOut">
              <a:rPr lang="es-CL" smtClean="0"/>
              <a:pPr/>
              <a:t>24-05-2016</a:t>
            </a:fld>
            <a:endParaRPr lang="es-CL" dirty="0"/>
          </a:p>
        </p:txBody>
      </p:sp>
      <p:sp>
        <p:nvSpPr>
          <p:cNvPr id="3" name="2 Marcador de pie de página"/>
          <p:cNvSpPr>
            <a:spLocks noGrp="1"/>
          </p:cNvSpPr>
          <p:nvPr>
            <p:ph type="ftr" sz="quarter" idx="11"/>
          </p:nvPr>
        </p:nvSpPr>
        <p:spPr/>
        <p:txBody>
          <a:bodyPr/>
          <a:lstStyle/>
          <a:p>
            <a:endParaRPr lang="es-CL" dirty="0"/>
          </a:p>
        </p:txBody>
      </p:sp>
      <p:sp>
        <p:nvSpPr>
          <p:cNvPr id="4" name="3 Marcador de número de diapositiva"/>
          <p:cNvSpPr>
            <a:spLocks noGrp="1"/>
          </p:cNvSpPr>
          <p:nvPr>
            <p:ph type="sldNum" sz="quarter" idx="12"/>
          </p:nvPr>
        </p:nvSpPr>
        <p:spPr/>
        <p:txBody>
          <a:bodyPr/>
          <a:lstStyle/>
          <a:p>
            <a:fld id="{20D7B836-2952-4994-ADA5-D3D1E898CE4F}" type="slidenum">
              <a:rPr lang="es-CL" smtClean="0"/>
              <a:pPr/>
              <a:t>‹Nº›</a:t>
            </a:fld>
            <a:endParaRPr lang="es-CL"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1F350A0-915A-4168-A93C-0FBF9BD7A612}" type="datetimeFigureOut">
              <a:rPr lang="es-CL" smtClean="0"/>
              <a:pPr/>
              <a:t>24-05-2016</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20D7B836-2952-4994-ADA5-D3D1E898CE4F}" type="slidenum">
              <a:rPr lang="es-CL" smtClean="0"/>
              <a:pPr/>
              <a:t>‹Nº›</a:t>
            </a:fld>
            <a:endParaRPr lang="es-CL"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1F350A0-915A-4168-A93C-0FBF9BD7A612}" type="datetimeFigureOut">
              <a:rPr lang="es-CL" smtClean="0"/>
              <a:pPr/>
              <a:t>24-05-2016</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20D7B836-2952-4994-ADA5-D3D1E898CE4F}" type="slidenum">
              <a:rPr lang="es-CL" smtClean="0"/>
              <a:pPr/>
              <a:t>‹Nº›</a:t>
            </a:fld>
            <a:endParaRPr lang="es-CL"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1F350A0-915A-4168-A93C-0FBF9BD7A612}" type="datetimeFigureOut">
              <a:rPr lang="es-CL" smtClean="0"/>
              <a:pPr/>
              <a:t>24-05-2016</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20D7B836-2952-4994-ADA5-D3D1E898CE4F}" type="slidenum">
              <a:rPr lang="es-CL" smtClean="0"/>
              <a:pPr/>
              <a:t>‹Nº›</a:t>
            </a:fld>
            <a:endParaRPr lang="es-CL"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1F350A0-915A-4168-A93C-0FBF9BD7A612}" type="datetimeFigureOut">
              <a:rPr lang="es-CL" smtClean="0"/>
              <a:pPr/>
              <a:t>24-05-2016</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20D7B836-2952-4994-ADA5-D3D1E898CE4F}" type="slidenum">
              <a:rPr lang="es-CL" smtClean="0"/>
              <a:pPr/>
              <a:t>‹Nº›</a:t>
            </a:fld>
            <a:endParaRPr lang="es-CL"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a:prstGeom prst="rect">
            <a:avLst/>
          </a:prstGeo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atron Qproject">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1"/>
            <a:ext cx="8229600" cy="4525963"/>
          </a:xfrm>
          <a:prstGeom prst="rect">
            <a:avLst/>
          </a:prstGeo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4"/>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8C76122A-4016-4AFD-86BC-3864C134E510}" type="datetimeFigureOut">
              <a:rPr lang="es-CL" smtClean="0"/>
              <a:pPr/>
              <a:t>24-05-2016</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418A8E43-2761-4E8C-B226-3423C72DFD7A}" type="slidenum">
              <a:rPr lang="es-CL" smtClean="0"/>
              <a:pPr/>
              <a:t>‹Nº›</a:t>
            </a:fld>
            <a:endParaRPr lang="es-CL"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1"/>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1"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dirty="0"/>
          </a:p>
        </p:txBody>
      </p:sp>
      <p:sp>
        <p:nvSpPr>
          <p:cNvPr id="4" name="3 Marcador de texto"/>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1"/>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9"/>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8C76122A-4016-4AFD-86BC-3864C134E510}" type="datetimeFigureOut">
              <a:rPr lang="es-CL" smtClean="0"/>
              <a:pPr/>
              <a:t>24-05-2016</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418A8E43-2761-4E8C-B226-3423C72DFD7A}" type="slidenum">
              <a:rPr lang="es-CL" smtClean="0"/>
              <a:pPr/>
              <a:t>‹Nº›</a:t>
            </a:fld>
            <a:endParaRPr lang="es-C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8C76122A-4016-4AFD-86BC-3864C134E510}" type="datetimeFigureOut">
              <a:rPr lang="es-CL" smtClean="0"/>
              <a:pPr/>
              <a:t>24-05-2016</a:t>
            </a:fld>
            <a:endParaRPr lang="es-CL" dirty="0"/>
          </a:p>
        </p:txBody>
      </p:sp>
      <p:sp>
        <p:nvSpPr>
          <p:cNvPr id="8" name="7 Marcador de pie de página"/>
          <p:cNvSpPr>
            <a:spLocks noGrp="1"/>
          </p:cNvSpPr>
          <p:nvPr>
            <p:ph type="ftr" sz="quarter" idx="11"/>
          </p:nvPr>
        </p:nvSpPr>
        <p:spPr/>
        <p:txBody>
          <a:bodyPr/>
          <a:lstStyle/>
          <a:p>
            <a:endParaRPr lang="es-CL" dirty="0"/>
          </a:p>
        </p:txBody>
      </p:sp>
      <p:sp>
        <p:nvSpPr>
          <p:cNvPr id="9" name="8 Marcador de número de diapositiva"/>
          <p:cNvSpPr>
            <a:spLocks noGrp="1"/>
          </p:cNvSpPr>
          <p:nvPr>
            <p:ph type="sldNum" sz="quarter" idx="12"/>
          </p:nvPr>
        </p:nvSpPr>
        <p:spPr/>
        <p:txBody>
          <a:bodyPr/>
          <a:lstStyle/>
          <a:p>
            <a:fld id="{418A8E43-2761-4E8C-B226-3423C72DFD7A}" type="slidenum">
              <a:rPr lang="es-CL" smtClean="0"/>
              <a:pPr/>
              <a:t>‹Nº›</a:t>
            </a:fld>
            <a:endParaRPr lang="es-C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8C76122A-4016-4AFD-86BC-3864C134E510}" type="datetimeFigureOut">
              <a:rPr lang="es-CL" smtClean="0"/>
              <a:pPr/>
              <a:t>24-05-2016</a:t>
            </a:fld>
            <a:endParaRPr lang="es-CL" dirty="0"/>
          </a:p>
        </p:txBody>
      </p:sp>
      <p:sp>
        <p:nvSpPr>
          <p:cNvPr id="4" name="3 Marcador de pie de página"/>
          <p:cNvSpPr>
            <a:spLocks noGrp="1"/>
          </p:cNvSpPr>
          <p:nvPr>
            <p:ph type="ftr" sz="quarter" idx="11"/>
          </p:nvPr>
        </p:nvSpPr>
        <p:spPr/>
        <p:txBody>
          <a:bodyPr/>
          <a:lstStyle/>
          <a:p>
            <a:endParaRPr lang="es-CL" dirty="0"/>
          </a:p>
        </p:txBody>
      </p:sp>
      <p:sp>
        <p:nvSpPr>
          <p:cNvPr id="5" name="4 Marcador de número de diapositiva"/>
          <p:cNvSpPr>
            <a:spLocks noGrp="1"/>
          </p:cNvSpPr>
          <p:nvPr>
            <p:ph type="sldNum" sz="quarter" idx="12"/>
          </p:nvPr>
        </p:nvSpPr>
        <p:spPr/>
        <p:txBody>
          <a:bodyPr/>
          <a:lstStyle/>
          <a:p>
            <a:fld id="{418A8E43-2761-4E8C-B226-3423C72DFD7A}" type="slidenum">
              <a:rPr lang="es-CL" smtClean="0"/>
              <a:pPr/>
              <a:t>‹Nº›</a:t>
            </a:fld>
            <a:endParaRPr lang="es-C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C76122A-4016-4AFD-86BC-3864C134E510}" type="datetimeFigureOut">
              <a:rPr lang="es-CL" smtClean="0"/>
              <a:pPr/>
              <a:t>24-05-2016</a:t>
            </a:fld>
            <a:endParaRPr lang="es-CL" dirty="0"/>
          </a:p>
        </p:txBody>
      </p:sp>
      <p:sp>
        <p:nvSpPr>
          <p:cNvPr id="3" name="2 Marcador de pie de página"/>
          <p:cNvSpPr>
            <a:spLocks noGrp="1"/>
          </p:cNvSpPr>
          <p:nvPr>
            <p:ph type="ftr" sz="quarter" idx="11"/>
          </p:nvPr>
        </p:nvSpPr>
        <p:spPr/>
        <p:txBody>
          <a:bodyPr/>
          <a:lstStyle/>
          <a:p>
            <a:endParaRPr lang="es-CL" dirty="0"/>
          </a:p>
        </p:txBody>
      </p:sp>
      <p:sp>
        <p:nvSpPr>
          <p:cNvPr id="4" name="3 Marcador de número de diapositiva"/>
          <p:cNvSpPr>
            <a:spLocks noGrp="1"/>
          </p:cNvSpPr>
          <p:nvPr>
            <p:ph type="sldNum" sz="quarter" idx="12"/>
          </p:nvPr>
        </p:nvSpPr>
        <p:spPr/>
        <p:txBody>
          <a:bodyPr/>
          <a:lstStyle/>
          <a:p>
            <a:fld id="{418A8E43-2761-4E8C-B226-3423C72DFD7A}" type="slidenum">
              <a:rPr lang="es-CL" smtClean="0"/>
              <a:pPr/>
              <a:t>‹Nº›</a:t>
            </a:fld>
            <a:endParaRPr lang="es-C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C76122A-4016-4AFD-86BC-3864C134E510}" type="datetimeFigureOut">
              <a:rPr lang="es-CL" smtClean="0"/>
              <a:pPr/>
              <a:t>24-05-2016</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418A8E43-2761-4E8C-B226-3423C72DFD7A}" type="slidenum">
              <a:rPr lang="es-CL" smtClean="0"/>
              <a:pPr/>
              <a:t>‹Nº›</a:t>
            </a:fld>
            <a:endParaRPr lang="es-C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C76122A-4016-4AFD-86BC-3864C134E510}" type="datetimeFigureOut">
              <a:rPr lang="es-CL" smtClean="0"/>
              <a:pPr/>
              <a:t>24-05-2016</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418A8E43-2761-4E8C-B226-3423C72DFD7A}" type="slidenum">
              <a:rPr lang="es-CL" smtClean="0"/>
              <a:pPr/>
              <a:t>‹Nº›</a:t>
            </a:fld>
            <a:endParaRPr lang="es-C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76122A-4016-4AFD-86BC-3864C134E510}" type="datetimeFigureOut">
              <a:rPr lang="es-CL" smtClean="0"/>
              <a:pPr/>
              <a:t>24-05-2016</a:t>
            </a:fld>
            <a:endParaRPr lang="es-CL"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8A8E43-2761-4E8C-B226-3423C72DFD7A}" type="slidenum">
              <a:rPr lang="es-CL" smtClean="0"/>
              <a:pPr/>
              <a:t>‹Nº›</a:t>
            </a:fld>
            <a:endParaRPr lang="es-C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2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350A0-915A-4168-A93C-0FBF9BD7A612}" type="datetimeFigureOut">
              <a:rPr lang="es-CL" smtClean="0"/>
              <a:pPr/>
              <a:t>24-05-2016</a:t>
            </a:fld>
            <a:endParaRPr lang="es-CL"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D7B836-2952-4994-ADA5-D3D1E898CE4F}" type="slidenum">
              <a:rPr lang="es-CL" smtClean="0"/>
              <a:pPr/>
              <a:t>‹Nº›</a:t>
            </a:fld>
            <a:endParaRPr lang="es-CL" dirty="0"/>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3" name="2 Conector recto"/>
          <p:cNvCxnSpPr/>
          <p:nvPr/>
        </p:nvCxnSpPr>
        <p:spPr>
          <a:xfrm>
            <a:off x="1" y="836712"/>
            <a:ext cx="9150487" cy="0"/>
          </a:xfrm>
          <a:prstGeom prst="line">
            <a:avLst/>
          </a:prstGeom>
          <a:ln>
            <a:solidFill>
              <a:srgbClr val="008782"/>
            </a:solidFill>
          </a:ln>
        </p:spPr>
        <p:style>
          <a:lnRef idx="1">
            <a:schemeClr val="accent1"/>
          </a:lnRef>
          <a:fillRef idx="0">
            <a:schemeClr val="accent1"/>
          </a:fillRef>
          <a:effectRef idx="0">
            <a:schemeClr val="accent1"/>
          </a:effectRef>
          <a:fontRef idx="minor">
            <a:schemeClr val="tx1"/>
          </a:fontRef>
        </p:style>
      </p:cxnSp>
      <p:pic>
        <p:nvPicPr>
          <p:cNvPr id="2" name="1 Imagen"/>
          <p:cNvPicPr>
            <a:picLocks noChangeAspect="1"/>
          </p:cNvPicPr>
          <p:nvPr/>
        </p:nvPicPr>
        <p:blipFill rotWithShape="1">
          <a:blip r:embed="rId13" cstate="email">
            <a:extLst>
              <a:ext uri="{28A0092B-C50C-407E-A947-70E740481C1C}">
                <a14:useLocalDpi xmlns:a14="http://schemas.microsoft.com/office/drawing/2010/main" xmlns=""/>
              </a:ext>
            </a:extLst>
          </a:blip>
          <a:srcRect/>
          <a:stretch/>
        </p:blipFill>
        <p:spPr>
          <a:xfrm>
            <a:off x="3707904" y="6165305"/>
            <a:ext cx="1944216" cy="626518"/>
          </a:xfrm>
          <a:prstGeom prst="rect">
            <a:avLst/>
          </a:prstGeom>
        </p:spPr>
      </p:pic>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qproject.cl/"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6.xml"/><Relationship Id="rId1" Type="http://schemas.openxmlformats.org/officeDocument/2006/relationships/themeOverride" Target="../theme/themeOverride5.xml"/><Relationship Id="rId5" Type="http://schemas.openxmlformats.org/officeDocument/2006/relationships/chart" Target="../charts/chart2.xml"/><Relationship Id="rId4" Type="http://schemas.openxmlformats.org/officeDocument/2006/relationships/chart" Target="../charts/chart1.xml"/></Relationships>
</file>

<file path=ppt/slides/_rels/slide100.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100.xml"/><Relationship Id="rId1" Type="http://schemas.openxmlformats.org/officeDocument/2006/relationships/slideLayout" Target="../slideLayouts/slideLayout2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6.xml"/></Relationships>
</file>

<file path=ppt/slides/_rels/slide106.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106.xml"/><Relationship Id="rId1" Type="http://schemas.openxmlformats.org/officeDocument/2006/relationships/slideLayout" Target="../slideLayouts/slideLayout26.xml"/><Relationship Id="rId4" Type="http://schemas.openxmlformats.org/officeDocument/2006/relationships/chart" Target="../charts/chart43.xml"/></Relationships>
</file>

<file path=ppt/slides/_rels/slide107.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107.xml"/><Relationship Id="rId1" Type="http://schemas.openxmlformats.org/officeDocument/2006/relationships/slideLayout" Target="../slideLayouts/slideLayout2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6.xml"/><Relationship Id="rId1" Type="http://schemas.openxmlformats.org/officeDocument/2006/relationships/themeOverride" Target="../theme/themeOverride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6.xml"/><Relationship Id="rId1" Type="http://schemas.openxmlformats.org/officeDocument/2006/relationships/themeOverride" Target="../theme/themeOverride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6.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6.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6.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6.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6.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6.xml"/></Relationships>
</file>

<file path=ppt/slides/_rels/slide1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7.xml"/><Relationship Id="rId1" Type="http://schemas.openxmlformats.org/officeDocument/2006/relationships/slideLayout" Target="../slideLayouts/slideLayout25.xml"/><Relationship Id="rId4" Type="http://schemas.openxmlformats.org/officeDocument/2006/relationships/hyperlink" Target="http://www.qproject.cl/" TargetMode="External"/></Relationships>
</file>

<file path=ppt/slides/_rels/slide12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28.xml"/><Relationship Id="rId1" Type="http://schemas.openxmlformats.org/officeDocument/2006/relationships/slideLayout" Target="../slideLayouts/slideLayout26.xml"/></Relationships>
</file>

<file path=ppt/slides/_rels/slide12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29.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6.xml"/><Relationship Id="rId1" Type="http://schemas.openxmlformats.org/officeDocument/2006/relationships/themeOverride" Target="../theme/themeOverride8.xml"/><Relationship Id="rId4" Type="http://schemas.openxmlformats.org/officeDocument/2006/relationships/image" Target="../media/image7.png"/></Relationships>
</file>

<file path=ppt/slides/_rels/slide13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30.xml"/><Relationship Id="rId1" Type="http://schemas.openxmlformats.org/officeDocument/2006/relationships/slideLayout" Target="../slideLayouts/slideLayout26.xml"/></Relationships>
</file>

<file path=ppt/slides/_rels/slide13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31.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6.xml"/><Relationship Id="rId1" Type="http://schemas.openxmlformats.org/officeDocument/2006/relationships/themeOverride" Target="../theme/themeOverride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6.xml"/><Relationship Id="rId1" Type="http://schemas.openxmlformats.org/officeDocument/2006/relationships/themeOverride" Target="../theme/themeOverride1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6.xml"/><Relationship Id="rId1" Type="http://schemas.openxmlformats.org/officeDocument/2006/relationships/themeOverride" Target="../theme/themeOverride1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6.xml"/><Relationship Id="rId1" Type="http://schemas.openxmlformats.org/officeDocument/2006/relationships/themeOverride" Target="../theme/themeOverride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6.xml"/><Relationship Id="rId1" Type="http://schemas.openxmlformats.org/officeDocument/2006/relationships/themeOverride" Target="../theme/themeOverride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6.xml"/><Relationship Id="rId1" Type="http://schemas.openxmlformats.org/officeDocument/2006/relationships/themeOverride" Target="../theme/themeOverride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26.xml"/><Relationship Id="rId4" Type="http://schemas.openxmlformats.org/officeDocument/2006/relationships/chart" Target="../charts/chart4.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26.xml"/><Relationship Id="rId4" Type="http://schemas.openxmlformats.org/officeDocument/2006/relationships/chart" Target="../charts/chart6.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6.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6.xml"/><Relationship Id="rId4" Type="http://schemas.openxmlformats.org/officeDocument/2006/relationships/chart" Target="../charts/chart7.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5.xml"/><Relationship Id="rId1" Type="http://schemas.openxmlformats.org/officeDocument/2006/relationships/slideLayout" Target="../slideLayouts/slideLayout26.xml"/><Relationship Id="rId4" Type="http://schemas.openxmlformats.org/officeDocument/2006/relationships/chart" Target="../charts/chart9.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6.xml"/><Relationship Id="rId1" Type="http://schemas.openxmlformats.org/officeDocument/2006/relationships/slideLayout" Target="../slideLayouts/slideLayout26.xml"/><Relationship Id="rId4" Type="http://schemas.openxmlformats.org/officeDocument/2006/relationships/chart" Target="../charts/chart11.xml"/></Relationships>
</file>

<file path=ppt/slides/_rels/slide2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7.xml"/><Relationship Id="rId1" Type="http://schemas.openxmlformats.org/officeDocument/2006/relationships/slideLayout" Target="../slideLayouts/slideLayout26.xml"/><Relationship Id="rId4" Type="http://schemas.openxmlformats.org/officeDocument/2006/relationships/chart" Target="../charts/chart13.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8.xml"/><Relationship Id="rId1" Type="http://schemas.openxmlformats.org/officeDocument/2006/relationships/slideLayout" Target="../slideLayouts/slideLayout26.xml"/><Relationship Id="rId4" Type="http://schemas.openxmlformats.org/officeDocument/2006/relationships/chart" Target="../charts/chart15.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9.xml"/><Relationship Id="rId1" Type="http://schemas.openxmlformats.org/officeDocument/2006/relationships/slideLayout" Target="../slideLayouts/slideLayout26.xml"/><Relationship Id="rId4" Type="http://schemas.openxmlformats.org/officeDocument/2006/relationships/chart" Target="../charts/char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7.xml"/><Relationship Id="rId1" Type="http://schemas.openxmlformats.org/officeDocument/2006/relationships/slideLayout" Target="../slideLayouts/slideLayout26.xml"/><Relationship Id="rId4" Type="http://schemas.openxmlformats.org/officeDocument/2006/relationships/chart" Target="../charts/chart20.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6.xml"/><Relationship Id="rId1" Type="http://schemas.openxmlformats.org/officeDocument/2006/relationships/themeOverride" Target="../theme/themeOverride1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6.xml"/><Relationship Id="rId1" Type="http://schemas.openxmlformats.org/officeDocument/2006/relationships/themeOverride" Target="../theme/themeOverride16.xml"/><Relationship Id="rId4" Type="http://schemas.openxmlformats.org/officeDocument/2006/relationships/chart" Target="../charts/char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6.xml"/><Relationship Id="rId1" Type="http://schemas.openxmlformats.org/officeDocument/2006/relationships/themeOverride" Target="../theme/themeOverride17.xml"/><Relationship Id="rId4" Type="http://schemas.openxmlformats.org/officeDocument/2006/relationships/chart" Target="../charts/chart2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6.xml"/><Relationship Id="rId1" Type="http://schemas.openxmlformats.org/officeDocument/2006/relationships/themeOverride" Target="../theme/themeOverride18.xml"/><Relationship Id="rId4" Type="http://schemas.openxmlformats.org/officeDocument/2006/relationships/chart" Target="../charts/chart2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6.xml"/><Relationship Id="rId1" Type="http://schemas.openxmlformats.org/officeDocument/2006/relationships/themeOverride" Target="../theme/themeOverride19.xml"/><Relationship Id="rId4" Type="http://schemas.openxmlformats.org/officeDocument/2006/relationships/chart" Target="../charts/chart2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6.xml"/><Relationship Id="rId1" Type="http://schemas.openxmlformats.org/officeDocument/2006/relationships/themeOverride" Target="../theme/themeOverride20.xml"/><Relationship Id="rId4" Type="http://schemas.openxmlformats.org/officeDocument/2006/relationships/chart" Target="../charts/chart2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6.xml"/><Relationship Id="rId1" Type="http://schemas.openxmlformats.org/officeDocument/2006/relationships/themeOverride" Target="../theme/themeOverride21.xml"/><Relationship Id="rId4" Type="http://schemas.openxmlformats.org/officeDocument/2006/relationships/chart" Target="../charts/chart2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6.xml"/><Relationship Id="rId1" Type="http://schemas.openxmlformats.org/officeDocument/2006/relationships/themeOverride" Target="../theme/themeOverride22.xml"/><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6.xml"/><Relationship Id="rId1" Type="http://schemas.openxmlformats.org/officeDocument/2006/relationships/themeOverride" Target="../theme/themeOverride2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8.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9.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50.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51.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52.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53.xml"/><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54.xml"/><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56.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57.xml"/><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58.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6.xml"/><Relationship Id="rId1" Type="http://schemas.openxmlformats.org/officeDocument/2006/relationships/themeOverride" Target="../theme/themeOverride2.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6.xml"/></Relationships>
</file>

<file path=ppt/slides/_rels/slide7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7.xml"/><Relationship Id="rId1" Type="http://schemas.openxmlformats.org/officeDocument/2006/relationships/slideLayout" Target="../slideLayouts/slideLayout26.xml"/></Relationships>
</file>

<file path=ppt/slides/_rels/slide7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8.xml"/><Relationship Id="rId1" Type="http://schemas.openxmlformats.org/officeDocument/2006/relationships/slideLayout" Target="../slideLayouts/slideLayout26.xml"/></Relationships>
</file>

<file path=ppt/slides/_rels/slide7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9.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6.xml"/><Relationship Id="rId1" Type="http://schemas.openxmlformats.org/officeDocument/2006/relationships/themeOverride" Target="../theme/themeOverride3.xm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0.xml"/><Relationship Id="rId1" Type="http://schemas.openxmlformats.org/officeDocument/2006/relationships/slideLayout" Target="../slideLayouts/slideLayout26.xml"/></Relationships>
</file>

<file path=ppt/slides/_rels/slide8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1.xml"/><Relationship Id="rId1" Type="http://schemas.openxmlformats.org/officeDocument/2006/relationships/slideLayout" Target="../slideLayouts/slideLayout2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6.xml"/></Relationships>
</file>

<file path=ppt/slides/_rels/slide8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4.xml"/><Relationship Id="rId1" Type="http://schemas.openxmlformats.org/officeDocument/2006/relationships/slideLayout" Target="../slideLayouts/slideLayout26.xml"/><Relationship Id="rId4" Type="http://schemas.openxmlformats.org/officeDocument/2006/relationships/image" Target="../media/image19.emf"/></Relationships>
</file>

<file path=ppt/slides/_rels/slide8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5.xml"/><Relationship Id="rId1" Type="http://schemas.openxmlformats.org/officeDocument/2006/relationships/slideLayout" Target="../slideLayouts/slideLayout26.xml"/></Relationships>
</file>

<file path=ppt/slides/_rels/slide8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6.xml"/><Relationship Id="rId1" Type="http://schemas.openxmlformats.org/officeDocument/2006/relationships/slideLayout" Target="../slideLayouts/slideLayout2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6.xml"/><Relationship Id="rId1" Type="http://schemas.openxmlformats.org/officeDocument/2006/relationships/themeOverride" Target="../theme/themeOverride4.xml"/><Relationship Id="rId5" Type="http://schemas.openxmlformats.org/officeDocument/2006/relationships/image" Target="../media/image6.png"/><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0.xml"/><Relationship Id="rId1" Type="http://schemas.openxmlformats.org/officeDocument/2006/relationships/slideLayout" Target="../slideLayouts/slideLayout2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6.xml"/></Relationships>
</file>

<file path=ppt/slides/_rels/slide9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3.xml"/><Relationship Id="rId1" Type="http://schemas.openxmlformats.org/officeDocument/2006/relationships/slideLayout" Target="../slideLayouts/slideLayout2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6.xml"/></Relationships>
</file>

<file path=ppt/slides/_rels/slide9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96.xml"/><Relationship Id="rId1" Type="http://schemas.openxmlformats.org/officeDocument/2006/relationships/slideLayout" Target="../slideLayouts/slideLayout26.xml"/></Relationships>
</file>

<file path=ppt/slides/_rels/slide97.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97.xml"/><Relationship Id="rId1" Type="http://schemas.openxmlformats.org/officeDocument/2006/relationships/slideLayout" Target="../slideLayouts/slideLayout26.xml"/></Relationships>
</file>

<file path=ppt/slides/_rels/slide98.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98.xml"/><Relationship Id="rId1" Type="http://schemas.openxmlformats.org/officeDocument/2006/relationships/slideLayout" Target="../slideLayouts/slideLayout26.xml"/></Relationships>
</file>

<file path=ppt/slides/_rels/slide99.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9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339752" y="5075892"/>
            <a:ext cx="4392488" cy="369332"/>
          </a:xfrm>
          <a:prstGeom prst="rect">
            <a:avLst/>
          </a:prstGeom>
          <a:noFill/>
        </p:spPr>
        <p:txBody>
          <a:bodyPr wrap="square" rtlCol="0">
            <a:spAutoFit/>
          </a:bodyPr>
          <a:lstStyle/>
          <a:p>
            <a:pPr algn="ctr"/>
            <a:r>
              <a:rPr lang="es-CL" b="1" dirty="0">
                <a:latin typeface="Arial Narrow" pitchFamily="34" charset="0"/>
              </a:rPr>
              <a:t>Diciembre de 2012</a:t>
            </a:r>
          </a:p>
        </p:txBody>
      </p:sp>
      <p:sp>
        <p:nvSpPr>
          <p:cNvPr id="4" name="3 Rectángulo"/>
          <p:cNvSpPr/>
          <p:nvPr/>
        </p:nvSpPr>
        <p:spPr>
          <a:xfrm>
            <a:off x="0" y="1"/>
            <a:ext cx="9144000" cy="69573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7" name="6 Imagen"/>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5868145" y="188641"/>
            <a:ext cx="3113761" cy="1003400"/>
          </a:xfrm>
          <a:prstGeom prst="rect">
            <a:avLst/>
          </a:prstGeom>
        </p:spPr>
      </p:pic>
      <p:sp>
        <p:nvSpPr>
          <p:cNvPr id="9" name="8 CuadroTexto"/>
          <p:cNvSpPr txBox="1"/>
          <p:nvPr/>
        </p:nvSpPr>
        <p:spPr>
          <a:xfrm>
            <a:off x="1043608" y="5780782"/>
            <a:ext cx="7092788" cy="1077218"/>
          </a:xfrm>
          <a:prstGeom prst="rect">
            <a:avLst/>
          </a:prstGeom>
          <a:noFill/>
        </p:spPr>
        <p:txBody>
          <a:bodyPr wrap="square" rtlCol="0">
            <a:spAutoFit/>
          </a:bodyPr>
          <a:lstStyle/>
          <a:p>
            <a:pPr algn="ctr"/>
            <a:r>
              <a:rPr lang="es-CL" sz="1600" dirty="0">
                <a:latin typeface="Arial Narrow" pitchFamily="34" charset="0"/>
              </a:rPr>
              <a:t>Alcántara 200 oficina 308, Las Condes, Santiago</a:t>
            </a:r>
          </a:p>
          <a:p>
            <a:pPr algn="ctr"/>
            <a:r>
              <a:rPr lang="es-CL" sz="1600" dirty="0">
                <a:latin typeface="Arial Narrow" pitchFamily="34" charset="0"/>
              </a:rPr>
              <a:t>Fono: +56 2 29515563</a:t>
            </a:r>
          </a:p>
          <a:p>
            <a:pPr algn="ctr"/>
            <a:r>
              <a:rPr lang="es-CL" sz="1600" dirty="0">
                <a:latin typeface="Arial Narrow" pitchFamily="34" charset="0"/>
                <a:hlinkClick r:id="rId4"/>
              </a:rPr>
              <a:t>www.qproject.cl</a:t>
            </a:r>
            <a:endParaRPr lang="es-CL" sz="1600" dirty="0">
              <a:latin typeface="Arial Narrow" pitchFamily="34" charset="0"/>
            </a:endParaRPr>
          </a:p>
          <a:p>
            <a:pPr algn="ctr"/>
            <a:r>
              <a:rPr lang="es-CL" sz="1600" dirty="0">
                <a:latin typeface="Arial Narrow" pitchFamily="34" charset="0"/>
              </a:rPr>
              <a:t>contacto@qproject.cl</a:t>
            </a:r>
          </a:p>
        </p:txBody>
      </p:sp>
      <p:sp>
        <p:nvSpPr>
          <p:cNvPr id="12" name="Text Box 51"/>
          <p:cNvSpPr txBox="1">
            <a:spLocks noChangeArrowheads="1"/>
          </p:cNvSpPr>
          <p:nvPr/>
        </p:nvSpPr>
        <p:spPr bwMode="auto">
          <a:xfrm>
            <a:off x="323528" y="1484784"/>
            <a:ext cx="8681048" cy="3108543"/>
          </a:xfrm>
          <a:prstGeom prst="rect">
            <a:avLst/>
          </a:prstGeom>
          <a:noFill/>
          <a:ln w="9525">
            <a:noFill/>
            <a:miter lim="800000"/>
            <a:headEnd/>
            <a:tailEnd/>
          </a:ln>
          <a:effectLst/>
        </p:spPr>
        <p:txBody>
          <a:bodyPr wrap="square">
            <a:spAutoFit/>
          </a:bodyPr>
          <a:lstStyle/>
          <a:p>
            <a:pPr algn="ctr"/>
            <a:r>
              <a:rPr lang="es-CL" sz="2800" b="1" dirty="0">
                <a:latin typeface="Arial Narrow" pitchFamily="34" charset="0"/>
              </a:rPr>
              <a:t>ESTUDIO:</a:t>
            </a:r>
          </a:p>
          <a:p>
            <a:pPr algn="ctr"/>
            <a:r>
              <a:rPr lang="es-CL" sz="2800" b="1" dirty="0">
                <a:latin typeface="Arial Narrow" pitchFamily="34" charset="0"/>
              </a:rPr>
              <a:t> "ANÁLISIS DE DEMANDA EN SERVICIOS AÉREO Y MARÍTIMO QUE OPERAN EN LA RUTA PUERTO WILLIAMS – PUNTA ARENAS, REGIÓN DE MAGALLANES Y ANTÁRTICA CHILENA“</a:t>
            </a:r>
          </a:p>
          <a:p>
            <a:pPr algn="ctr"/>
            <a:endParaRPr lang="es-CL" sz="2800" b="1" dirty="0">
              <a:latin typeface="Arial Narrow" pitchFamily="34" charset="0"/>
            </a:endParaRPr>
          </a:p>
          <a:p>
            <a:pPr algn="ctr"/>
            <a:r>
              <a:rPr lang="es-CL" sz="2800" b="1" dirty="0">
                <a:latin typeface="Arial Narrow" pitchFamily="34" charset="0"/>
              </a:rPr>
              <a:t>Informe Final</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7200" y="274638"/>
            <a:ext cx="8229600" cy="1143000"/>
          </a:xfrm>
          <a:prstGeom prst="rect">
            <a:avLst/>
          </a:prstGeom>
        </p:spPr>
        <p:txBody>
          <a:bodyPr/>
          <a:lstStyle/>
          <a:p>
            <a:pPr algn="r"/>
            <a:r>
              <a:rPr lang="es-CL" sz="2400" dirty="0">
                <a:solidFill>
                  <a:schemeClr val="bg1">
                    <a:lumMod val="50000"/>
                  </a:schemeClr>
                </a:solidFill>
                <a:latin typeface="Arial Narrow" pitchFamily="34" charset="0"/>
              </a:rPr>
              <a:t>ANTECEDENTES GENERALES</a:t>
            </a:r>
          </a:p>
        </p:txBody>
      </p:sp>
      <p:sp>
        <p:nvSpPr>
          <p:cNvPr id="3" name="2 Marcador de contenido"/>
          <p:cNvSpPr>
            <a:spLocks noGrp="1"/>
          </p:cNvSpPr>
          <p:nvPr>
            <p:ph idx="1"/>
          </p:nvPr>
        </p:nvSpPr>
        <p:spPr>
          <a:xfrm>
            <a:off x="395536" y="2492896"/>
            <a:ext cx="8229600" cy="4525963"/>
          </a:xfrm>
        </p:spPr>
        <p:txBody>
          <a:bodyPr>
            <a:noAutofit/>
          </a:bodyPr>
          <a:lstStyle/>
          <a:p>
            <a:endParaRPr lang="es-CL" sz="1200" dirty="0"/>
          </a:p>
          <a:p>
            <a:pPr algn="just"/>
            <a:endParaRPr lang="es-CL" sz="1600" dirty="0"/>
          </a:p>
          <a:p>
            <a:pPr algn="just"/>
            <a:endParaRPr lang="es-CL" sz="1800" dirty="0"/>
          </a:p>
          <a:p>
            <a:pPr algn="just"/>
            <a:endParaRPr lang="es-CL" sz="1800" dirty="0"/>
          </a:p>
        </p:txBody>
      </p:sp>
      <p:sp>
        <p:nvSpPr>
          <p:cNvPr id="13721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Arial" pitchFamily="34" charset="0"/>
                <a:cs typeface="Arial" pitchFamily="34" charset="0"/>
              </a:rPr>
              <a:t/>
            </a:r>
            <a:br>
              <a:rPr kumimoji="0" lang="es-ES" sz="1800" b="0" i="0" u="none" strike="noStrike" cap="none" normalizeH="0" baseline="0" dirty="0">
                <a:ln>
                  <a:noFill/>
                </a:ln>
                <a:solidFill>
                  <a:schemeClr val="tx1"/>
                </a:solidFill>
                <a:effectLst/>
                <a:latin typeface="Arial" pitchFamily="34" charset="0"/>
                <a:cs typeface="Arial" pitchFamily="34" charset="0"/>
              </a:rPr>
            </a:br>
            <a:endParaRPr kumimoji="0" lang="es-ES" sz="1800" b="0" i="0" u="none" strike="noStrike" cap="none" normalizeH="0" baseline="0" dirty="0">
              <a:ln>
                <a:noFill/>
              </a:ln>
              <a:solidFill>
                <a:schemeClr val="tx1"/>
              </a:solidFill>
              <a:effectLst/>
              <a:latin typeface="Arial" pitchFamily="34" charset="0"/>
              <a:cs typeface="Arial" pitchFamily="34" charset="0"/>
            </a:endParaRPr>
          </a:p>
        </p:txBody>
      </p:sp>
      <p:sp>
        <p:nvSpPr>
          <p:cNvPr id="137218" name="Rectangle 2"/>
          <p:cNvSpPr>
            <a:spLocks noChangeArrowheads="1"/>
          </p:cNvSpPr>
          <p:nvPr/>
        </p:nvSpPr>
        <p:spPr bwMode="auto">
          <a:xfrm>
            <a:off x="0" y="0"/>
            <a:ext cx="3017838" cy="11113"/>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8" name="7 Rectángulo"/>
          <p:cNvSpPr/>
          <p:nvPr/>
        </p:nvSpPr>
        <p:spPr>
          <a:xfrm>
            <a:off x="395536" y="836712"/>
            <a:ext cx="5292080" cy="646331"/>
          </a:xfrm>
          <a:prstGeom prst="rect">
            <a:avLst/>
          </a:prstGeom>
        </p:spPr>
        <p:txBody>
          <a:bodyPr wrap="square">
            <a:spAutoFit/>
          </a:bodyPr>
          <a:lstStyle/>
          <a:p>
            <a:pPr marL="273050" indent="-273050">
              <a:buFont typeface="Arial" pitchFamily="34" charset="0"/>
              <a:buChar char="•"/>
            </a:pPr>
            <a:r>
              <a:rPr lang="es-CL" dirty="0"/>
              <a:t>Población:</a:t>
            </a:r>
            <a:br>
              <a:rPr lang="es-CL" dirty="0"/>
            </a:br>
            <a:endParaRPr lang="es-ES" dirty="0"/>
          </a:p>
        </p:txBody>
      </p:sp>
      <p:graphicFrame>
        <p:nvGraphicFramePr>
          <p:cNvPr id="9" name="8 Gráfico"/>
          <p:cNvGraphicFramePr/>
          <p:nvPr/>
        </p:nvGraphicFramePr>
        <p:xfrm>
          <a:off x="1187625" y="1628801"/>
          <a:ext cx="4320480" cy="2016224"/>
        </p:xfrm>
        <a:graphic>
          <a:graphicData uri="http://schemas.openxmlformats.org/drawingml/2006/chart">
            <c:chart xmlns:c="http://schemas.openxmlformats.org/drawingml/2006/chart" xmlns:r="http://schemas.openxmlformats.org/officeDocument/2006/relationships" r:id="rId4"/>
          </a:graphicData>
        </a:graphic>
      </p:graphicFrame>
      <p:sp>
        <p:nvSpPr>
          <p:cNvPr id="10" name="9 Rectángulo"/>
          <p:cNvSpPr/>
          <p:nvPr/>
        </p:nvSpPr>
        <p:spPr>
          <a:xfrm>
            <a:off x="1475656" y="1196752"/>
            <a:ext cx="4572000" cy="523220"/>
          </a:xfrm>
          <a:prstGeom prst="rect">
            <a:avLst/>
          </a:prstGeom>
        </p:spPr>
        <p:txBody>
          <a:bodyPr>
            <a:spAutoFit/>
          </a:bodyPr>
          <a:lstStyle/>
          <a:p>
            <a:r>
              <a:rPr lang="es-CL" sz="1400" b="1" dirty="0"/>
              <a:t>Variación Porcentual Población Total Proyectada, por Territorio, entre años 2002 y 2012</a:t>
            </a:r>
          </a:p>
        </p:txBody>
      </p:sp>
      <p:sp>
        <p:nvSpPr>
          <p:cNvPr id="11" name="10 Rectángulo"/>
          <p:cNvSpPr/>
          <p:nvPr/>
        </p:nvSpPr>
        <p:spPr>
          <a:xfrm>
            <a:off x="5940152" y="2060848"/>
            <a:ext cx="2627784" cy="738664"/>
          </a:xfrm>
          <a:prstGeom prst="rect">
            <a:avLst/>
          </a:prstGeom>
        </p:spPr>
        <p:txBody>
          <a:bodyPr wrap="square">
            <a:spAutoFit/>
          </a:bodyPr>
          <a:lstStyle/>
          <a:p>
            <a:r>
              <a:rPr lang="es-CL" sz="1050" dirty="0"/>
              <a:t>Elaborado por Empresa Consultora Qproject S.A. (2016), en base a Información de Reportes Comunales de la Biblioteca Nacional</a:t>
            </a:r>
          </a:p>
        </p:txBody>
      </p:sp>
      <p:sp>
        <p:nvSpPr>
          <p:cNvPr id="13" name="12 Rectángulo"/>
          <p:cNvSpPr/>
          <p:nvPr/>
        </p:nvSpPr>
        <p:spPr>
          <a:xfrm>
            <a:off x="4211960" y="3717032"/>
            <a:ext cx="4572000" cy="461665"/>
          </a:xfrm>
          <a:prstGeom prst="rect">
            <a:avLst/>
          </a:prstGeom>
        </p:spPr>
        <p:txBody>
          <a:bodyPr>
            <a:spAutoFit/>
          </a:bodyPr>
          <a:lstStyle/>
          <a:p>
            <a:r>
              <a:rPr lang="es-CL" sz="1200" b="1" dirty="0"/>
              <a:t>Ingresos Monetarios Promedio, Cabo de Hornos, Región, País, año 2009</a:t>
            </a:r>
          </a:p>
        </p:txBody>
      </p:sp>
      <p:sp>
        <p:nvSpPr>
          <p:cNvPr id="14" name="13 Rectángulo"/>
          <p:cNvSpPr/>
          <p:nvPr/>
        </p:nvSpPr>
        <p:spPr>
          <a:xfrm>
            <a:off x="1403648" y="5085184"/>
            <a:ext cx="2664296" cy="600164"/>
          </a:xfrm>
          <a:prstGeom prst="rect">
            <a:avLst/>
          </a:prstGeom>
        </p:spPr>
        <p:txBody>
          <a:bodyPr wrap="square">
            <a:spAutoFit/>
          </a:bodyPr>
          <a:lstStyle/>
          <a:p>
            <a:r>
              <a:rPr lang="es-CL" sz="1100" dirty="0"/>
              <a:t>Elaborado por Empresa Consultora Qproject S.A. (2016), en base a Información de la Encuesta de Caracterización (CASEN).</a:t>
            </a:r>
          </a:p>
        </p:txBody>
      </p:sp>
      <p:graphicFrame>
        <p:nvGraphicFramePr>
          <p:cNvPr id="15" name="Gráfico 14"/>
          <p:cNvGraphicFramePr/>
          <p:nvPr>
            <p:extLst>
              <p:ext uri="{D42A27DB-BD31-4B8C-83A1-F6EECF244321}">
                <p14:modId xmlns:p14="http://schemas.microsoft.com/office/powerpoint/2010/main" xmlns="" val="2612385154"/>
              </p:ext>
            </p:extLst>
          </p:nvPr>
        </p:nvGraphicFramePr>
        <p:xfrm>
          <a:off x="4607496" y="4245251"/>
          <a:ext cx="4176464" cy="2244477"/>
        </p:xfrm>
        <a:graphic>
          <a:graphicData uri="http://schemas.openxmlformats.org/drawingml/2006/chart">
            <c:chart xmlns:c="http://schemas.openxmlformats.org/drawingml/2006/chart" xmlns:r="http://schemas.openxmlformats.org/officeDocument/2006/relationships" r:id="rId5"/>
          </a:graphicData>
        </a:graphic>
      </p:graphicFrame>
    </p:spTree>
  </p:cSld>
  <p:clrMapOvr>
    <a:overrideClrMapping bg1="lt1" tx1="dk1" bg2="lt2" tx2="dk2" accent1="accent1" accent2="accent2" accent3="accent3" accent4="accent4" accent5="accent5" accent6="accent6" hlink="hlink" folHlink="folHlink"/>
  </p:clrMapOvr>
  <p:transition>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683568" y="18864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PROYECCIONES DE DEMANDA</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2 Marcador de contenido"/>
          <p:cNvSpPr>
            <a:spLocks noGrp="1"/>
          </p:cNvSpPr>
          <p:nvPr>
            <p:ph idx="1"/>
          </p:nvPr>
        </p:nvSpPr>
        <p:spPr>
          <a:xfrm>
            <a:off x="323528" y="3603865"/>
            <a:ext cx="8352928" cy="409278"/>
          </a:xfrm>
        </p:spPr>
        <p:txBody>
          <a:bodyPr>
            <a:noAutofit/>
          </a:bodyPr>
          <a:lstStyle/>
          <a:p>
            <a:pPr algn="just"/>
            <a:r>
              <a:rPr lang="es-CL" sz="1600" dirty="0"/>
              <a:t>Equivalente en pasajeros días, aéreo, es la siguiente, para usuarios residentes:</a:t>
            </a:r>
            <a:endParaRPr lang="es-ES" sz="1600" dirty="0"/>
          </a:p>
          <a:p>
            <a:endParaRPr lang="es-CL" sz="1200" dirty="0"/>
          </a:p>
          <a:p>
            <a:endParaRPr lang="es-CL" sz="1200" dirty="0"/>
          </a:p>
          <a:p>
            <a:endParaRPr lang="es-CL" sz="1200" dirty="0"/>
          </a:p>
        </p:txBody>
      </p:sp>
      <p:graphicFrame>
        <p:nvGraphicFramePr>
          <p:cNvPr id="8" name="Gráfico 7"/>
          <p:cNvGraphicFramePr/>
          <p:nvPr>
            <p:extLst>
              <p:ext uri="{D42A27DB-BD31-4B8C-83A1-F6EECF244321}">
                <p14:modId xmlns:p14="http://schemas.microsoft.com/office/powerpoint/2010/main" xmlns="" val="1743499979"/>
              </p:ext>
            </p:extLst>
          </p:nvPr>
        </p:nvGraphicFramePr>
        <p:xfrm>
          <a:off x="1943708" y="860665"/>
          <a:ext cx="5112568"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a 4"/>
          <p:cNvGraphicFramePr>
            <a:graphicFrameLocks noGrp="1"/>
          </p:cNvGraphicFramePr>
          <p:nvPr>
            <p:extLst>
              <p:ext uri="{D42A27DB-BD31-4B8C-83A1-F6EECF244321}">
                <p14:modId xmlns:p14="http://schemas.microsoft.com/office/powerpoint/2010/main" xmlns="" val="1065525131"/>
              </p:ext>
            </p:extLst>
          </p:nvPr>
        </p:nvGraphicFramePr>
        <p:xfrm>
          <a:off x="2627784" y="4275890"/>
          <a:ext cx="4032448" cy="1457368"/>
        </p:xfrm>
        <a:graphic>
          <a:graphicData uri="http://schemas.openxmlformats.org/drawingml/2006/table">
            <a:tbl>
              <a:tblPr firstRow="1" firstCol="1" bandRow="1">
                <a:tableStyleId>{5940675A-B579-460E-94D1-54222C63F5DA}</a:tableStyleId>
              </a:tblPr>
              <a:tblGrid>
                <a:gridCol w="1525317">
                  <a:extLst>
                    <a:ext uri="{9D8B030D-6E8A-4147-A177-3AD203B41FA5}">
                      <a16:colId xmlns:a16="http://schemas.microsoft.com/office/drawing/2014/main" xmlns="" val="3828338964"/>
                    </a:ext>
                  </a:extLst>
                </a:gridCol>
                <a:gridCol w="897339">
                  <a:extLst>
                    <a:ext uri="{9D8B030D-6E8A-4147-A177-3AD203B41FA5}">
                      <a16:colId xmlns:a16="http://schemas.microsoft.com/office/drawing/2014/main" xmlns="" val="1314831842"/>
                    </a:ext>
                  </a:extLst>
                </a:gridCol>
                <a:gridCol w="804896">
                  <a:extLst>
                    <a:ext uri="{9D8B030D-6E8A-4147-A177-3AD203B41FA5}">
                      <a16:colId xmlns:a16="http://schemas.microsoft.com/office/drawing/2014/main" xmlns="" val="1202738907"/>
                    </a:ext>
                  </a:extLst>
                </a:gridCol>
                <a:gridCol w="804896">
                  <a:extLst>
                    <a:ext uri="{9D8B030D-6E8A-4147-A177-3AD203B41FA5}">
                      <a16:colId xmlns:a16="http://schemas.microsoft.com/office/drawing/2014/main" xmlns="" val="2264337448"/>
                    </a:ext>
                  </a:extLst>
                </a:gridCol>
              </a:tblGrid>
              <a:tr h="364342">
                <a:tc>
                  <a:txBody>
                    <a:bodyPr/>
                    <a:lstStyle/>
                    <a:p>
                      <a:pPr algn="ctr"/>
                      <a:endParaRPr lang="es-CL" sz="1600" dirty="0">
                        <a:effectLst/>
                        <a:latin typeface="Calibri" panose="020F0502020204030204" pitchFamily="34" charset="0"/>
                      </a:endParaRPr>
                    </a:p>
                  </a:txBody>
                  <a:tcPr marL="68580" marR="68580" marT="0" marB="0" anchor="ctr"/>
                </a:tc>
                <a:tc>
                  <a:txBody>
                    <a:bodyPr/>
                    <a:lstStyle/>
                    <a:p>
                      <a:pPr algn="ctr">
                        <a:lnSpc>
                          <a:spcPct val="115000"/>
                        </a:lnSpc>
                        <a:spcAft>
                          <a:spcPts val="0"/>
                        </a:spcAft>
                      </a:pPr>
                      <a:r>
                        <a:rPr lang="es-ES" sz="1200" dirty="0">
                          <a:effectLst/>
                        </a:rPr>
                        <a:t>2.015</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200" dirty="0">
                          <a:effectLst/>
                        </a:rPr>
                        <a:t>2017</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200" dirty="0">
                          <a:effectLst/>
                        </a:rPr>
                        <a:t>2020</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1504782297"/>
                  </a:ext>
                </a:extLst>
              </a:tr>
              <a:tr h="364342">
                <a:tc>
                  <a:txBody>
                    <a:bodyPr/>
                    <a:lstStyle/>
                    <a:p>
                      <a:pPr algn="ctr">
                        <a:lnSpc>
                          <a:spcPct val="115000"/>
                        </a:lnSpc>
                        <a:spcAft>
                          <a:spcPts val="0"/>
                        </a:spcAft>
                      </a:pPr>
                      <a:r>
                        <a:rPr lang="es-ES" sz="1200" dirty="0">
                          <a:effectLst/>
                        </a:rPr>
                        <a:t>Promedio</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200" dirty="0">
                          <a:effectLst/>
                        </a:rPr>
                        <a:t>8</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200" dirty="0">
                          <a:effectLst/>
                        </a:rPr>
                        <a:t>9</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200" dirty="0">
                          <a:effectLst/>
                        </a:rPr>
                        <a:t>9</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2271413021"/>
                  </a:ext>
                </a:extLst>
              </a:tr>
              <a:tr h="364342">
                <a:tc>
                  <a:txBody>
                    <a:bodyPr/>
                    <a:lstStyle/>
                    <a:p>
                      <a:pPr algn="ctr">
                        <a:lnSpc>
                          <a:spcPct val="115000"/>
                        </a:lnSpc>
                        <a:spcAft>
                          <a:spcPts val="0"/>
                        </a:spcAft>
                      </a:pPr>
                      <a:r>
                        <a:rPr lang="es-ES" sz="1200" dirty="0">
                          <a:effectLst/>
                        </a:rPr>
                        <a:t>Max</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200" dirty="0">
                          <a:effectLst/>
                        </a:rPr>
                        <a:t>11</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200" dirty="0">
                          <a:effectLst/>
                        </a:rPr>
                        <a:t>11</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200" dirty="0">
                          <a:effectLst/>
                        </a:rPr>
                        <a:t>11</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3254023558"/>
                  </a:ext>
                </a:extLst>
              </a:tr>
              <a:tr h="364342">
                <a:tc>
                  <a:txBody>
                    <a:bodyPr/>
                    <a:lstStyle/>
                    <a:p>
                      <a:pPr algn="ctr">
                        <a:lnSpc>
                          <a:spcPct val="115000"/>
                        </a:lnSpc>
                        <a:spcAft>
                          <a:spcPts val="0"/>
                        </a:spcAft>
                      </a:pPr>
                      <a:r>
                        <a:rPr lang="es-ES" sz="1200" dirty="0">
                          <a:effectLst/>
                        </a:rPr>
                        <a:t>Min</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200" dirty="0">
                          <a:effectLst/>
                        </a:rPr>
                        <a:t>6</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200" dirty="0">
                          <a:effectLst/>
                        </a:rPr>
                        <a:t>6</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200" dirty="0">
                          <a:effectLst/>
                        </a:rPr>
                        <a:t>6</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2049979056"/>
                  </a:ext>
                </a:extLst>
              </a:tr>
            </a:tbl>
          </a:graphicData>
        </a:graphic>
      </p:graphicFrame>
    </p:spTree>
    <p:extLst>
      <p:ext uri="{BB962C8B-B14F-4D97-AF65-F5344CB8AC3E}">
        <p14:creationId xmlns:p14="http://schemas.microsoft.com/office/powerpoint/2010/main" xmlns="" val="37853263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683568" y="188640"/>
            <a:ext cx="8229600" cy="1143000"/>
          </a:xfrm>
          <a:prstGeom prst="rect">
            <a:avLst/>
          </a:prstGeom>
        </p:spPr>
        <p:txBody>
          <a:bodyPr>
            <a:normAutofit/>
          </a:bodyPr>
          <a:lstStyle/>
          <a:p>
            <a:pPr lvl="0" algn="r">
              <a:spcBef>
                <a:spcPct val="0"/>
              </a:spcBef>
              <a:defRPr/>
            </a:pPr>
            <a:r>
              <a:rPr lang="es-CL" sz="2800" dirty="0">
                <a:solidFill>
                  <a:schemeClr val="bg1">
                    <a:lumMod val="50000"/>
                  </a:schemeClr>
                </a:solidFill>
                <a:latin typeface="Arial Narrow" pitchFamily="34" charset="0"/>
                <a:ea typeface="+mj-ea"/>
                <a:cs typeface="+mj-cs"/>
              </a:rPr>
              <a:t>PROPUESTAS DE OPERACIÓN</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300033" name="Rectangle 1"/>
          <p:cNvSpPr>
            <a:spLocks noChangeArrowheads="1"/>
          </p:cNvSpPr>
          <p:nvPr/>
        </p:nvSpPr>
        <p:spPr bwMode="auto">
          <a:xfrm>
            <a:off x="323528" y="836712"/>
            <a:ext cx="856895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s-CL" sz="1600" b="1" dirty="0">
                <a:latin typeface="Arial Narrow" pitchFamily="34" charset="0"/>
                <a:ea typeface="Times New Roman" pitchFamily="18" charset="0"/>
                <a:cs typeface="Lucida Sans" pitchFamily="34" charset="0"/>
              </a:rPr>
              <a:t>Alternativa 1  </a:t>
            </a:r>
            <a:r>
              <a:rPr kumimoji="0" lang="es-CL" sz="1600" b="1" i="0" u="none" strike="noStrike" cap="none" normalizeH="0" baseline="0" dirty="0">
                <a:ln>
                  <a:noFill/>
                </a:ln>
                <a:solidFill>
                  <a:schemeClr val="tx1"/>
                </a:solidFill>
                <a:effectLst/>
                <a:latin typeface="Arial Narrow" pitchFamily="34" charset="0"/>
                <a:ea typeface="Times New Roman" pitchFamily="18" charset="0"/>
                <a:cs typeface="Lucida Sans" pitchFamily="34" charset="0"/>
              </a:rPr>
              <a:t>Demanda actual v/s operación del servicio  considerando características actuales de servicios es decir, búsqueda de la situación actual optimizada.</a:t>
            </a:r>
            <a:endParaRPr kumimoji="0" lang="es-CL" sz="2400" b="0" i="0" u="none" strike="noStrike" cap="none" normalizeH="0" baseline="0" dirty="0">
              <a:ln>
                <a:noFill/>
              </a:ln>
              <a:solidFill>
                <a:schemeClr val="tx1"/>
              </a:solidFill>
              <a:effectLst/>
              <a:latin typeface="Arial" pitchFamily="34" charset="0"/>
              <a:cs typeface="Arial" pitchFamily="34" charset="0"/>
            </a:endParaRPr>
          </a:p>
        </p:txBody>
      </p:sp>
      <p:sp>
        <p:nvSpPr>
          <p:cNvPr id="6" name="5 Rectángulo"/>
          <p:cNvSpPr/>
          <p:nvPr/>
        </p:nvSpPr>
        <p:spPr>
          <a:xfrm>
            <a:off x="323528" y="1412776"/>
            <a:ext cx="8496944" cy="5078313"/>
          </a:xfrm>
          <a:prstGeom prst="rect">
            <a:avLst/>
          </a:prstGeom>
        </p:spPr>
        <p:txBody>
          <a:bodyPr wrap="square">
            <a:spAutoFit/>
          </a:bodyPr>
          <a:lstStyle/>
          <a:p>
            <a:pPr algn="just"/>
            <a:r>
              <a:rPr lang="es-CL" dirty="0"/>
              <a:t>Contempla realizar mejoras a la gestión y administración de los beneficios que se entregan a los usuarios. </a:t>
            </a:r>
          </a:p>
          <a:p>
            <a:pPr algn="just"/>
            <a:endParaRPr lang="es-CL" dirty="0"/>
          </a:p>
          <a:p>
            <a:pPr algn="just"/>
            <a:r>
              <a:rPr lang="es-CL" dirty="0"/>
              <a:t>Campaña de comunicación de los beneficios a través de diferentes medios (radios locales, medios escritos, afiches en las principales instituciones públicas)</a:t>
            </a:r>
          </a:p>
          <a:p>
            <a:pPr algn="just"/>
            <a:endParaRPr lang="es-CL" dirty="0"/>
          </a:p>
          <a:p>
            <a:pPr algn="just"/>
            <a:r>
              <a:rPr lang="es-CL" dirty="0"/>
              <a:t>Para el modo naviero, cada usuario beneficiario dispondrá de una identificación personal e intransferible, expedida por la autoridad pública correspondiente, que lo señale como beneficiario del subsidio tarifario y que la empresa naviera lleve un registro de quienes son los usuarios residentes que viajan y le entregue a la autoridad pública correspondiente el registro de usuarios beneficiados en forma mensual, de tal manera que se lleve un registro de los viajes realizados.</a:t>
            </a:r>
          </a:p>
          <a:p>
            <a:pPr algn="just"/>
            <a:endParaRPr lang="es-CL" dirty="0"/>
          </a:p>
          <a:p>
            <a:pPr algn="just"/>
            <a:r>
              <a:rPr lang="es-CL" dirty="0"/>
              <a:t>Modo Aéreo el usuario beneficiario entregaría un cupón personal e intransferible a la compañía aérea y ésta con dicho cupón gestionaría el pago por parte del Gobierno Regional. A partir de la entrega de los cupones para el cobro del subsidio por parte de la empresa aérea, la autoridad correspondiente llevaría un control y registro de los viajes realizados por cada usuario beneficiario. </a:t>
            </a:r>
          </a:p>
        </p:txBody>
      </p:sp>
    </p:spTree>
    <p:extLst>
      <p:ext uri="{BB962C8B-B14F-4D97-AF65-F5344CB8AC3E}">
        <p14:creationId xmlns:p14="http://schemas.microsoft.com/office/powerpoint/2010/main" xmlns="" val="357620047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683568" y="188640"/>
            <a:ext cx="8229600" cy="1143000"/>
          </a:xfrm>
          <a:prstGeom prst="rect">
            <a:avLst/>
          </a:prstGeom>
        </p:spPr>
        <p:txBody>
          <a:bodyPr>
            <a:normAutofit/>
          </a:bodyPr>
          <a:lstStyle/>
          <a:p>
            <a:pPr lvl="0" algn="r">
              <a:spcBef>
                <a:spcPct val="0"/>
              </a:spcBef>
              <a:defRPr/>
            </a:pPr>
            <a:r>
              <a:rPr lang="es-CL" sz="2800" dirty="0">
                <a:solidFill>
                  <a:schemeClr val="bg1">
                    <a:lumMod val="50000"/>
                  </a:schemeClr>
                </a:solidFill>
                <a:latin typeface="Arial Narrow" pitchFamily="34" charset="0"/>
                <a:ea typeface="+mj-ea"/>
                <a:cs typeface="+mj-cs"/>
              </a:rPr>
              <a:t>PROPUESTAS DE OPERACIÓN</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300033" name="Rectangle 1"/>
          <p:cNvSpPr>
            <a:spLocks noChangeArrowheads="1"/>
          </p:cNvSpPr>
          <p:nvPr/>
        </p:nvSpPr>
        <p:spPr bwMode="auto">
          <a:xfrm>
            <a:off x="323528" y="980728"/>
            <a:ext cx="856895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s-CL" sz="1600" b="1" dirty="0">
                <a:latin typeface="Arial Narrow" pitchFamily="34" charset="0"/>
                <a:ea typeface="Times New Roman" pitchFamily="18" charset="0"/>
                <a:cs typeface="Lucida Sans" pitchFamily="34" charset="0"/>
              </a:rPr>
              <a:t>Alternativa 2 Demanda proyectada v/s operación del servicio considerando </a:t>
            </a:r>
            <a:endParaRPr kumimoji="0" lang="es-CL" sz="2400" b="0" i="0" u="none" strike="noStrike" cap="none" normalizeH="0" baseline="0" dirty="0">
              <a:ln>
                <a:noFill/>
              </a:ln>
              <a:solidFill>
                <a:schemeClr val="tx1"/>
              </a:solidFill>
              <a:effectLst/>
              <a:latin typeface="Arial" pitchFamily="34" charset="0"/>
              <a:cs typeface="Arial" pitchFamily="34" charset="0"/>
            </a:endParaRPr>
          </a:p>
        </p:txBody>
      </p:sp>
      <p:sp>
        <p:nvSpPr>
          <p:cNvPr id="6" name="5 Rectángulo"/>
          <p:cNvSpPr/>
          <p:nvPr/>
        </p:nvSpPr>
        <p:spPr>
          <a:xfrm>
            <a:off x="395536" y="1340768"/>
            <a:ext cx="8496944" cy="5816977"/>
          </a:xfrm>
          <a:prstGeom prst="rect">
            <a:avLst/>
          </a:prstGeom>
        </p:spPr>
        <p:txBody>
          <a:bodyPr wrap="square">
            <a:spAutoFit/>
          </a:bodyPr>
          <a:lstStyle/>
          <a:p>
            <a:pPr algn="just"/>
            <a:r>
              <a:rPr lang="es-CL" sz="1600" dirty="0"/>
              <a:t>Modo Marítimo</a:t>
            </a:r>
          </a:p>
          <a:p>
            <a:pPr algn="just"/>
            <a:r>
              <a:rPr lang="es-CL" sz="1600" dirty="0"/>
              <a:t>Dadas las demandas actuales y proyectadas no se requeriría una nave de mayor capacidad. Más aún, teniendo en consideración que dicha nave operacionalmente podría incorporar un viaje semanal adicional, si se requiriese. Por lo anterior, en este escenario, se recomienda mantener las medidas de gestión indicadas en el escenario anterior.</a:t>
            </a:r>
          </a:p>
          <a:p>
            <a:pPr algn="just"/>
            <a:endParaRPr lang="es-CL" sz="1600" dirty="0"/>
          </a:p>
          <a:p>
            <a:pPr algn="just"/>
            <a:r>
              <a:rPr lang="es-CL" sz="1600" dirty="0"/>
              <a:t>Si se diera un escenario en el cual la demanda de traslado de carga peligrosa llegase a requerir mayor capacidad de oferta de transporte, se debería evaluar la alternativa de aumentar el número de viajes marítimos para este tipo de carga ya sea incorporando un viaje adicional o bien, evaluar la opción de licitar un nuevo contrato exclusivo para satisfacer la oferta de transporte de carga peligrosa requerida.</a:t>
            </a:r>
          </a:p>
          <a:p>
            <a:pPr algn="just"/>
            <a:endParaRPr lang="es-CL" sz="1600" dirty="0"/>
          </a:p>
          <a:p>
            <a:pPr algn="just"/>
            <a:r>
              <a:rPr lang="es-CL" sz="1600" dirty="0"/>
              <a:t>Modo Aéreo</a:t>
            </a:r>
          </a:p>
          <a:p>
            <a:r>
              <a:rPr lang="es-CL" sz="1600" dirty="0"/>
              <a:t>Se observa una constante en el número de pasajeros residentes de Puerto Williams que utilizan este modo . </a:t>
            </a:r>
          </a:p>
          <a:p>
            <a:endParaRPr lang="es-CL" sz="1600" dirty="0"/>
          </a:p>
          <a:p>
            <a:r>
              <a:rPr lang="es-CL" sz="1600" dirty="0"/>
              <a:t>El objetivo debiera estar orientado a dichos pasajeros.</a:t>
            </a:r>
          </a:p>
          <a:p>
            <a:endParaRPr lang="es-CL" sz="1600" dirty="0"/>
          </a:p>
          <a:p>
            <a:r>
              <a:rPr lang="es-CL" sz="1600" dirty="0"/>
              <a:t>Gestionar un contrato con la empresa que presta el servicio aéreo, comprándole un número diario de asientos, en un vuelo para que queden disponibles para los beneficiarios residentes de Puerto Williams. </a:t>
            </a:r>
          </a:p>
          <a:p>
            <a:endParaRPr lang="es-CL" sz="1600" dirty="0"/>
          </a:p>
          <a:p>
            <a:pPr algn="just"/>
            <a:endParaRPr lang="es-CL" sz="1600" dirty="0"/>
          </a:p>
        </p:txBody>
      </p:sp>
    </p:spTree>
    <p:extLst>
      <p:ext uri="{BB962C8B-B14F-4D97-AF65-F5344CB8AC3E}">
        <p14:creationId xmlns:p14="http://schemas.microsoft.com/office/powerpoint/2010/main" xmlns="" val="357620047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683568" y="188640"/>
            <a:ext cx="8229600" cy="1143000"/>
          </a:xfrm>
          <a:prstGeom prst="rect">
            <a:avLst/>
          </a:prstGeom>
        </p:spPr>
        <p:txBody>
          <a:bodyPr>
            <a:normAutofit/>
          </a:bodyPr>
          <a:lstStyle/>
          <a:p>
            <a:pPr lvl="0" algn="r">
              <a:spcBef>
                <a:spcPct val="0"/>
              </a:spcBef>
              <a:defRPr/>
            </a:pPr>
            <a:r>
              <a:rPr lang="es-CL" sz="2800" dirty="0">
                <a:solidFill>
                  <a:schemeClr val="bg1">
                    <a:lumMod val="50000"/>
                  </a:schemeClr>
                </a:solidFill>
                <a:latin typeface="Arial Narrow" pitchFamily="34" charset="0"/>
                <a:ea typeface="+mj-ea"/>
                <a:cs typeface="+mj-cs"/>
              </a:rPr>
              <a:t>PROPUESTAS DE OPERACIÓN</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5 Rectángulo"/>
          <p:cNvSpPr/>
          <p:nvPr/>
        </p:nvSpPr>
        <p:spPr>
          <a:xfrm>
            <a:off x="251520" y="1225689"/>
            <a:ext cx="8568952" cy="5909310"/>
          </a:xfrm>
          <a:prstGeom prst="rect">
            <a:avLst/>
          </a:prstGeom>
        </p:spPr>
        <p:txBody>
          <a:bodyPr wrap="square">
            <a:spAutoFit/>
          </a:bodyPr>
          <a:lstStyle/>
          <a:p>
            <a:pPr algn="just"/>
            <a:r>
              <a:rPr lang="es-CL" dirty="0"/>
              <a:t>El precio a pagar por cada asiento corresponde al valor actual y el monto a cancelar por el Estado, al equivalente del porcentaje de subsidio que se entrega actualmente. </a:t>
            </a:r>
          </a:p>
          <a:p>
            <a:pPr algn="just"/>
            <a:endParaRPr lang="es-CL" dirty="0"/>
          </a:p>
          <a:p>
            <a:pPr algn="just"/>
            <a:r>
              <a:rPr lang="es-CL" dirty="0"/>
              <a:t>El número de asientos debiera situarse en torno a los 12 asientos por viaje redondo considerando 6 viajes semanales durante todo el año. </a:t>
            </a:r>
          </a:p>
          <a:p>
            <a:pPr algn="just"/>
            <a:endParaRPr lang="es-CL" dirty="0"/>
          </a:p>
          <a:p>
            <a:pPr algn="just"/>
            <a:r>
              <a:rPr lang="es-CL" dirty="0"/>
              <a:t>Generar un procedimiento de compra por parte de los usuarios, que permita la compra con una anticipación. En caso que en un plazo a definir, por ejemplo 7 días antes del viaje, aún existan cupos de los asientos comprados por el Estado, permitir que la Compañía Aérea pueda vender los asientos disponibles . En la liquidación mensual que se realice, se descuenten dichos asientos vendidos a terceros, del pago que el Estado deba realizar. </a:t>
            </a:r>
          </a:p>
          <a:p>
            <a:pPr algn="just"/>
            <a:endParaRPr lang="es-CL" dirty="0"/>
          </a:p>
          <a:p>
            <a:pPr algn="just"/>
            <a:r>
              <a:rPr lang="es-CL" dirty="0"/>
              <a:t>En caso que la Empresa Aérea  no haya logrado vender dichos asientos disponibles, el Estado paga la totalidad de los asientos pactados o contratados.</a:t>
            </a:r>
          </a:p>
          <a:p>
            <a:endParaRPr lang="es-CL" dirty="0"/>
          </a:p>
          <a:p>
            <a:pPr lvl="0"/>
            <a:r>
              <a:rPr lang="es-CL" dirty="0"/>
              <a:t>Este contrato debiera establecerse en un plazo razonable, por ejemplo 1 año, de tal forma que en base a la experiencia y evolución del contrato, éste pueda ajustarse a conveniencia de las partes.</a:t>
            </a:r>
          </a:p>
          <a:p>
            <a:endParaRPr lang="es-CL" dirty="0"/>
          </a:p>
          <a:p>
            <a:endParaRPr lang="es-CL" dirty="0"/>
          </a:p>
          <a:p>
            <a:pPr algn="just"/>
            <a:endParaRPr lang="es-CL" dirty="0"/>
          </a:p>
        </p:txBody>
      </p:sp>
    </p:spTree>
    <p:extLst>
      <p:ext uri="{BB962C8B-B14F-4D97-AF65-F5344CB8AC3E}">
        <p14:creationId xmlns:p14="http://schemas.microsoft.com/office/powerpoint/2010/main" xmlns="" val="357620047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683568" y="188640"/>
            <a:ext cx="8229600" cy="1143000"/>
          </a:xfrm>
          <a:prstGeom prst="rect">
            <a:avLst/>
          </a:prstGeom>
        </p:spPr>
        <p:txBody>
          <a:bodyPr>
            <a:normAutofit/>
          </a:bodyPr>
          <a:lstStyle/>
          <a:p>
            <a:pPr lvl="0" algn="r">
              <a:spcBef>
                <a:spcPct val="0"/>
              </a:spcBef>
              <a:defRPr/>
            </a:pPr>
            <a:r>
              <a:rPr lang="es-CL" sz="2800" dirty="0">
                <a:solidFill>
                  <a:schemeClr val="bg1">
                    <a:lumMod val="50000"/>
                  </a:schemeClr>
                </a:solidFill>
                <a:latin typeface="Arial Narrow" pitchFamily="34" charset="0"/>
                <a:ea typeface="+mj-ea"/>
                <a:cs typeface="+mj-cs"/>
              </a:rPr>
              <a:t>PROPUESTAS DE OPERACIÓN</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300033" name="Rectangle 1"/>
          <p:cNvSpPr>
            <a:spLocks noChangeArrowheads="1"/>
          </p:cNvSpPr>
          <p:nvPr/>
        </p:nvSpPr>
        <p:spPr bwMode="auto">
          <a:xfrm>
            <a:off x="251520" y="980728"/>
            <a:ext cx="856895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s-CL" sz="1600" b="1" dirty="0">
                <a:latin typeface="Arial Narrow" pitchFamily="34" charset="0"/>
                <a:ea typeface="Times New Roman" pitchFamily="18" charset="0"/>
                <a:cs typeface="Lucida Sans" pitchFamily="34" charset="0"/>
              </a:rPr>
              <a:t>Alternativa 3  Demanda proyectada v/s operación del servicio considerando propuestas operacionales, con demanda proyectada pero con variación de las características técnicas de los servicios, variación de tamaños de naves, capacidad, velocidad, etc.</a:t>
            </a:r>
            <a:endParaRPr kumimoji="0" lang="es-CL" sz="2400" b="0" i="0" u="none" strike="noStrike" cap="none" normalizeH="0" baseline="0" dirty="0">
              <a:ln>
                <a:noFill/>
              </a:ln>
              <a:solidFill>
                <a:schemeClr val="tx1"/>
              </a:solidFill>
              <a:effectLst/>
              <a:latin typeface="Arial" pitchFamily="34" charset="0"/>
              <a:cs typeface="Arial" pitchFamily="34" charset="0"/>
            </a:endParaRPr>
          </a:p>
        </p:txBody>
      </p:sp>
      <p:sp>
        <p:nvSpPr>
          <p:cNvPr id="6" name="5 Rectángulo"/>
          <p:cNvSpPr/>
          <p:nvPr/>
        </p:nvSpPr>
        <p:spPr>
          <a:xfrm>
            <a:off x="323528" y="2056686"/>
            <a:ext cx="8568952" cy="4524315"/>
          </a:xfrm>
          <a:prstGeom prst="rect">
            <a:avLst/>
          </a:prstGeom>
        </p:spPr>
        <p:txBody>
          <a:bodyPr wrap="square">
            <a:spAutoFit/>
          </a:bodyPr>
          <a:lstStyle/>
          <a:p>
            <a:pPr algn="just"/>
            <a:r>
              <a:rPr lang="es-CL" dirty="0"/>
              <a:t>Contempla realizar un proceso de licitación y mejorar las condiciones del estándar de servicio a los usuarios.</a:t>
            </a:r>
          </a:p>
          <a:p>
            <a:pPr algn="just"/>
            <a:endParaRPr lang="es-CL" dirty="0"/>
          </a:p>
          <a:p>
            <a:pPr algn="just"/>
            <a:r>
              <a:rPr lang="es-CL" dirty="0"/>
              <a:t>En el modo marítimo se recomienda aumentar el plazo para respetar la reserva del usuario residente de 24 hr a 7 días, de tal forma que la Empresa Naviera pueda gestionar dichos cupos y venderlos. </a:t>
            </a:r>
          </a:p>
          <a:p>
            <a:pPr algn="just"/>
            <a:endParaRPr lang="es-CL" dirty="0"/>
          </a:p>
          <a:p>
            <a:pPr algn="just"/>
            <a:r>
              <a:rPr lang="es-CL" dirty="0"/>
              <a:t>Como contrapartida y en el evento que los cupos destinados a los residentes sean vendidos a no residentes, posterior al plazo de reserva, se le realiza un descuento al pago del Estado, de un porcentaje de los ingresos recaudados mensualmente por dicho concepto, por ejemplo, el 25%. Con ello la Empresa Naviera tiene un espacio de gestión y aumentar los ingresos a través de la utilización de este espacio disponible, los usuarios deberán evaluar con mayor seriedad la programación de su viaje y el MTT podrá hacer un uso más racional de los recursos disponibles.</a:t>
            </a:r>
          </a:p>
          <a:p>
            <a:pPr algn="just"/>
            <a:endParaRPr lang="es-CL" dirty="0"/>
          </a:p>
          <a:p>
            <a:pPr algn="just"/>
            <a:endParaRPr lang="es-CL" dirty="0"/>
          </a:p>
        </p:txBody>
      </p:sp>
    </p:spTree>
    <p:extLst>
      <p:ext uri="{BB962C8B-B14F-4D97-AF65-F5344CB8AC3E}">
        <p14:creationId xmlns:p14="http://schemas.microsoft.com/office/powerpoint/2010/main" xmlns="" val="357620047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683568" y="188640"/>
            <a:ext cx="8229600" cy="1143000"/>
          </a:xfrm>
          <a:prstGeom prst="rect">
            <a:avLst/>
          </a:prstGeom>
        </p:spPr>
        <p:txBody>
          <a:bodyPr>
            <a:normAutofit/>
          </a:bodyPr>
          <a:lstStyle/>
          <a:p>
            <a:pPr lvl="0" algn="r">
              <a:spcBef>
                <a:spcPct val="0"/>
              </a:spcBef>
              <a:defRPr/>
            </a:pPr>
            <a:r>
              <a:rPr lang="es-CL" sz="2800" dirty="0">
                <a:solidFill>
                  <a:schemeClr val="bg1">
                    <a:lumMod val="50000"/>
                  </a:schemeClr>
                </a:solidFill>
                <a:latin typeface="Arial Narrow" pitchFamily="34" charset="0"/>
                <a:ea typeface="+mj-ea"/>
                <a:cs typeface="+mj-cs"/>
              </a:rPr>
              <a:t>PROPUESTAS DE OPERACIÓN</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5 Rectángulo"/>
          <p:cNvSpPr/>
          <p:nvPr/>
        </p:nvSpPr>
        <p:spPr>
          <a:xfrm>
            <a:off x="251520" y="980728"/>
            <a:ext cx="8568952" cy="5355312"/>
          </a:xfrm>
          <a:prstGeom prst="rect">
            <a:avLst/>
          </a:prstGeom>
        </p:spPr>
        <p:txBody>
          <a:bodyPr wrap="square">
            <a:spAutoFit/>
          </a:bodyPr>
          <a:lstStyle/>
          <a:p>
            <a:pPr lvl="0" algn="just"/>
            <a:r>
              <a:rPr lang="es-CL" dirty="0"/>
              <a:t>Para el modo aéreo, se considera que dado que no existirían problemas de capacidad, generar un contrato de  compra de asientos de manera periódica.</a:t>
            </a:r>
          </a:p>
          <a:p>
            <a:pPr lvl="0" algn="just"/>
            <a:endParaRPr lang="es-CL" dirty="0"/>
          </a:p>
          <a:p>
            <a:pPr algn="just"/>
            <a:r>
              <a:rPr lang="es-CL" dirty="0"/>
              <a:t>En el modo aéreo se podría aumentar el estándar de servicio para el vuelo lo cual podría estar asociados a incorporar una nueva aeronave para prestar dicho servicio. Para ello  sería recomendable llevar a cabo una licitación del servicio </a:t>
            </a:r>
          </a:p>
          <a:p>
            <a:pPr algn="just"/>
            <a:endParaRPr lang="es-CL" dirty="0"/>
          </a:p>
          <a:p>
            <a:pPr lvl="0"/>
            <a:r>
              <a:rPr lang="es-CL" dirty="0"/>
              <a:t>El estándar definido, no necesariamente debería implicar un aumento de la capacidad, sino más bien, podría estar asociado a tiempos de viaje, características de las butacas, climatización, servicios al pasajero, entre otros.</a:t>
            </a:r>
          </a:p>
          <a:p>
            <a:pPr lvl="0" algn="just"/>
            <a:endParaRPr lang="es-CL" dirty="0"/>
          </a:p>
          <a:p>
            <a:pPr lvl="0" algn="just"/>
            <a:r>
              <a:rPr lang="es-CL" dirty="0"/>
              <a:t>Para la licitación de dicho servicio se debieran evaluar variables como: Plazo del Contrato que permita amortizar la inversión de la aeronave, Frecuencia del Servicio, Tarifa a Usuarios, Capacidad de la Aeronave, dependiendo de la política pública que se quiera implementar (Subsidio sólo a residentes, Subsidio a residentes y funcionarios de fuerzas armadas, Subsidio a todos las personas que deseen viajar a Puerto Williams</a:t>
            </a:r>
            <a:r>
              <a:rPr lang="es-CL" dirty="0" smtClean="0"/>
              <a:t>), estructuración </a:t>
            </a:r>
            <a:r>
              <a:rPr lang="es-CL" dirty="0"/>
              <a:t>de modelo de negocio permita la entrada de nuevos actores.</a:t>
            </a:r>
          </a:p>
          <a:p>
            <a:pPr algn="just"/>
            <a:endParaRPr lang="es-CL" dirty="0"/>
          </a:p>
          <a:p>
            <a:pPr algn="just"/>
            <a:endParaRPr lang="es-CL" dirty="0"/>
          </a:p>
        </p:txBody>
      </p:sp>
    </p:spTree>
    <p:extLst>
      <p:ext uri="{BB962C8B-B14F-4D97-AF65-F5344CB8AC3E}">
        <p14:creationId xmlns:p14="http://schemas.microsoft.com/office/powerpoint/2010/main" xmlns="" val="357620047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683568" y="188640"/>
            <a:ext cx="8229600" cy="1143000"/>
          </a:xfrm>
          <a:prstGeom prst="rect">
            <a:avLst/>
          </a:prstGeom>
        </p:spPr>
        <p:txBody>
          <a:bodyPr>
            <a:normAutofit/>
          </a:bodyPr>
          <a:lstStyle/>
          <a:p>
            <a:pPr lvl="0" algn="r">
              <a:spcBef>
                <a:spcPct val="0"/>
              </a:spcBef>
              <a:defRPr/>
            </a:pPr>
            <a:r>
              <a:rPr lang="es-CL" sz="2800" dirty="0">
                <a:solidFill>
                  <a:schemeClr val="bg1">
                    <a:lumMod val="50000"/>
                  </a:schemeClr>
                </a:solidFill>
                <a:latin typeface="Arial Narrow" pitchFamily="34" charset="0"/>
                <a:ea typeface="+mj-ea"/>
                <a:cs typeface="+mj-cs"/>
              </a:rPr>
              <a:t>ANÁLISIS DE ESTRUCTURA DE COSTOS DE OPERACIÓN </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4" name="3 Gráfico"/>
          <p:cNvGraphicFramePr/>
          <p:nvPr/>
        </p:nvGraphicFramePr>
        <p:xfrm>
          <a:off x="0" y="980728"/>
          <a:ext cx="4896544" cy="32403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5 Gráfico"/>
          <p:cNvGraphicFramePr/>
          <p:nvPr/>
        </p:nvGraphicFramePr>
        <p:xfrm>
          <a:off x="4067944" y="3789040"/>
          <a:ext cx="4572000" cy="25991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57620047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683568" y="188640"/>
            <a:ext cx="8229600" cy="1143000"/>
          </a:xfrm>
          <a:prstGeom prst="rect">
            <a:avLst/>
          </a:prstGeom>
        </p:spPr>
        <p:txBody>
          <a:bodyPr>
            <a:normAutofit/>
          </a:bodyPr>
          <a:lstStyle/>
          <a:p>
            <a:pPr lvl="0" algn="r">
              <a:spcBef>
                <a:spcPct val="0"/>
              </a:spcBef>
              <a:defRPr/>
            </a:pPr>
            <a:r>
              <a:rPr lang="es-CL" sz="2800" dirty="0">
                <a:solidFill>
                  <a:schemeClr val="bg1">
                    <a:lumMod val="50000"/>
                  </a:schemeClr>
                </a:solidFill>
                <a:latin typeface="Arial Narrow" pitchFamily="34" charset="0"/>
                <a:ea typeface="+mj-ea"/>
                <a:cs typeface="+mj-cs"/>
              </a:rPr>
              <a:t>ANÁLISIS DE ESTRUCTURA DE COSTOS DE OPERACIÓN </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6" name="1 Gráfico"/>
          <p:cNvGraphicFramePr/>
          <p:nvPr/>
        </p:nvGraphicFramePr>
        <p:xfrm>
          <a:off x="1259632" y="1268760"/>
          <a:ext cx="6336704" cy="3960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5762004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0" y="188640"/>
            <a:ext cx="9144000" cy="1143000"/>
          </a:xfrm>
          <a:prstGeom prst="rect">
            <a:avLst/>
          </a:prstGeom>
        </p:spPr>
        <p:txBody>
          <a:bodyPr>
            <a:normAutofit/>
          </a:bodyPr>
          <a:lstStyle/>
          <a:p>
            <a:pPr lvl="0" algn="r">
              <a:spcBef>
                <a:spcPct val="0"/>
              </a:spcBef>
              <a:defRPr/>
            </a:pPr>
            <a:r>
              <a:rPr lang="es-CL" sz="2600" dirty="0">
                <a:solidFill>
                  <a:schemeClr val="bg1">
                    <a:lumMod val="50000"/>
                  </a:schemeClr>
                </a:solidFill>
                <a:latin typeface="Arial Narrow" pitchFamily="34" charset="0"/>
                <a:ea typeface="+mj-ea"/>
                <a:cs typeface="+mj-cs"/>
              </a:rPr>
              <a:t>ESTRUCTURA DE COSTOS DE OPERACIÓN DE LAS  PROPUESTAS </a:t>
            </a:r>
            <a:endParaRPr kumimoji="0" lang="es-CL"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334849" name="Rectangle 1"/>
          <p:cNvSpPr>
            <a:spLocks noChangeArrowheads="1"/>
          </p:cNvSpPr>
          <p:nvPr/>
        </p:nvSpPr>
        <p:spPr bwMode="auto">
          <a:xfrm>
            <a:off x="467544" y="1324220"/>
            <a:ext cx="8352928" cy="36625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lang="es-CL" sz="2000" b="1" dirty="0">
                <a:latin typeface="Arial Narrow" pitchFamily="34" charset="0"/>
                <a:ea typeface="Times New Roman" pitchFamily="18" charset="0"/>
                <a:cs typeface="Lucida Sans" pitchFamily="34" charset="0"/>
              </a:rPr>
              <a:t>1 </a:t>
            </a:r>
            <a:r>
              <a:rPr kumimoji="0" lang="es-CL" sz="2000" b="1" i="0" u="none" strike="noStrike" cap="none" normalizeH="0" baseline="0" dirty="0">
                <a:ln>
                  <a:noFill/>
                </a:ln>
                <a:solidFill>
                  <a:schemeClr val="tx1"/>
                </a:solidFill>
                <a:effectLst/>
                <a:latin typeface="Arial Narrow" pitchFamily="34" charset="0"/>
                <a:ea typeface="Times New Roman" pitchFamily="18" charset="0"/>
                <a:cs typeface="Lucida Sans" pitchFamily="34" charset="0"/>
              </a:rPr>
              <a:t>Demanda actual v/s operación del servicio  considerando características actuales de servicios es decir, búsqueda de la situación actual optimizada.</a:t>
            </a:r>
          </a:p>
          <a:p>
            <a:pPr marL="0" marR="0" lvl="0" indent="0" algn="just" defTabSz="914400" rtl="0" eaLnBrk="1" fontAlgn="base" latinLnBrk="0" hangingPunct="1">
              <a:lnSpc>
                <a:spcPct val="100000"/>
              </a:lnSpc>
              <a:spcBef>
                <a:spcPct val="0"/>
              </a:spcBef>
              <a:spcAft>
                <a:spcPct val="0"/>
              </a:spcAft>
              <a:buClrTx/>
              <a:buSzTx/>
              <a:tabLst/>
            </a:pPr>
            <a:endParaRPr kumimoji="0" lang="es-CL"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L" sz="2000" b="0" i="0" u="none" strike="noStrike" cap="none" normalizeH="0" baseline="0" dirty="0">
                <a:ln>
                  <a:noFill/>
                </a:ln>
                <a:solidFill>
                  <a:schemeClr val="tx1"/>
                </a:solidFill>
                <a:effectLst/>
                <a:latin typeface="Arial Narrow" pitchFamily="34" charset="0"/>
                <a:ea typeface="Times New Roman" pitchFamily="18" charset="0"/>
                <a:cs typeface="Lucida Sans" pitchFamily="34" charset="0"/>
              </a:rPr>
              <a:t>En esta alternativa se consideran mejorar medidas de gestión por lo cual no se incrementarán los costos de transporte por el subsidio entregado.</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L"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L" sz="2000" b="0" i="0" u="none" strike="noStrike" cap="none" normalizeH="0" baseline="0" dirty="0">
                <a:ln>
                  <a:noFill/>
                </a:ln>
                <a:solidFill>
                  <a:schemeClr val="tx1"/>
                </a:solidFill>
                <a:effectLst/>
                <a:latin typeface="Arial Narrow" pitchFamily="34" charset="0"/>
                <a:ea typeface="Times New Roman" pitchFamily="18" charset="0"/>
                <a:cs typeface="Lucida Sans" pitchFamily="34" charset="0"/>
              </a:rPr>
              <a:t>En ese contexto, se seguirán cancelando los siguientes subsidios:</a:t>
            </a:r>
            <a:endParaRPr kumimoji="0" lang="es-CL"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L" sz="2000" b="1" i="0" u="none" strike="noStrike" cap="none" normalizeH="0" baseline="0" dirty="0">
                <a:ln>
                  <a:noFill/>
                </a:ln>
                <a:solidFill>
                  <a:schemeClr val="tx1"/>
                </a:solidFill>
                <a:effectLst/>
                <a:latin typeface="Arial Narrow" pitchFamily="34" charset="0"/>
                <a:ea typeface="Times New Roman" pitchFamily="18" charset="0"/>
                <a:cs typeface="Lucida Sans" pitchFamily="34" charset="0"/>
              </a:rPr>
              <a:t>a.1)	Modo Naviero: </a:t>
            </a:r>
            <a:r>
              <a:rPr kumimoji="0" lang="es-CL" sz="2000" b="0" i="0" u="none" strike="noStrike" cap="none" normalizeH="0" baseline="0" dirty="0">
                <a:ln>
                  <a:noFill/>
                </a:ln>
                <a:solidFill>
                  <a:schemeClr val="tx1"/>
                </a:solidFill>
                <a:effectLst/>
                <a:latin typeface="Arial Narrow" pitchFamily="34" charset="0"/>
                <a:ea typeface="Times New Roman" pitchFamily="18" charset="0"/>
                <a:cs typeface="Lucida Sans" pitchFamily="34" charset="0"/>
              </a:rPr>
              <a:t>del orden de los $ 1.700.000.000 anuales</a:t>
            </a:r>
            <a:endParaRPr kumimoji="0" lang="es-CL"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L" sz="2000" b="1" i="0" u="none" strike="noStrike" cap="none" normalizeH="0" baseline="0" dirty="0">
                <a:ln>
                  <a:noFill/>
                </a:ln>
                <a:solidFill>
                  <a:schemeClr val="tx1"/>
                </a:solidFill>
                <a:effectLst/>
                <a:latin typeface="Arial Narrow" pitchFamily="34" charset="0"/>
                <a:ea typeface="Times New Roman" pitchFamily="18" charset="0"/>
                <a:cs typeface="Lucida Sans" pitchFamily="34" charset="0"/>
              </a:rPr>
              <a:t>a.2)	Modo Aéreo: </a:t>
            </a:r>
            <a:r>
              <a:rPr kumimoji="0" lang="es-CL" sz="2000" b="0" i="0" u="none" strike="noStrike" cap="none" normalizeH="0" baseline="0" dirty="0">
                <a:ln>
                  <a:noFill/>
                </a:ln>
                <a:solidFill>
                  <a:schemeClr val="tx1"/>
                </a:solidFill>
                <a:effectLst/>
                <a:latin typeface="Arial Narrow" pitchFamily="34" charset="0"/>
                <a:ea typeface="Times New Roman" pitchFamily="18" charset="0"/>
                <a:cs typeface="Lucida Sans" pitchFamily="34" charset="0"/>
              </a:rPr>
              <a:t>del orden de los $ 280.000.000 anuales</a:t>
            </a:r>
          </a:p>
          <a:p>
            <a:pPr marL="0" marR="0" lvl="0" indent="0" algn="just" defTabSz="914400" rtl="0" eaLnBrk="0" fontAlgn="base" latinLnBrk="0" hangingPunct="0">
              <a:lnSpc>
                <a:spcPct val="100000"/>
              </a:lnSpc>
              <a:spcBef>
                <a:spcPct val="0"/>
              </a:spcBef>
              <a:spcAft>
                <a:spcPct val="0"/>
              </a:spcAft>
              <a:buClrTx/>
              <a:buSzTx/>
              <a:buFontTx/>
              <a:buNone/>
              <a:tabLst/>
            </a:pPr>
            <a:endParaRPr lang="es-CL" sz="2000" dirty="0">
              <a:latin typeface="Arial Narrow" pitchFamily="34" charset="0"/>
              <a:cs typeface="Arial" pitchFamily="34" charset="0"/>
            </a:endParaRPr>
          </a:p>
          <a:p>
            <a:pPr lvl="0" algn="just" eaLnBrk="0" fontAlgn="base" hangingPunct="0">
              <a:spcBef>
                <a:spcPct val="0"/>
              </a:spcBef>
              <a:spcAft>
                <a:spcPct val="0"/>
              </a:spcAft>
            </a:pPr>
            <a:r>
              <a:rPr lang="es-CL" dirty="0"/>
              <a:t>En caso que aumente la demanda de transporte de carga peligrosa, este monto de subsidio podría verse incrementado. </a:t>
            </a:r>
            <a:endParaRPr kumimoji="0" lang="es-CL"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57620047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0" y="188640"/>
            <a:ext cx="9144000" cy="1143000"/>
          </a:xfrm>
          <a:prstGeom prst="rect">
            <a:avLst/>
          </a:prstGeom>
        </p:spPr>
        <p:txBody>
          <a:bodyPr>
            <a:normAutofit/>
          </a:bodyPr>
          <a:lstStyle/>
          <a:p>
            <a:pPr lvl="0" algn="r">
              <a:spcBef>
                <a:spcPct val="0"/>
              </a:spcBef>
              <a:defRPr/>
            </a:pPr>
            <a:r>
              <a:rPr lang="es-CL" sz="2600" dirty="0">
                <a:solidFill>
                  <a:schemeClr val="bg1">
                    <a:lumMod val="50000"/>
                  </a:schemeClr>
                </a:solidFill>
                <a:latin typeface="Arial Narrow" pitchFamily="34" charset="0"/>
                <a:ea typeface="+mj-ea"/>
                <a:cs typeface="+mj-cs"/>
              </a:rPr>
              <a:t>ESTRUCTURA DE COSTOS DE OPERACIÓN DE LAS  PROPUESTAS </a:t>
            </a:r>
            <a:endParaRPr kumimoji="0" lang="es-CL"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355329" name="Rectangle 1"/>
          <p:cNvSpPr>
            <a:spLocks noChangeArrowheads="1"/>
          </p:cNvSpPr>
          <p:nvPr/>
        </p:nvSpPr>
        <p:spPr bwMode="auto">
          <a:xfrm>
            <a:off x="323528" y="837293"/>
            <a:ext cx="8604448"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s-CL" sz="2000" b="1" i="0" u="none" strike="noStrike" cap="none" normalizeH="0" baseline="0" dirty="0">
                <a:ln>
                  <a:noFill/>
                </a:ln>
                <a:solidFill>
                  <a:schemeClr val="tx1"/>
                </a:solidFill>
                <a:effectLst/>
                <a:latin typeface="Arial Narrow" pitchFamily="34" charset="0"/>
                <a:ea typeface="Times New Roman" pitchFamily="18" charset="0"/>
                <a:cs typeface="Lucida Sans" pitchFamily="34" charset="0"/>
              </a:rPr>
              <a:t>2	Demanda proyectada v/s operación del servicio considerando </a:t>
            </a:r>
            <a:endParaRPr kumimoji="0" lang="es-CL"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L" sz="2000" b="0" i="0" u="none" strike="noStrike" cap="none" normalizeH="0" baseline="0" dirty="0">
                <a:ln>
                  <a:noFill/>
                </a:ln>
                <a:solidFill>
                  <a:schemeClr val="tx1"/>
                </a:solidFill>
                <a:effectLst/>
                <a:latin typeface="Arial Narrow" pitchFamily="34" charset="0"/>
                <a:ea typeface="Times New Roman" pitchFamily="18" charset="0"/>
                <a:cs typeface="Lucida Sans" pitchFamily="34" charset="0"/>
              </a:rPr>
              <a:t>En esta alternativa se tienen las siguientes condiciones de pago:</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L"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L" sz="2000" b="1" i="0" u="none" strike="noStrike" cap="none" normalizeH="0" baseline="0" dirty="0">
                <a:ln>
                  <a:noFill/>
                </a:ln>
                <a:solidFill>
                  <a:schemeClr val="tx1"/>
                </a:solidFill>
                <a:effectLst/>
                <a:latin typeface="Arial Narrow" pitchFamily="34" charset="0"/>
                <a:ea typeface="Times New Roman" pitchFamily="18" charset="0"/>
                <a:cs typeface="Lucida Sans" pitchFamily="34" charset="0"/>
              </a:rPr>
              <a:t>Modo Marítimo</a:t>
            </a:r>
            <a:endParaRPr kumimoji="0" lang="es-CL"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L" sz="2000" b="0" i="0" u="none" strike="noStrike" cap="none" normalizeH="0" baseline="0" dirty="0">
                <a:ln>
                  <a:noFill/>
                </a:ln>
                <a:solidFill>
                  <a:schemeClr val="tx1"/>
                </a:solidFill>
                <a:effectLst/>
                <a:latin typeface="Arial Narrow" pitchFamily="34" charset="0"/>
                <a:ea typeface="Times New Roman" pitchFamily="18" charset="0"/>
                <a:cs typeface="Lucida Sans" pitchFamily="34" charset="0"/>
              </a:rPr>
              <a:t>De los resultados obtenidos de los datos de demanda y tasas de ocupación del modo naviero se concluyó que no es necesario incrementar la frecuencia de la nave para el transporte de pasajeros residentes.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L"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L" sz="2000" b="0" i="0" u="none" strike="noStrike" cap="none" normalizeH="0" baseline="0" dirty="0">
                <a:ln>
                  <a:noFill/>
                </a:ln>
                <a:solidFill>
                  <a:schemeClr val="tx1"/>
                </a:solidFill>
                <a:effectLst/>
                <a:latin typeface="Arial Narrow" pitchFamily="34" charset="0"/>
                <a:ea typeface="Times New Roman" pitchFamily="18" charset="0"/>
                <a:cs typeface="Lucida Sans" pitchFamily="34" charset="0"/>
              </a:rPr>
              <a:t>En ese contexto, el subsidio equivale al valor que se paga actualmente, esto es del orden de los $1.700.000.000 anuales.</a:t>
            </a:r>
          </a:p>
          <a:p>
            <a:pPr marL="0" marR="0" lvl="0" indent="0" algn="just" defTabSz="914400" rtl="0" eaLnBrk="0" fontAlgn="base" latinLnBrk="0" hangingPunct="0">
              <a:lnSpc>
                <a:spcPct val="100000"/>
              </a:lnSpc>
              <a:spcBef>
                <a:spcPct val="0"/>
              </a:spcBef>
              <a:spcAft>
                <a:spcPct val="0"/>
              </a:spcAft>
              <a:buClrTx/>
              <a:buSzTx/>
              <a:buFontTx/>
              <a:buNone/>
              <a:tabLst/>
            </a:pPr>
            <a:endParaRPr lang="es-CL" sz="2000" dirty="0">
              <a:latin typeface="Arial Narrow" pitchFamily="34" charset="0"/>
              <a:cs typeface="Arial" pitchFamily="34" charset="0"/>
            </a:endParaRPr>
          </a:p>
          <a:p>
            <a:pPr lvl="0" algn="just" eaLnBrk="0" fontAlgn="base" hangingPunct="0">
              <a:spcBef>
                <a:spcPct val="0"/>
              </a:spcBef>
              <a:spcAft>
                <a:spcPct val="0"/>
              </a:spcAft>
            </a:pPr>
            <a:r>
              <a:rPr lang="es-CL" sz="2000" dirty="0">
                <a:latin typeface="Arial Narrow" pitchFamily="34" charset="0"/>
                <a:ea typeface="Times New Roman" pitchFamily="18" charset="0"/>
                <a:cs typeface="Lucida Sans" pitchFamily="34" charset="0"/>
              </a:rPr>
              <a:t>En caso que aumente la demanda de transporte de carga peligrosa, este monto de subsidio podría verse incrementado. </a:t>
            </a:r>
          </a:p>
        </p:txBody>
      </p:sp>
    </p:spTree>
    <p:extLst>
      <p:ext uri="{BB962C8B-B14F-4D97-AF65-F5344CB8AC3E}">
        <p14:creationId xmlns:p14="http://schemas.microsoft.com/office/powerpoint/2010/main" xmlns="" val="3576200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7200" y="274638"/>
            <a:ext cx="8229600" cy="1143000"/>
          </a:xfrm>
          <a:prstGeom prst="rect">
            <a:avLst/>
          </a:prstGeom>
        </p:spPr>
        <p:txBody>
          <a:bodyPr/>
          <a:lstStyle/>
          <a:p>
            <a:pPr algn="r"/>
            <a:r>
              <a:rPr lang="es-CL" sz="2400" dirty="0">
                <a:solidFill>
                  <a:schemeClr val="bg1">
                    <a:lumMod val="50000"/>
                  </a:schemeClr>
                </a:solidFill>
                <a:latin typeface="Arial Narrow" pitchFamily="34" charset="0"/>
              </a:rPr>
              <a:t>ANTECEDENTES GENERALES</a:t>
            </a:r>
          </a:p>
        </p:txBody>
      </p:sp>
      <p:sp>
        <p:nvSpPr>
          <p:cNvPr id="3" name="2 Marcador de contenido"/>
          <p:cNvSpPr>
            <a:spLocks noGrp="1"/>
          </p:cNvSpPr>
          <p:nvPr>
            <p:ph idx="1"/>
          </p:nvPr>
        </p:nvSpPr>
        <p:spPr>
          <a:xfrm>
            <a:off x="395536" y="2492896"/>
            <a:ext cx="8229600" cy="4525963"/>
          </a:xfrm>
        </p:spPr>
        <p:txBody>
          <a:bodyPr>
            <a:noAutofit/>
          </a:bodyPr>
          <a:lstStyle/>
          <a:p>
            <a:endParaRPr lang="es-CL" sz="1200" dirty="0"/>
          </a:p>
          <a:p>
            <a:pPr algn="just"/>
            <a:endParaRPr lang="es-CL" sz="1600" dirty="0"/>
          </a:p>
          <a:p>
            <a:pPr algn="just"/>
            <a:endParaRPr lang="es-CL" sz="1800" dirty="0"/>
          </a:p>
          <a:p>
            <a:pPr algn="just"/>
            <a:endParaRPr lang="es-CL" sz="1800" dirty="0"/>
          </a:p>
        </p:txBody>
      </p:sp>
      <p:sp>
        <p:nvSpPr>
          <p:cNvPr id="13721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Arial" pitchFamily="34" charset="0"/>
                <a:cs typeface="Arial" pitchFamily="34" charset="0"/>
              </a:rPr>
              <a:t/>
            </a:r>
            <a:br>
              <a:rPr kumimoji="0" lang="es-ES" sz="1800" b="0" i="0" u="none" strike="noStrike" cap="none" normalizeH="0" baseline="0" dirty="0">
                <a:ln>
                  <a:noFill/>
                </a:ln>
                <a:solidFill>
                  <a:schemeClr val="tx1"/>
                </a:solidFill>
                <a:effectLst/>
                <a:latin typeface="Arial" pitchFamily="34" charset="0"/>
                <a:cs typeface="Arial" pitchFamily="34" charset="0"/>
              </a:rPr>
            </a:br>
            <a:endParaRPr kumimoji="0" lang="es-ES" sz="1800" b="0" i="0" u="none" strike="noStrike" cap="none" normalizeH="0" baseline="0" dirty="0">
              <a:ln>
                <a:noFill/>
              </a:ln>
              <a:solidFill>
                <a:schemeClr val="tx1"/>
              </a:solidFill>
              <a:effectLst/>
              <a:latin typeface="Arial" pitchFamily="34" charset="0"/>
              <a:cs typeface="Arial" pitchFamily="34" charset="0"/>
            </a:endParaRPr>
          </a:p>
        </p:txBody>
      </p:sp>
      <p:sp>
        <p:nvSpPr>
          <p:cNvPr id="137218" name="Rectangle 2"/>
          <p:cNvSpPr>
            <a:spLocks noChangeArrowheads="1"/>
          </p:cNvSpPr>
          <p:nvPr/>
        </p:nvSpPr>
        <p:spPr bwMode="auto">
          <a:xfrm>
            <a:off x="0" y="0"/>
            <a:ext cx="3017838" cy="11113"/>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graphicFrame>
        <p:nvGraphicFramePr>
          <p:cNvPr id="15" name="14 Tabla"/>
          <p:cNvGraphicFramePr>
            <a:graphicFrameLocks noGrp="1"/>
          </p:cNvGraphicFramePr>
          <p:nvPr/>
        </p:nvGraphicFramePr>
        <p:xfrm>
          <a:off x="323528" y="1340768"/>
          <a:ext cx="5160010" cy="1305560"/>
        </p:xfrm>
        <a:graphic>
          <a:graphicData uri="http://schemas.openxmlformats.org/drawingml/2006/table">
            <a:tbl>
              <a:tblPr/>
              <a:tblGrid>
                <a:gridCol w="949960">
                  <a:extLst>
                    <a:ext uri="{9D8B030D-6E8A-4147-A177-3AD203B41FA5}">
                      <a16:colId xmlns:a16="http://schemas.microsoft.com/office/drawing/2014/main" xmlns="" val="20000"/>
                    </a:ext>
                  </a:extLst>
                </a:gridCol>
                <a:gridCol w="1998980">
                  <a:extLst>
                    <a:ext uri="{9D8B030D-6E8A-4147-A177-3AD203B41FA5}">
                      <a16:colId xmlns:a16="http://schemas.microsoft.com/office/drawing/2014/main" xmlns="" val="20001"/>
                    </a:ext>
                  </a:extLst>
                </a:gridCol>
                <a:gridCol w="1260475">
                  <a:extLst>
                    <a:ext uri="{9D8B030D-6E8A-4147-A177-3AD203B41FA5}">
                      <a16:colId xmlns:a16="http://schemas.microsoft.com/office/drawing/2014/main" xmlns="" val="20002"/>
                    </a:ext>
                  </a:extLst>
                </a:gridCol>
                <a:gridCol w="950595">
                  <a:extLst>
                    <a:ext uri="{9D8B030D-6E8A-4147-A177-3AD203B41FA5}">
                      <a16:colId xmlns:a16="http://schemas.microsoft.com/office/drawing/2014/main" xmlns="" val="20003"/>
                    </a:ext>
                  </a:extLst>
                </a:gridCol>
              </a:tblGrid>
              <a:tr h="0">
                <a:tc>
                  <a:txBody>
                    <a:bodyPr/>
                    <a:lstStyle/>
                    <a:p>
                      <a:pPr algn="ctr">
                        <a:lnSpc>
                          <a:spcPct val="115000"/>
                        </a:lnSpc>
                        <a:spcAft>
                          <a:spcPts val="1000"/>
                        </a:spcAft>
                        <a:tabLst>
                          <a:tab pos="1028700" algn="l"/>
                          <a:tab pos="1028700" algn="l"/>
                        </a:tabLst>
                      </a:pPr>
                      <a:r>
                        <a:rPr lang="es-CL" sz="1000" b="1" dirty="0">
                          <a:solidFill>
                            <a:srgbClr val="000080"/>
                          </a:solidFill>
                          <a:latin typeface="Arial Narrow"/>
                          <a:ea typeface="Times New Roman"/>
                          <a:cs typeface="Lucida Sans"/>
                        </a:rPr>
                        <a:t>Categoría</a:t>
                      </a:r>
                      <a:endParaRPr lang="es-CL" sz="1200" dirty="0">
                        <a:latin typeface="Arial Narrow"/>
                        <a:ea typeface="Times New Roman"/>
                        <a:cs typeface="Lucida Sans"/>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15000"/>
                        </a:lnSpc>
                        <a:spcAft>
                          <a:spcPts val="1000"/>
                        </a:spcAft>
                        <a:tabLst>
                          <a:tab pos="1028700" algn="l"/>
                          <a:tab pos="1028700" algn="l"/>
                        </a:tabLst>
                      </a:pPr>
                      <a:r>
                        <a:rPr lang="es-CL" sz="1000" b="1" dirty="0">
                          <a:solidFill>
                            <a:srgbClr val="000080"/>
                          </a:solidFill>
                          <a:latin typeface="Arial Narrow"/>
                          <a:ea typeface="Times New Roman"/>
                          <a:cs typeface="Lucida Sans"/>
                        </a:rPr>
                        <a:t>Entidades</a:t>
                      </a:r>
                      <a:endParaRPr lang="es-CL" sz="1200" dirty="0">
                        <a:latin typeface="Arial Narrow"/>
                        <a:ea typeface="Times New Roman"/>
                        <a:cs typeface="Lucida Sans"/>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15000"/>
                        </a:lnSpc>
                        <a:spcAft>
                          <a:spcPts val="1000"/>
                        </a:spcAft>
                        <a:tabLst>
                          <a:tab pos="1028700" algn="l"/>
                          <a:tab pos="1028700" algn="l"/>
                        </a:tabLst>
                      </a:pPr>
                      <a:r>
                        <a:rPr lang="es-CL" sz="1000" b="1" dirty="0">
                          <a:solidFill>
                            <a:srgbClr val="000080"/>
                          </a:solidFill>
                          <a:latin typeface="Arial Narrow"/>
                          <a:ea typeface="Times New Roman"/>
                          <a:cs typeface="Lucida Sans"/>
                        </a:rPr>
                        <a:t>Población</a:t>
                      </a:r>
                      <a:endParaRPr lang="es-CL" sz="1200" dirty="0">
                        <a:latin typeface="Arial Narrow"/>
                        <a:ea typeface="Times New Roman"/>
                        <a:cs typeface="Lucida Sans"/>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15000"/>
                        </a:lnSpc>
                        <a:spcAft>
                          <a:spcPts val="1000"/>
                        </a:spcAft>
                        <a:tabLst>
                          <a:tab pos="1028700" algn="l"/>
                          <a:tab pos="1028700" algn="l"/>
                        </a:tabLst>
                      </a:pPr>
                      <a:r>
                        <a:rPr lang="es-CL" sz="1000" b="1" dirty="0">
                          <a:solidFill>
                            <a:srgbClr val="000080"/>
                          </a:solidFill>
                          <a:latin typeface="Arial Narrow"/>
                          <a:ea typeface="Times New Roman"/>
                          <a:cs typeface="Lucida Sans"/>
                        </a:rPr>
                        <a:t>Viviendas</a:t>
                      </a:r>
                      <a:endParaRPr lang="es-CL" sz="1200" dirty="0">
                        <a:latin typeface="Arial Narrow"/>
                        <a:ea typeface="Times New Roman"/>
                        <a:cs typeface="Lucida Sans"/>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pPr algn="ctr">
                        <a:lnSpc>
                          <a:spcPct val="115000"/>
                        </a:lnSpc>
                        <a:spcAft>
                          <a:spcPts val="1000"/>
                        </a:spcAft>
                        <a:tabLst>
                          <a:tab pos="1028700" algn="l"/>
                          <a:tab pos="1028700" algn="l"/>
                        </a:tabLst>
                      </a:pPr>
                      <a:r>
                        <a:rPr lang="es-CL" sz="1000" dirty="0">
                          <a:latin typeface="Arial Narrow"/>
                          <a:ea typeface="Times New Roman"/>
                          <a:cs typeface="Lucida Sans"/>
                        </a:rPr>
                        <a:t>Ciudades y Pueblos</a:t>
                      </a:r>
                      <a:endParaRPr lang="es-CL" sz="1200" dirty="0">
                        <a:latin typeface="Arial Narrow"/>
                        <a:ea typeface="Times New Roman"/>
                        <a:cs typeface="Lucida Sans"/>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tabLst>
                          <a:tab pos="1028700" algn="l"/>
                          <a:tab pos="1028700" algn="l"/>
                        </a:tabLst>
                      </a:pPr>
                      <a:r>
                        <a:rPr lang="es-CL" sz="1000" dirty="0">
                          <a:latin typeface="Arial Narrow"/>
                          <a:ea typeface="Times New Roman"/>
                          <a:cs typeface="Lucida Sans"/>
                        </a:rPr>
                        <a:t>Puerto Williams</a:t>
                      </a:r>
                      <a:endParaRPr lang="es-CL" sz="1200" dirty="0">
                        <a:latin typeface="Arial Narrow"/>
                        <a:ea typeface="Times New Roman"/>
                        <a:cs typeface="Lucida Sans"/>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tabLst>
                          <a:tab pos="1028700" algn="l"/>
                          <a:tab pos="1028700" algn="l"/>
                        </a:tabLst>
                      </a:pPr>
                      <a:r>
                        <a:rPr lang="es-CL" sz="1000" dirty="0">
                          <a:latin typeface="Arial Narrow"/>
                          <a:ea typeface="Times New Roman"/>
                          <a:cs typeface="Lucida Sans"/>
                        </a:rPr>
                        <a:t>1.952</a:t>
                      </a:r>
                      <a:endParaRPr lang="es-CL" sz="1200" dirty="0">
                        <a:latin typeface="Arial Narrow"/>
                        <a:ea typeface="Times New Roman"/>
                        <a:cs typeface="Lucida Sans"/>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tabLst>
                          <a:tab pos="1028700" algn="l"/>
                          <a:tab pos="1028700" algn="l"/>
                        </a:tabLst>
                      </a:pPr>
                      <a:r>
                        <a:rPr lang="es-CL" sz="1000" dirty="0">
                          <a:latin typeface="Arial Narrow"/>
                          <a:ea typeface="Times New Roman"/>
                          <a:cs typeface="Lucida Sans"/>
                        </a:rPr>
                        <a:t>561</a:t>
                      </a:r>
                      <a:endParaRPr lang="es-CL" sz="1200" dirty="0">
                        <a:latin typeface="Arial Narrow"/>
                        <a:ea typeface="Times New Roman"/>
                        <a:cs typeface="Lucida Sans"/>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algn="ctr">
                        <a:lnSpc>
                          <a:spcPct val="115000"/>
                        </a:lnSpc>
                        <a:spcAft>
                          <a:spcPts val="1000"/>
                        </a:spcAft>
                        <a:tabLst>
                          <a:tab pos="1028700" algn="l"/>
                          <a:tab pos="1028700" algn="l"/>
                        </a:tabLst>
                      </a:pPr>
                      <a:r>
                        <a:rPr lang="es-CL" sz="1000" dirty="0">
                          <a:latin typeface="Arial Narrow"/>
                          <a:ea typeface="Times New Roman"/>
                          <a:cs typeface="Lucida Sans"/>
                        </a:rPr>
                        <a:t>Caserío</a:t>
                      </a:r>
                      <a:endParaRPr lang="es-CL" sz="1200" dirty="0">
                        <a:latin typeface="Arial Narrow"/>
                        <a:ea typeface="Times New Roman"/>
                        <a:cs typeface="Lucida Sans"/>
                      </a:endParaRPr>
                    </a:p>
                  </a:txBody>
                  <a:tcPr marL="68580" marR="68580"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15000"/>
                        </a:lnSpc>
                        <a:spcAft>
                          <a:spcPts val="1000"/>
                        </a:spcAft>
                        <a:tabLst>
                          <a:tab pos="1028700" algn="l"/>
                          <a:tab pos="1028700" algn="l"/>
                        </a:tabLst>
                      </a:pPr>
                      <a:r>
                        <a:rPr lang="es-CL" sz="1000" dirty="0">
                          <a:latin typeface="Arial Narrow"/>
                          <a:ea typeface="Times New Roman"/>
                          <a:cs typeface="Lucida Sans"/>
                        </a:rPr>
                        <a:t>Puerto Toro</a:t>
                      </a:r>
                      <a:endParaRPr lang="es-CL" sz="1200" dirty="0">
                        <a:latin typeface="Arial Narrow"/>
                        <a:ea typeface="Times New Roman"/>
                        <a:cs typeface="Lucida Sans"/>
                      </a:endParaRPr>
                    </a:p>
                    <a:p>
                      <a:pPr algn="l">
                        <a:lnSpc>
                          <a:spcPct val="115000"/>
                        </a:lnSpc>
                        <a:spcAft>
                          <a:spcPts val="1000"/>
                        </a:spcAft>
                        <a:tabLst>
                          <a:tab pos="1028700" algn="l"/>
                          <a:tab pos="1028700" algn="l"/>
                        </a:tabLst>
                      </a:pPr>
                      <a:r>
                        <a:rPr lang="es-CL" sz="1000" dirty="0">
                          <a:latin typeface="Arial Narrow"/>
                          <a:ea typeface="Times New Roman"/>
                          <a:cs typeface="Lucida Sans"/>
                        </a:rPr>
                        <a:t>Róbalo</a:t>
                      </a:r>
                      <a:endParaRPr lang="es-CL" sz="1200" dirty="0">
                        <a:latin typeface="Arial Narrow"/>
                        <a:ea typeface="Times New Roman"/>
                        <a:cs typeface="Lucida Sans"/>
                      </a:endParaRPr>
                    </a:p>
                    <a:p>
                      <a:pPr algn="l">
                        <a:lnSpc>
                          <a:spcPct val="115000"/>
                        </a:lnSpc>
                        <a:spcAft>
                          <a:spcPts val="1000"/>
                        </a:spcAft>
                        <a:tabLst>
                          <a:tab pos="1028700" algn="l"/>
                          <a:tab pos="1028700" algn="l"/>
                        </a:tabLst>
                      </a:pPr>
                      <a:r>
                        <a:rPr lang="es-CL" sz="1000" dirty="0">
                          <a:latin typeface="Arial Narrow"/>
                          <a:ea typeface="Times New Roman"/>
                          <a:cs typeface="Lucida Sans"/>
                        </a:rPr>
                        <a:t>Río Guanaco</a:t>
                      </a:r>
                      <a:endParaRPr lang="es-CL" sz="1200" dirty="0">
                        <a:latin typeface="Arial Narrow"/>
                        <a:ea typeface="Times New Roman"/>
                        <a:cs typeface="Lucida Sans"/>
                      </a:endParaRPr>
                    </a:p>
                  </a:txBody>
                  <a:tcPr marL="68580" marR="68580"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15000"/>
                        </a:lnSpc>
                        <a:spcAft>
                          <a:spcPts val="1000"/>
                        </a:spcAft>
                        <a:tabLst>
                          <a:tab pos="1028700" algn="l"/>
                          <a:tab pos="1028700" algn="l"/>
                        </a:tabLst>
                      </a:pPr>
                      <a:r>
                        <a:rPr lang="es-CL" sz="1000" dirty="0">
                          <a:latin typeface="Arial Narrow"/>
                          <a:ea typeface="Times New Roman"/>
                          <a:cs typeface="Lucida Sans"/>
                        </a:rPr>
                        <a:t>36</a:t>
                      </a:r>
                      <a:endParaRPr lang="es-CL" sz="1200" dirty="0">
                        <a:latin typeface="Arial Narrow"/>
                        <a:ea typeface="Times New Roman"/>
                        <a:cs typeface="Lucida Sans"/>
                      </a:endParaRPr>
                    </a:p>
                    <a:p>
                      <a:pPr algn="l">
                        <a:lnSpc>
                          <a:spcPct val="115000"/>
                        </a:lnSpc>
                        <a:spcAft>
                          <a:spcPts val="1000"/>
                        </a:spcAft>
                        <a:tabLst>
                          <a:tab pos="1028700" algn="l"/>
                          <a:tab pos="1028700" algn="l"/>
                        </a:tabLst>
                      </a:pPr>
                      <a:r>
                        <a:rPr lang="es-CL" sz="1000" dirty="0">
                          <a:latin typeface="Arial Narrow"/>
                          <a:ea typeface="Times New Roman"/>
                          <a:cs typeface="Lucida Sans"/>
                        </a:rPr>
                        <a:t>0</a:t>
                      </a:r>
                      <a:endParaRPr lang="es-CL" sz="1200" dirty="0">
                        <a:latin typeface="Arial Narrow"/>
                        <a:ea typeface="Times New Roman"/>
                        <a:cs typeface="Lucida Sans"/>
                      </a:endParaRPr>
                    </a:p>
                    <a:p>
                      <a:pPr algn="l">
                        <a:lnSpc>
                          <a:spcPct val="115000"/>
                        </a:lnSpc>
                        <a:spcAft>
                          <a:spcPts val="1000"/>
                        </a:spcAft>
                        <a:tabLst>
                          <a:tab pos="1028700" algn="l"/>
                          <a:tab pos="1028700" algn="l"/>
                        </a:tabLst>
                      </a:pPr>
                      <a:r>
                        <a:rPr lang="es-CL" sz="1000" dirty="0">
                          <a:latin typeface="Arial Narrow"/>
                          <a:ea typeface="Times New Roman"/>
                          <a:cs typeface="Lucida Sans"/>
                        </a:rPr>
                        <a:t>58</a:t>
                      </a:r>
                      <a:endParaRPr lang="es-CL" sz="1200" dirty="0">
                        <a:latin typeface="Arial Narrow"/>
                        <a:ea typeface="Times New Roman"/>
                        <a:cs typeface="Lucida Sans"/>
                      </a:endParaRPr>
                    </a:p>
                  </a:txBody>
                  <a:tcPr marL="68580" marR="68580"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15000"/>
                        </a:lnSpc>
                        <a:spcAft>
                          <a:spcPts val="1000"/>
                        </a:spcAft>
                        <a:tabLst>
                          <a:tab pos="1028700" algn="l"/>
                          <a:tab pos="1028700" algn="l"/>
                        </a:tabLst>
                      </a:pPr>
                      <a:r>
                        <a:rPr lang="es-CL" sz="1000" dirty="0">
                          <a:latin typeface="Arial Narrow"/>
                          <a:ea typeface="Times New Roman"/>
                          <a:cs typeface="Lucida Sans"/>
                        </a:rPr>
                        <a:t>15</a:t>
                      </a:r>
                      <a:endParaRPr lang="es-CL" sz="1200" dirty="0">
                        <a:latin typeface="Arial Narrow"/>
                        <a:ea typeface="Times New Roman"/>
                        <a:cs typeface="Lucida Sans"/>
                      </a:endParaRPr>
                    </a:p>
                    <a:p>
                      <a:pPr algn="l">
                        <a:lnSpc>
                          <a:spcPct val="115000"/>
                        </a:lnSpc>
                        <a:spcAft>
                          <a:spcPts val="1000"/>
                        </a:spcAft>
                        <a:tabLst>
                          <a:tab pos="1028700" algn="l"/>
                          <a:tab pos="1028700" algn="l"/>
                        </a:tabLst>
                      </a:pPr>
                      <a:r>
                        <a:rPr lang="es-CL" sz="1000" dirty="0">
                          <a:latin typeface="Arial Narrow"/>
                          <a:ea typeface="Times New Roman"/>
                          <a:cs typeface="Lucida Sans"/>
                        </a:rPr>
                        <a:t>3</a:t>
                      </a:r>
                      <a:endParaRPr lang="es-CL" sz="1200" dirty="0">
                        <a:latin typeface="Arial Narrow"/>
                        <a:ea typeface="Times New Roman"/>
                        <a:cs typeface="Lucida Sans"/>
                      </a:endParaRPr>
                    </a:p>
                    <a:p>
                      <a:pPr algn="l">
                        <a:lnSpc>
                          <a:spcPct val="115000"/>
                        </a:lnSpc>
                        <a:spcAft>
                          <a:spcPts val="1000"/>
                        </a:spcAft>
                        <a:tabLst>
                          <a:tab pos="1028700" algn="l"/>
                          <a:tab pos="1028700" algn="l"/>
                        </a:tabLst>
                      </a:pPr>
                      <a:r>
                        <a:rPr lang="es-CL" sz="1000" dirty="0">
                          <a:latin typeface="Arial Narrow"/>
                          <a:ea typeface="Times New Roman"/>
                          <a:cs typeface="Lucida Sans"/>
                        </a:rPr>
                        <a:t>6</a:t>
                      </a:r>
                      <a:endParaRPr lang="es-CL" sz="1200" dirty="0">
                        <a:latin typeface="Arial Narrow"/>
                        <a:ea typeface="Times New Roman"/>
                        <a:cs typeface="Lucida Sans"/>
                      </a:endParaRPr>
                    </a:p>
                  </a:txBody>
                  <a:tcPr marL="68580" marR="68580"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2049" name="Rectangle 1"/>
          <p:cNvSpPr>
            <a:spLocks noChangeArrowheads="1"/>
          </p:cNvSpPr>
          <p:nvPr/>
        </p:nvSpPr>
        <p:spPr bwMode="auto">
          <a:xfrm>
            <a:off x="683568" y="1052736"/>
            <a:ext cx="4416594"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es-CL" sz="1100" b="1" i="0" u="none" strike="noStrike" cap="none" normalizeH="0" baseline="0" dirty="0">
                <a:ln>
                  <a:noFill/>
                </a:ln>
                <a:solidFill>
                  <a:schemeClr val="tx1"/>
                </a:solidFill>
                <a:effectLst/>
                <a:latin typeface="Arial Narrow" pitchFamily="34" charset="0"/>
                <a:ea typeface="Times New Roman" pitchFamily="18" charset="0"/>
                <a:cs typeface="Lucida Sans" pitchFamily="34" charset="0"/>
              </a:rPr>
              <a:t>Población y viviendas en la Provincia Antártica, Comuna de Cabo de Hornos </a:t>
            </a:r>
            <a:endParaRPr kumimoji="0" lang="es-CL" sz="1800" b="0" i="0" u="none" strike="noStrike" cap="none" normalizeH="0" baseline="0" dirty="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539552" y="2636912"/>
            <a:ext cx="3960440" cy="254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dirty="0">
                <a:ln>
                  <a:noFill/>
                </a:ln>
                <a:solidFill>
                  <a:schemeClr val="tx1"/>
                </a:solidFill>
                <a:effectLst/>
                <a:latin typeface="Arial Narrow" pitchFamily="34" charset="0"/>
                <a:ea typeface="Times New Roman" pitchFamily="18" charset="0"/>
                <a:cs typeface="Lucida Sans" pitchFamily="34" charset="0"/>
              </a:rPr>
              <a:t>Fuente: INE, Chile, Ciudades, Pueblos, Aldeas y Caseríos, 2005.</a:t>
            </a:r>
            <a:endParaRPr kumimoji="0" lang="es-CL"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6" name="15 Tabla"/>
          <p:cNvGraphicFramePr>
            <a:graphicFrameLocks noGrp="1"/>
          </p:cNvGraphicFramePr>
          <p:nvPr/>
        </p:nvGraphicFramePr>
        <p:xfrm>
          <a:off x="1691680" y="3933056"/>
          <a:ext cx="5422900" cy="1714500"/>
        </p:xfrm>
        <a:graphic>
          <a:graphicData uri="http://schemas.openxmlformats.org/drawingml/2006/table">
            <a:tbl>
              <a:tblPr/>
              <a:tblGrid>
                <a:gridCol w="1054100">
                  <a:extLst>
                    <a:ext uri="{9D8B030D-6E8A-4147-A177-3AD203B41FA5}">
                      <a16:colId xmlns:a16="http://schemas.microsoft.com/office/drawing/2014/main" xmlns="" val="20000"/>
                    </a:ext>
                  </a:extLst>
                </a:gridCol>
                <a:gridCol w="1511300">
                  <a:extLst>
                    <a:ext uri="{9D8B030D-6E8A-4147-A177-3AD203B41FA5}">
                      <a16:colId xmlns:a16="http://schemas.microsoft.com/office/drawing/2014/main" xmlns="" val="20001"/>
                    </a:ext>
                  </a:extLst>
                </a:gridCol>
                <a:gridCol w="749300">
                  <a:extLst>
                    <a:ext uri="{9D8B030D-6E8A-4147-A177-3AD203B41FA5}">
                      <a16:colId xmlns:a16="http://schemas.microsoft.com/office/drawing/2014/main" xmlns="" val="20002"/>
                    </a:ext>
                  </a:extLst>
                </a:gridCol>
                <a:gridCol w="673100">
                  <a:extLst>
                    <a:ext uri="{9D8B030D-6E8A-4147-A177-3AD203B41FA5}">
                      <a16:colId xmlns:a16="http://schemas.microsoft.com/office/drawing/2014/main" xmlns="" val="20003"/>
                    </a:ext>
                  </a:extLst>
                </a:gridCol>
                <a:gridCol w="673100">
                  <a:extLst>
                    <a:ext uri="{9D8B030D-6E8A-4147-A177-3AD203B41FA5}">
                      <a16:colId xmlns:a16="http://schemas.microsoft.com/office/drawing/2014/main" xmlns="" val="20004"/>
                    </a:ext>
                  </a:extLst>
                </a:gridCol>
                <a:gridCol w="762000">
                  <a:extLst>
                    <a:ext uri="{9D8B030D-6E8A-4147-A177-3AD203B41FA5}">
                      <a16:colId xmlns:a16="http://schemas.microsoft.com/office/drawing/2014/main" xmlns="" val="20005"/>
                    </a:ext>
                  </a:extLst>
                </a:gridCol>
              </a:tblGrid>
              <a:tr h="571500">
                <a:tc>
                  <a:txBody>
                    <a:bodyPr/>
                    <a:lstStyle/>
                    <a:p>
                      <a:pPr algn="ctr">
                        <a:lnSpc>
                          <a:spcPct val="115000"/>
                        </a:lnSpc>
                        <a:spcAft>
                          <a:spcPts val="0"/>
                        </a:spcAft>
                      </a:pPr>
                      <a:r>
                        <a:rPr lang="es-CL" sz="1000" b="1" dirty="0">
                          <a:solidFill>
                            <a:srgbClr val="000000"/>
                          </a:solidFill>
                          <a:latin typeface="Arial Narrow"/>
                          <a:ea typeface="Times New Roman"/>
                          <a:cs typeface="Times New Roman"/>
                        </a:rPr>
                        <a:t>Punto de Partida</a:t>
                      </a:r>
                      <a:endParaRPr lang="es-CL" sz="1200" dirty="0">
                        <a:latin typeface="Arial Narrow"/>
                        <a:ea typeface="Times New Roman"/>
                        <a:cs typeface="Lucida Sans"/>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000" b="1" dirty="0">
                          <a:solidFill>
                            <a:srgbClr val="000000"/>
                          </a:solidFill>
                          <a:latin typeface="Arial Narrow"/>
                          <a:ea typeface="Times New Roman"/>
                          <a:cs typeface="Times New Roman"/>
                        </a:rPr>
                        <a:t>Medio Viaje</a:t>
                      </a:r>
                      <a:endParaRPr lang="es-CL" sz="1200" dirty="0">
                        <a:latin typeface="Arial Narrow"/>
                        <a:ea typeface="Times New Roman"/>
                        <a:cs typeface="Lucida Sans"/>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000" b="1" dirty="0">
                          <a:solidFill>
                            <a:srgbClr val="000000"/>
                          </a:solidFill>
                          <a:latin typeface="Arial Narrow"/>
                          <a:ea typeface="Times New Roman"/>
                          <a:cs typeface="Times New Roman"/>
                        </a:rPr>
                        <a:t>Residente A</a:t>
                      </a:r>
                      <a:endParaRPr lang="es-CL" sz="1200" dirty="0">
                        <a:latin typeface="Arial Narrow"/>
                        <a:ea typeface="Times New Roman"/>
                        <a:cs typeface="Lucida Sans"/>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000" b="1" dirty="0">
                          <a:solidFill>
                            <a:srgbClr val="000000"/>
                          </a:solidFill>
                          <a:latin typeface="Arial Narrow"/>
                          <a:ea typeface="Times New Roman"/>
                          <a:cs typeface="Times New Roman"/>
                        </a:rPr>
                        <a:t>No Residente B</a:t>
                      </a:r>
                      <a:endParaRPr lang="es-CL" sz="1200" dirty="0">
                        <a:latin typeface="Arial Narrow"/>
                        <a:ea typeface="Times New Roman"/>
                        <a:cs typeface="Lucida Sans"/>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000" b="1" dirty="0">
                          <a:solidFill>
                            <a:srgbClr val="000000"/>
                          </a:solidFill>
                          <a:latin typeface="Arial Narrow"/>
                          <a:ea typeface="Times New Roman"/>
                          <a:cs typeface="Times New Roman"/>
                        </a:rPr>
                        <a:t>Extranjero C</a:t>
                      </a:r>
                      <a:endParaRPr lang="es-CL" sz="1200" dirty="0">
                        <a:latin typeface="Arial Narrow"/>
                        <a:ea typeface="Times New Roman"/>
                        <a:cs typeface="Lucida Sans"/>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000" b="1" dirty="0">
                          <a:solidFill>
                            <a:srgbClr val="000000"/>
                          </a:solidFill>
                          <a:latin typeface="Arial Narrow"/>
                          <a:ea typeface="Times New Roman"/>
                          <a:cs typeface="Times New Roman"/>
                        </a:rPr>
                        <a:t>Total Visitantes B+C</a:t>
                      </a:r>
                      <a:endParaRPr lang="es-CL" sz="1200" dirty="0">
                        <a:latin typeface="Arial Narrow"/>
                        <a:ea typeface="Times New Roman"/>
                        <a:cs typeface="Lucida Sans"/>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90500">
                <a:tc>
                  <a:txBody>
                    <a:bodyPr/>
                    <a:lstStyle/>
                    <a:p>
                      <a:pPr algn="ctr">
                        <a:lnSpc>
                          <a:spcPct val="115000"/>
                        </a:lnSpc>
                        <a:spcAft>
                          <a:spcPts val="0"/>
                        </a:spcAft>
                      </a:pPr>
                      <a:r>
                        <a:rPr lang="es-CL" sz="1000" dirty="0">
                          <a:solidFill>
                            <a:srgbClr val="000000"/>
                          </a:solidFill>
                          <a:latin typeface="Arial Narrow"/>
                          <a:ea typeface="Times New Roman"/>
                          <a:cs typeface="Times New Roman"/>
                        </a:rPr>
                        <a:t>Punta Arenas</a:t>
                      </a:r>
                      <a:endParaRPr lang="es-CL" sz="1200" dirty="0">
                        <a:latin typeface="Arial Narrow"/>
                        <a:ea typeface="Times New Roman"/>
                        <a:cs typeface="Lucida San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CL" sz="1000" dirty="0">
                          <a:solidFill>
                            <a:srgbClr val="000000"/>
                          </a:solidFill>
                          <a:latin typeface="Arial Narrow"/>
                          <a:ea typeface="Times New Roman"/>
                          <a:cs typeface="Times New Roman"/>
                        </a:rPr>
                        <a:t>Austral Broom (cálculo*)</a:t>
                      </a:r>
                      <a:endParaRPr lang="es-CL" sz="1200" dirty="0">
                        <a:latin typeface="Arial Narrow"/>
                        <a:ea typeface="Times New Roman"/>
                        <a:cs typeface="Lucida San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CL" sz="1000" dirty="0">
                          <a:solidFill>
                            <a:srgbClr val="000000"/>
                          </a:solidFill>
                          <a:latin typeface="Arial Narrow"/>
                          <a:ea typeface="Times New Roman"/>
                          <a:cs typeface="Times New Roman"/>
                        </a:rPr>
                        <a:t>1045</a:t>
                      </a:r>
                      <a:endParaRPr lang="es-CL" sz="1200" dirty="0">
                        <a:latin typeface="Arial Narrow"/>
                        <a:ea typeface="Times New Roman"/>
                        <a:cs typeface="Lucida San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CL" sz="1000" dirty="0">
                          <a:solidFill>
                            <a:srgbClr val="000000"/>
                          </a:solidFill>
                          <a:latin typeface="Arial Narrow"/>
                          <a:ea typeface="Times New Roman"/>
                          <a:cs typeface="Times New Roman"/>
                        </a:rPr>
                        <a:t>206</a:t>
                      </a:r>
                      <a:endParaRPr lang="es-CL" sz="1200" dirty="0">
                        <a:latin typeface="Arial Narrow"/>
                        <a:ea typeface="Times New Roman"/>
                        <a:cs typeface="Lucida San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CL" sz="1000" dirty="0">
                          <a:solidFill>
                            <a:srgbClr val="000000"/>
                          </a:solidFill>
                          <a:latin typeface="Arial Narrow"/>
                          <a:ea typeface="Times New Roman"/>
                          <a:cs typeface="Times New Roman"/>
                        </a:rPr>
                        <a:t>456</a:t>
                      </a:r>
                      <a:endParaRPr lang="es-CL" sz="1200" dirty="0">
                        <a:latin typeface="Arial Narrow"/>
                        <a:ea typeface="Times New Roman"/>
                        <a:cs typeface="Lucida San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CL" sz="1000" dirty="0">
                          <a:solidFill>
                            <a:srgbClr val="000000"/>
                          </a:solidFill>
                          <a:latin typeface="Arial Narrow"/>
                          <a:ea typeface="Times New Roman"/>
                          <a:cs typeface="Times New Roman"/>
                        </a:rPr>
                        <a:t>662</a:t>
                      </a:r>
                      <a:endParaRPr lang="es-CL" sz="1200" dirty="0">
                        <a:latin typeface="Arial Narrow"/>
                        <a:ea typeface="Times New Roman"/>
                        <a:cs typeface="Lucida San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190500">
                <a:tc>
                  <a:txBody>
                    <a:bodyPr/>
                    <a:lstStyle/>
                    <a:p>
                      <a:endParaRPr lang="es-CL" sz="1000" dirty="0">
                        <a:latin typeface="Calibri"/>
                      </a:endParaRPr>
                    </a:p>
                  </a:txBody>
                  <a:tcPr marL="44450" marR="44450" marT="0" marB="0" anchor="b">
                    <a:lnL>
                      <a:noFill/>
                    </a:lnL>
                    <a:lnR>
                      <a:noFill/>
                    </a:lnR>
                    <a:lnT>
                      <a:noFill/>
                    </a:lnT>
                    <a:lnB>
                      <a:noFill/>
                    </a:lnB>
                  </a:tcPr>
                </a:tc>
                <a:tc>
                  <a:txBody>
                    <a:bodyPr/>
                    <a:lstStyle/>
                    <a:p>
                      <a:pPr algn="ctr">
                        <a:lnSpc>
                          <a:spcPct val="115000"/>
                        </a:lnSpc>
                        <a:spcAft>
                          <a:spcPts val="0"/>
                        </a:spcAft>
                      </a:pPr>
                      <a:r>
                        <a:rPr lang="es-CL" sz="1000" dirty="0">
                          <a:solidFill>
                            <a:srgbClr val="000000"/>
                          </a:solidFill>
                          <a:latin typeface="Arial Narrow"/>
                          <a:ea typeface="Times New Roman"/>
                          <a:cs typeface="Times New Roman"/>
                        </a:rPr>
                        <a:t>DAP</a:t>
                      </a:r>
                      <a:endParaRPr lang="es-CL" sz="1200" dirty="0">
                        <a:latin typeface="Arial Narrow"/>
                        <a:ea typeface="Times New Roman"/>
                        <a:cs typeface="Lucida Sans"/>
                      </a:endParaRPr>
                    </a:p>
                  </a:txBody>
                  <a:tcPr marL="44450" marR="44450" marT="0" marB="0" anchor="b">
                    <a:lnL>
                      <a:noFill/>
                    </a:lnL>
                    <a:lnR>
                      <a:noFill/>
                    </a:lnR>
                    <a:lnT>
                      <a:noFill/>
                    </a:lnT>
                    <a:lnB>
                      <a:noFill/>
                    </a:lnB>
                  </a:tcPr>
                </a:tc>
                <a:tc>
                  <a:txBody>
                    <a:bodyPr/>
                    <a:lstStyle/>
                    <a:p>
                      <a:pPr algn="ctr">
                        <a:lnSpc>
                          <a:spcPct val="115000"/>
                        </a:lnSpc>
                        <a:spcAft>
                          <a:spcPts val="0"/>
                        </a:spcAft>
                      </a:pPr>
                      <a:r>
                        <a:rPr lang="es-CL" sz="1000" dirty="0">
                          <a:solidFill>
                            <a:srgbClr val="000000"/>
                          </a:solidFill>
                          <a:latin typeface="Arial Narrow"/>
                          <a:ea typeface="Times New Roman"/>
                          <a:cs typeface="Times New Roman"/>
                        </a:rPr>
                        <a:t>1979</a:t>
                      </a:r>
                      <a:endParaRPr lang="es-CL" sz="1200" dirty="0">
                        <a:latin typeface="Arial Narrow"/>
                        <a:ea typeface="Times New Roman"/>
                        <a:cs typeface="Lucida Sans"/>
                      </a:endParaRPr>
                    </a:p>
                  </a:txBody>
                  <a:tcPr marL="44450" marR="44450" marT="0" marB="0" anchor="b">
                    <a:lnL>
                      <a:noFill/>
                    </a:lnL>
                    <a:lnR>
                      <a:noFill/>
                    </a:lnR>
                    <a:lnT>
                      <a:noFill/>
                    </a:lnT>
                    <a:lnB>
                      <a:noFill/>
                    </a:lnB>
                  </a:tcPr>
                </a:tc>
                <a:tc>
                  <a:txBody>
                    <a:bodyPr/>
                    <a:lstStyle/>
                    <a:p>
                      <a:pPr algn="ctr">
                        <a:lnSpc>
                          <a:spcPct val="115000"/>
                        </a:lnSpc>
                        <a:spcAft>
                          <a:spcPts val="0"/>
                        </a:spcAft>
                      </a:pPr>
                      <a:r>
                        <a:rPr lang="es-CL" sz="1000" dirty="0">
                          <a:solidFill>
                            <a:srgbClr val="000000"/>
                          </a:solidFill>
                          <a:latin typeface="Arial Narrow"/>
                          <a:ea typeface="Times New Roman"/>
                          <a:cs typeface="Times New Roman"/>
                        </a:rPr>
                        <a:t>2932</a:t>
                      </a:r>
                      <a:endParaRPr lang="es-CL" sz="1200" dirty="0">
                        <a:latin typeface="Arial Narrow"/>
                        <a:ea typeface="Times New Roman"/>
                        <a:cs typeface="Lucida Sans"/>
                      </a:endParaRPr>
                    </a:p>
                  </a:txBody>
                  <a:tcPr marL="44450" marR="44450" marT="0" marB="0" anchor="b">
                    <a:lnL>
                      <a:noFill/>
                    </a:lnL>
                    <a:lnR>
                      <a:noFill/>
                    </a:lnR>
                    <a:lnT>
                      <a:noFill/>
                    </a:lnT>
                    <a:lnB>
                      <a:noFill/>
                    </a:lnB>
                  </a:tcPr>
                </a:tc>
                <a:tc>
                  <a:txBody>
                    <a:bodyPr/>
                    <a:lstStyle/>
                    <a:p>
                      <a:pPr algn="ctr">
                        <a:lnSpc>
                          <a:spcPct val="115000"/>
                        </a:lnSpc>
                        <a:spcAft>
                          <a:spcPts val="0"/>
                        </a:spcAft>
                      </a:pPr>
                      <a:r>
                        <a:rPr lang="es-CL" sz="1000" dirty="0">
                          <a:solidFill>
                            <a:srgbClr val="000000"/>
                          </a:solidFill>
                          <a:latin typeface="Arial Narrow"/>
                          <a:ea typeface="Times New Roman"/>
                          <a:cs typeface="Times New Roman"/>
                        </a:rPr>
                        <a:t>453</a:t>
                      </a:r>
                      <a:endParaRPr lang="es-CL" sz="1200" dirty="0">
                        <a:latin typeface="Arial Narrow"/>
                        <a:ea typeface="Times New Roman"/>
                        <a:cs typeface="Lucida Sans"/>
                      </a:endParaRPr>
                    </a:p>
                  </a:txBody>
                  <a:tcPr marL="44450" marR="44450" marT="0" marB="0" anchor="b">
                    <a:lnL>
                      <a:noFill/>
                    </a:lnL>
                    <a:lnR>
                      <a:noFill/>
                    </a:lnR>
                    <a:lnT>
                      <a:noFill/>
                    </a:lnT>
                    <a:lnB>
                      <a:noFill/>
                    </a:lnB>
                  </a:tcPr>
                </a:tc>
                <a:tc>
                  <a:txBody>
                    <a:bodyPr/>
                    <a:lstStyle/>
                    <a:p>
                      <a:pPr algn="ctr">
                        <a:lnSpc>
                          <a:spcPct val="115000"/>
                        </a:lnSpc>
                        <a:spcAft>
                          <a:spcPts val="0"/>
                        </a:spcAft>
                      </a:pPr>
                      <a:r>
                        <a:rPr lang="es-CL" sz="1000" dirty="0">
                          <a:solidFill>
                            <a:srgbClr val="000000"/>
                          </a:solidFill>
                          <a:latin typeface="Arial Narrow"/>
                          <a:ea typeface="Times New Roman"/>
                          <a:cs typeface="Times New Roman"/>
                        </a:rPr>
                        <a:t>3385</a:t>
                      </a:r>
                      <a:endParaRPr lang="es-CL" sz="1200" dirty="0">
                        <a:latin typeface="Arial Narrow"/>
                        <a:ea typeface="Times New Roman"/>
                        <a:cs typeface="Lucida Sans"/>
                      </a:endParaRPr>
                    </a:p>
                  </a:txBody>
                  <a:tcPr marL="44450" marR="44450" marT="0" marB="0" anchor="b">
                    <a:lnL>
                      <a:noFill/>
                    </a:lnL>
                    <a:lnR>
                      <a:noFill/>
                    </a:lnR>
                    <a:lnT>
                      <a:noFill/>
                    </a:lnT>
                    <a:lnB>
                      <a:noFill/>
                    </a:lnB>
                  </a:tcPr>
                </a:tc>
                <a:extLst>
                  <a:ext uri="{0D108BD9-81ED-4DB2-BD59-A6C34878D82A}">
                    <a16:rowId xmlns:a16="http://schemas.microsoft.com/office/drawing/2014/main" xmlns="" val="10002"/>
                  </a:ext>
                </a:extLst>
              </a:tr>
              <a:tr h="190500">
                <a:tc>
                  <a:txBody>
                    <a:bodyPr/>
                    <a:lstStyle/>
                    <a:p>
                      <a:pPr algn="ctr">
                        <a:lnSpc>
                          <a:spcPct val="115000"/>
                        </a:lnSpc>
                        <a:spcAft>
                          <a:spcPts val="0"/>
                        </a:spcAft>
                      </a:pPr>
                      <a:r>
                        <a:rPr lang="es-CL" sz="1000" dirty="0">
                          <a:solidFill>
                            <a:srgbClr val="000000"/>
                          </a:solidFill>
                          <a:latin typeface="Arial Narrow"/>
                          <a:ea typeface="Times New Roman"/>
                          <a:cs typeface="Times New Roman"/>
                        </a:rPr>
                        <a:t>Ushuaia</a:t>
                      </a:r>
                      <a:endParaRPr lang="es-CL" sz="1200" dirty="0">
                        <a:latin typeface="Arial Narrow"/>
                        <a:ea typeface="Times New Roman"/>
                        <a:cs typeface="Lucida Sans"/>
                      </a:endParaRPr>
                    </a:p>
                  </a:txBody>
                  <a:tcPr marL="44450" marR="44450" marT="0" marB="0" anchor="b">
                    <a:lnL>
                      <a:noFill/>
                    </a:lnL>
                    <a:lnR>
                      <a:noFill/>
                    </a:lnR>
                    <a:lnT>
                      <a:noFill/>
                    </a:lnT>
                    <a:lnB>
                      <a:noFill/>
                    </a:lnB>
                  </a:tcPr>
                </a:tc>
                <a:tc>
                  <a:txBody>
                    <a:bodyPr/>
                    <a:lstStyle/>
                    <a:p>
                      <a:pPr algn="ctr">
                        <a:lnSpc>
                          <a:spcPct val="115000"/>
                        </a:lnSpc>
                        <a:spcAft>
                          <a:spcPts val="0"/>
                        </a:spcAft>
                      </a:pPr>
                      <a:r>
                        <a:rPr lang="es-CL" sz="1000" dirty="0">
                          <a:solidFill>
                            <a:srgbClr val="000000"/>
                          </a:solidFill>
                          <a:latin typeface="Arial Narrow"/>
                          <a:ea typeface="Times New Roman"/>
                          <a:cs typeface="Times New Roman"/>
                        </a:rPr>
                        <a:t>Vía Aérea</a:t>
                      </a:r>
                      <a:endParaRPr lang="es-CL" sz="1200" dirty="0">
                        <a:latin typeface="Arial Narrow"/>
                        <a:ea typeface="Times New Roman"/>
                        <a:cs typeface="Lucida Sans"/>
                      </a:endParaRPr>
                    </a:p>
                  </a:txBody>
                  <a:tcPr marL="44450" marR="44450" marT="0" marB="0" anchor="b">
                    <a:lnL>
                      <a:noFill/>
                    </a:lnL>
                    <a:lnR>
                      <a:noFill/>
                    </a:lnR>
                    <a:lnT>
                      <a:noFill/>
                    </a:lnT>
                    <a:lnB>
                      <a:noFill/>
                    </a:lnB>
                  </a:tcPr>
                </a:tc>
                <a:tc>
                  <a:txBody>
                    <a:bodyPr/>
                    <a:lstStyle/>
                    <a:p>
                      <a:endParaRPr lang="es-CL" sz="1000" dirty="0">
                        <a:latin typeface="Calibri"/>
                      </a:endParaRPr>
                    </a:p>
                  </a:txBody>
                  <a:tcPr marL="44450" marR="44450" marT="0" marB="0" anchor="b">
                    <a:lnL>
                      <a:noFill/>
                    </a:lnL>
                    <a:lnR>
                      <a:noFill/>
                    </a:lnR>
                    <a:lnT>
                      <a:noFill/>
                    </a:lnT>
                    <a:lnB>
                      <a:noFill/>
                    </a:lnB>
                  </a:tcPr>
                </a:tc>
                <a:tc>
                  <a:txBody>
                    <a:bodyPr/>
                    <a:lstStyle/>
                    <a:p>
                      <a:pPr algn="ctr">
                        <a:lnSpc>
                          <a:spcPct val="115000"/>
                        </a:lnSpc>
                        <a:spcAft>
                          <a:spcPts val="0"/>
                        </a:spcAft>
                      </a:pPr>
                      <a:r>
                        <a:rPr lang="es-CL" sz="1000" dirty="0">
                          <a:solidFill>
                            <a:srgbClr val="000000"/>
                          </a:solidFill>
                          <a:latin typeface="Arial Narrow"/>
                          <a:ea typeface="Times New Roman"/>
                          <a:cs typeface="Times New Roman"/>
                        </a:rPr>
                        <a:t>17</a:t>
                      </a:r>
                      <a:endParaRPr lang="es-CL" sz="1200" dirty="0">
                        <a:latin typeface="Arial Narrow"/>
                        <a:ea typeface="Times New Roman"/>
                        <a:cs typeface="Lucida Sans"/>
                      </a:endParaRPr>
                    </a:p>
                  </a:txBody>
                  <a:tcPr marL="44450" marR="44450" marT="0" marB="0" anchor="b">
                    <a:lnL>
                      <a:noFill/>
                    </a:lnL>
                    <a:lnR>
                      <a:noFill/>
                    </a:lnR>
                    <a:lnT>
                      <a:noFill/>
                    </a:lnT>
                    <a:lnB>
                      <a:noFill/>
                    </a:lnB>
                  </a:tcPr>
                </a:tc>
                <a:tc>
                  <a:txBody>
                    <a:bodyPr/>
                    <a:lstStyle/>
                    <a:p>
                      <a:pPr algn="ctr">
                        <a:lnSpc>
                          <a:spcPct val="115000"/>
                        </a:lnSpc>
                        <a:spcAft>
                          <a:spcPts val="0"/>
                        </a:spcAft>
                      </a:pPr>
                      <a:r>
                        <a:rPr lang="es-CL" sz="1000" dirty="0">
                          <a:solidFill>
                            <a:srgbClr val="000000"/>
                          </a:solidFill>
                          <a:latin typeface="Arial Narrow"/>
                          <a:ea typeface="Times New Roman"/>
                          <a:cs typeface="Times New Roman"/>
                        </a:rPr>
                        <a:t>42</a:t>
                      </a:r>
                      <a:endParaRPr lang="es-CL" sz="1200" dirty="0">
                        <a:latin typeface="Arial Narrow"/>
                        <a:ea typeface="Times New Roman"/>
                        <a:cs typeface="Lucida Sans"/>
                      </a:endParaRPr>
                    </a:p>
                  </a:txBody>
                  <a:tcPr marL="44450" marR="44450" marT="0" marB="0" anchor="b">
                    <a:lnL>
                      <a:noFill/>
                    </a:lnL>
                    <a:lnR>
                      <a:noFill/>
                    </a:lnR>
                    <a:lnT>
                      <a:noFill/>
                    </a:lnT>
                    <a:lnB>
                      <a:noFill/>
                    </a:lnB>
                  </a:tcPr>
                </a:tc>
                <a:tc>
                  <a:txBody>
                    <a:bodyPr/>
                    <a:lstStyle/>
                    <a:p>
                      <a:pPr algn="ctr">
                        <a:lnSpc>
                          <a:spcPct val="115000"/>
                        </a:lnSpc>
                        <a:spcAft>
                          <a:spcPts val="0"/>
                        </a:spcAft>
                      </a:pPr>
                      <a:r>
                        <a:rPr lang="es-CL" sz="1000" dirty="0">
                          <a:solidFill>
                            <a:srgbClr val="000000"/>
                          </a:solidFill>
                          <a:latin typeface="Arial Narrow"/>
                          <a:ea typeface="Times New Roman"/>
                          <a:cs typeface="Times New Roman"/>
                        </a:rPr>
                        <a:t>59</a:t>
                      </a:r>
                      <a:endParaRPr lang="es-CL" sz="1200" dirty="0">
                        <a:latin typeface="Arial Narrow"/>
                        <a:ea typeface="Times New Roman"/>
                        <a:cs typeface="Lucida Sans"/>
                      </a:endParaRPr>
                    </a:p>
                  </a:txBody>
                  <a:tcPr marL="44450" marR="44450" marT="0" marB="0" anchor="b">
                    <a:lnL>
                      <a:noFill/>
                    </a:lnL>
                    <a:lnR>
                      <a:noFill/>
                    </a:lnR>
                    <a:lnT>
                      <a:noFill/>
                    </a:lnT>
                    <a:lnB>
                      <a:noFill/>
                    </a:lnB>
                  </a:tcPr>
                </a:tc>
                <a:extLst>
                  <a:ext uri="{0D108BD9-81ED-4DB2-BD59-A6C34878D82A}">
                    <a16:rowId xmlns:a16="http://schemas.microsoft.com/office/drawing/2014/main" xmlns="" val="10003"/>
                  </a:ext>
                </a:extLst>
              </a:tr>
              <a:tr h="190500">
                <a:tc>
                  <a:txBody>
                    <a:bodyPr/>
                    <a:lstStyle/>
                    <a:p>
                      <a:endParaRPr lang="es-CL" sz="1000" dirty="0">
                        <a:latin typeface="Calibri"/>
                      </a:endParaRPr>
                    </a:p>
                  </a:txBody>
                  <a:tcPr marL="44450" marR="44450" marT="0" marB="0" anchor="b">
                    <a:lnL>
                      <a:noFill/>
                    </a:lnL>
                    <a:lnR>
                      <a:noFill/>
                    </a:lnR>
                    <a:lnT>
                      <a:noFill/>
                    </a:lnT>
                    <a:lnB>
                      <a:noFill/>
                    </a:lnB>
                  </a:tcPr>
                </a:tc>
                <a:tc>
                  <a:txBody>
                    <a:bodyPr/>
                    <a:lstStyle/>
                    <a:p>
                      <a:pPr algn="ctr">
                        <a:lnSpc>
                          <a:spcPct val="115000"/>
                        </a:lnSpc>
                        <a:spcAft>
                          <a:spcPts val="0"/>
                        </a:spcAft>
                      </a:pPr>
                      <a:r>
                        <a:rPr lang="es-CL" sz="1000" dirty="0">
                          <a:solidFill>
                            <a:srgbClr val="000000"/>
                          </a:solidFill>
                          <a:latin typeface="Arial Narrow"/>
                          <a:ea typeface="Times New Roman"/>
                          <a:cs typeface="Times New Roman"/>
                        </a:rPr>
                        <a:t>Cruce Marítimo (cálculo*)</a:t>
                      </a:r>
                      <a:endParaRPr lang="es-CL" sz="1200" dirty="0">
                        <a:latin typeface="Arial Narrow"/>
                        <a:ea typeface="Times New Roman"/>
                        <a:cs typeface="Lucida Sans"/>
                      </a:endParaRPr>
                    </a:p>
                  </a:txBody>
                  <a:tcPr marL="44450" marR="44450" marT="0" marB="0" anchor="b">
                    <a:lnL>
                      <a:noFill/>
                    </a:lnL>
                    <a:lnR>
                      <a:noFill/>
                    </a:lnR>
                    <a:lnT>
                      <a:noFill/>
                    </a:lnT>
                    <a:lnB>
                      <a:noFill/>
                    </a:lnB>
                  </a:tcPr>
                </a:tc>
                <a:tc>
                  <a:txBody>
                    <a:bodyPr/>
                    <a:lstStyle/>
                    <a:p>
                      <a:pPr algn="ctr">
                        <a:lnSpc>
                          <a:spcPct val="115000"/>
                        </a:lnSpc>
                        <a:spcAft>
                          <a:spcPts val="0"/>
                        </a:spcAft>
                      </a:pPr>
                      <a:r>
                        <a:rPr lang="es-CL" sz="1000" dirty="0">
                          <a:solidFill>
                            <a:srgbClr val="000000"/>
                          </a:solidFill>
                          <a:latin typeface="Arial Narrow"/>
                          <a:ea typeface="Times New Roman"/>
                          <a:cs typeface="Times New Roman"/>
                        </a:rPr>
                        <a:t>12</a:t>
                      </a:r>
                      <a:endParaRPr lang="es-CL" sz="1200" dirty="0">
                        <a:latin typeface="Arial Narrow"/>
                        <a:ea typeface="Times New Roman"/>
                        <a:cs typeface="Lucida Sans"/>
                      </a:endParaRPr>
                    </a:p>
                  </a:txBody>
                  <a:tcPr marL="44450" marR="44450" marT="0" marB="0" anchor="b">
                    <a:lnL>
                      <a:noFill/>
                    </a:lnL>
                    <a:lnR>
                      <a:noFill/>
                    </a:lnR>
                    <a:lnT>
                      <a:noFill/>
                    </a:lnT>
                    <a:lnB>
                      <a:noFill/>
                    </a:lnB>
                  </a:tcPr>
                </a:tc>
                <a:tc>
                  <a:txBody>
                    <a:bodyPr/>
                    <a:lstStyle/>
                    <a:p>
                      <a:pPr algn="ctr">
                        <a:lnSpc>
                          <a:spcPct val="115000"/>
                        </a:lnSpc>
                        <a:spcAft>
                          <a:spcPts val="0"/>
                        </a:spcAft>
                      </a:pPr>
                      <a:r>
                        <a:rPr lang="es-CL" sz="1000" dirty="0">
                          <a:solidFill>
                            <a:srgbClr val="000000"/>
                          </a:solidFill>
                          <a:latin typeface="Arial Narrow"/>
                          <a:ea typeface="Times New Roman"/>
                          <a:cs typeface="Times New Roman"/>
                        </a:rPr>
                        <a:t>223</a:t>
                      </a:r>
                      <a:endParaRPr lang="es-CL" sz="1200" dirty="0">
                        <a:latin typeface="Arial Narrow"/>
                        <a:ea typeface="Times New Roman"/>
                        <a:cs typeface="Lucida Sans"/>
                      </a:endParaRPr>
                    </a:p>
                  </a:txBody>
                  <a:tcPr marL="44450" marR="44450" marT="0" marB="0" anchor="b">
                    <a:lnL>
                      <a:noFill/>
                    </a:lnL>
                    <a:lnR>
                      <a:noFill/>
                    </a:lnR>
                    <a:lnT>
                      <a:noFill/>
                    </a:lnT>
                    <a:lnB>
                      <a:noFill/>
                    </a:lnB>
                  </a:tcPr>
                </a:tc>
                <a:tc>
                  <a:txBody>
                    <a:bodyPr/>
                    <a:lstStyle/>
                    <a:p>
                      <a:pPr algn="ctr">
                        <a:lnSpc>
                          <a:spcPct val="115000"/>
                        </a:lnSpc>
                        <a:spcAft>
                          <a:spcPts val="0"/>
                        </a:spcAft>
                      </a:pPr>
                      <a:r>
                        <a:rPr lang="es-CL" sz="1000" dirty="0">
                          <a:solidFill>
                            <a:srgbClr val="000000"/>
                          </a:solidFill>
                          <a:latin typeface="Arial Narrow"/>
                          <a:ea typeface="Times New Roman"/>
                          <a:cs typeface="Times New Roman"/>
                        </a:rPr>
                        <a:t>938</a:t>
                      </a:r>
                      <a:endParaRPr lang="es-CL" sz="1200" dirty="0">
                        <a:latin typeface="Arial Narrow"/>
                        <a:ea typeface="Times New Roman"/>
                        <a:cs typeface="Lucida Sans"/>
                      </a:endParaRPr>
                    </a:p>
                  </a:txBody>
                  <a:tcPr marL="44450" marR="44450" marT="0" marB="0" anchor="b">
                    <a:lnL>
                      <a:noFill/>
                    </a:lnL>
                    <a:lnR>
                      <a:noFill/>
                    </a:lnR>
                    <a:lnT>
                      <a:noFill/>
                    </a:lnT>
                    <a:lnB>
                      <a:noFill/>
                    </a:lnB>
                  </a:tcPr>
                </a:tc>
                <a:tc>
                  <a:txBody>
                    <a:bodyPr/>
                    <a:lstStyle/>
                    <a:p>
                      <a:pPr algn="ctr">
                        <a:lnSpc>
                          <a:spcPct val="115000"/>
                        </a:lnSpc>
                        <a:spcAft>
                          <a:spcPts val="0"/>
                        </a:spcAft>
                      </a:pPr>
                      <a:r>
                        <a:rPr lang="es-CL" sz="1000" dirty="0">
                          <a:solidFill>
                            <a:srgbClr val="000000"/>
                          </a:solidFill>
                          <a:latin typeface="Arial Narrow"/>
                          <a:ea typeface="Times New Roman"/>
                          <a:cs typeface="Times New Roman"/>
                        </a:rPr>
                        <a:t>1161</a:t>
                      </a:r>
                      <a:endParaRPr lang="es-CL" sz="1200" dirty="0">
                        <a:latin typeface="Arial Narrow"/>
                        <a:ea typeface="Times New Roman"/>
                        <a:cs typeface="Lucida Sans"/>
                      </a:endParaRPr>
                    </a:p>
                  </a:txBody>
                  <a:tcPr marL="44450" marR="44450" marT="0" marB="0" anchor="b">
                    <a:lnL>
                      <a:noFill/>
                    </a:lnL>
                    <a:lnR>
                      <a:noFill/>
                    </a:lnR>
                    <a:lnT>
                      <a:noFill/>
                    </a:lnT>
                    <a:lnB>
                      <a:noFill/>
                    </a:lnB>
                  </a:tcPr>
                </a:tc>
                <a:extLst>
                  <a:ext uri="{0D108BD9-81ED-4DB2-BD59-A6C34878D82A}">
                    <a16:rowId xmlns:a16="http://schemas.microsoft.com/office/drawing/2014/main" xmlns="" val="10004"/>
                  </a:ext>
                </a:extLst>
              </a:tr>
              <a:tr h="190500">
                <a:tc>
                  <a:txBody>
                    <a:bodyPr/>
                    <a:lstStyle/>
                    <a:p>
                      <a:pPr algn="ctr">
                        <a:lnSpc>
                          <a:spcPct val="115000"/>
                        </a:lnSpc>
                        <a:spcAft>
                          <a:spcPts val="0"/>
                        </a:spcAft>
                      </a:pPr>
                      <a:r>
                        <a:rPr lang="es-CL" sz="1000" dirty="0">
                          <a:solidFill>
                            <a:srgbClr val="000000"/>
                          </a:solidFill>
                          <a:latin typeface="Arial Narrow"/>
                          <a:ea typeface="Times New Roman"/>
                          <a:cs typeface="Times New Roman"/>
                        </a:rPr>
                        <a:t>Diferentes</a:t>
                      </a:r>
                      <a:endParaRPr lang="es-CL" sz="1200" dirty="0">
                        <a:latin typeface="Arial Narrow"/>
                        <a:ea typeface="Times New Roman"/>
                        <a:cs typeface="Lucida Sans"/>
                      </a:endParaRPr>
                    </a:p>
                  </a:txBody>
                  <a:tcPr marL="44450" marR="44450" marT="0" marB="0" anchor="b">
                    <a:lnL>
                      <a:noFill/>
                    </a:lnL>
                    <a:lnR>
                      <a:noFill/>
                    </a:lnR>
                    <a:lnT>
                      <a:noFill/>
                    </a:lnT>
                    <a:lnB>
                      <a:noFill/>
                    </a:lnB>
                  </a:tcPr>
                </a:tc>
                <a:tc>
                  <a:txBody>
                    <a:bodyPr/>
                    <a:lstStyle/>
                    <a:p>
                      <a:pPr algn="ctr">
                        <a:lnSpc>
                          <a:spcPct val="115000"/>
                        </a:lnSpc>
                        <a:spcAft>
                          <a:spcPts val="0"/>
                        </a:spcAft>
                      </a:pPr>
                      <a:r>
                        <a:rPr lang="es-CL" sz="1000" dirty="0">
                          <a:solidFill>
                            <a:srgbClr val="000000"/>
                          </a:solidFill>
                          <a:latin typeface="Arial Narrow"/>
                          <a:ea typeface="Times New Roman"/>
                          <a:cs typeface="Times New Roman"/>
                        </a:rPr>
                        <a:t>Crucero</a:t>
                      </a:r>
                      <a:endParaRPr lang="es-CL" sz="1200" dirty="0">
                        <a:latin typeface="Arial Narrow"/>
                        <a:ea typeface="Times New Roman"/>
                        <a:cs typeface="Lucida Sans"/>
                      </a:endParaRPr>
                    </a:p>
                  </a:txBody>
                  <a:tcPr marL="44450" marR="44450" marT="0" marB="0" anchor="b">
                    <a:lnL>
                      <a:noFill/>
                    </a:lnL>
                    <a:lnR>
                      <a:noFill/>
                    </a:lnR>
                    <a:lnT>
                      <a:noFill/>
                    </a:lnT>
                    <a:lnB>
                      <a:noFill/>
                    </a:lnB>
                  </a:tcPr>
                </a:tc>
                <a:tc>
                  <a:txBody>
                    <a:bodyPr/>
                    <a:lstStyle/>
                    <a:p>
                      <a:endParaRPr lang="es-CL" sz="1000" dirty="0">
                        <a:latin typeface="Calibri"/>
                      </a:endParaRPr>
                    </a:p>
                  </a:txBody>
                  <a:tcPr marL="44450" marR="44450" marT="0" marB="0" anchor="b">
                    <a:lnL>
                      <a:noFill/>
                    </a:lnL>
                    <a:lnR>
                      <a:noFill/>
                    </a:lnR>
                    <a:lnT>
                      <a:noFill/>
                    </a:lnT>
                    <a:lnB>
                      <a:noFill/>
                    </a:lnB>
                  </a:tcPr>
                </a:tc>
                <a:tc>
                  <a:txBody>
                    <a:bodyPr/>
                    <a:lstStyle/>
                    <a:p>
                      <a:pPr algn="ctr">
                        <a:lnSpc>
                          <a:spcPct val="115000"/>
                        </a:lnSpc>
                        <a:spcAft>
                          <a:spcPts val="0"/>
                        </a:spcAft>
                      </a:pPr>
                      <a:r>
                        <a:rPr lang="es-CL" sz="1000" dirty="0">
                          <a:solidFill>
                            <a:srgbClr val="000000"/>
                          </a:solidFill>
                          <a:latin typeface="Arial Narrow"/>
                          <a:ea typeface="Times New Roman"/>
                          <a:cs typeface="Times New Roman"/>
                        </a:rPr>
                        <a:t>30</a:t>
                      </a:r>
                      <a:endParaRPr lang="es-CL" sz="1200" dirty="0">
                        <a:latin typeface="Arial Narrow"/>
                        <a:ea typeface="Times New Roman"/>
                        <a:cs typeface="Lucida Sans"/>
                      </a:endParaRPr>
                    </a:p>
                  </a:txBody>
                  <a:tcPr marL="44450" marR="44450" marT="0" marB="0" anchor="b">
                    <a:lnL>
                      <a:noFill/>
                    </a:lnL>
                    <a:lnR>
                      <a:noFill/>
                    </a:lnR>
                    <a:lnT>
                      <a:noFill/>
                    </a:lnT>
                    <a:lnB>
                      <a:noFill/>
                    </a:lnB>
                  </a:tcPr>
                </a:tc>
                <a:tc>
                  <a:txBody>
                    <a:bodyPr/>
                    <a:lstStyle/>
                    <a:p>
                      <a:pPr algn="ctr">
                        <a:lnSpc>
                          <a:spcPct val="115000"/>
                        </a:lnSpc>
                        <a:spcAft>
                          <a:spcPts val="0"/>
                        </a:spcAft>
                      </a:pPr>
                      <a:r>
                        <a:rPr lang="es-CL" sz="1000" dirty="0">
                          <a:solidFill>
                            <a:srgbClr val="000000"/>
                          </a:solidFill>
                          <a:latin typeface="Arial Narrow"/>
                          <a:ea typeface="Times New Roman"/>
                          <a:cs typeface="Times New Roman"/>
                        </a:rPr>
                        <a:t>451</a:t>
                      </a:r>
                      <a:endParaRPr lang="es-CL" sz="1200" dirty="0">
                        <a:latin typeface="Arial Narrow"/>
                        <a:ea typeface="Times New Roman"/>
                        <a:cs typeface="Lucida Sans"/>
                      </a:endParaRPr>
                    </a:p>
                  </a:txBody>
                  <a:tcPr marL="44450" marR="44450" marT="0" marB="0" anchor="b">
                    <a:lnL>
                      <a:noFill/>
                    </a:lnL>
                    <a:lnR>
                      <a:noFill/>
                    </a:lnR>
                    <a:lnT>
                      <a:noFill/>
                    </a:lnT>
                    <a:lnB>
                      <a:noFill/>
                    </a:lnB>
                  </a:tcPr>
                </a:tc>
                <a:tc>
                  <a:txBody>
                    <a:bodyPr/>
                    <a:lstStyle/>
                    <a:p>
                      <a:pPr algn="ctr">
                        <a:lnSpc>
                          <a:spcPct val="115000"/>
                        </a:lnSpc>
                        <a:spcAft>
                          <a:spcPts val="0"/>
                        </a:spcAft>
                      </a:pPr>
                      <a:r>
                        <a:rPr lang="es-CL" sz="1000" dirty="0">
                          <a:solidFill>
                            <a:srgbClr val="000000"/>
                          </a:solidFill>
                          <a:latin typeface="Arial Narrow"/>
                          <a:ea typeface="Times New Roman"/>
                          <a:cs typeface="Times New Roman"/>
                        </a:rPr>
                        <a:t>481</a:t>
                      </a:r>
                      <a:endParaRPr lang="es-CL" sz="1200" dirty="0">
                        <a:latin typeface="Arial Narrow"/>
                        <a:ea typeface="Times New Roman"/>
                        <a:cs typeface="Lucida Sans"/>
                      </a:endParaRPr>
                    </a:p>
                  </a:txBody>
                  <a:tcPr marL="44450" marR="44450" marT="0" marB="0" anchor="b">
                    <a:lnL>
                      <a:noFill/>
                    </a:lnL>
                    <a:lnR>
                      <a:noFill/>
                    </a:lnR>
                    <a:lnT>
                      <a:noFill/>
                    </a:lnT>
                    <a:lnB>
                      <a:noFill/>
                    </a:lnB>
                  </a:tcPr>
                </a:tc>
                <a:extLst>
                  <a:ext uri="{0D108BD9-81ED-4DB2-BD59-A6C34878D82A}">
                    <a16:rowId xmlns:a16="http://schemas.microsoft.com/office/drawing/2014/main" xmlns="" val="10005"/>
                  </a:ext>
                </a:extLst>
              </a:tr>
              <a:tr h="190500">
                <a:tc>
                  <a:txBody>
                    <a:bodyPr/>
                    <a:lstStyle/>
                    <a:p>
                      <a:pPr algn="ctr">
                        <a:lnSpc>
                          <a:spcPct val="115000"/>
                        </a:lnSpc>
                        <a:spcAft>
                          <a:spcPts val="0"/>
                        </a:spcAft>
                      </a:pPr>
                      <a:r>
                        <a:rPr lang="es-CL" sz="1000" dirty="0">
                          <a:solidFill>
                            <a:srgbClr val="000000"/>
                          </a:solidFill>
                          <a:latin typeface="Arial Narrow"/>
                          <a:ea typeface="Times New Roman"/>
                          <a:cs typeface="Times New Roman"/>
                        </a:rPr>
                        <a:t> </a:t>
                      </a:r>
                      <a:endParaRPr lang="es-CL" sz="1200" dirty="0">
                        <a:latin typeface="Arial Narrow"/>
                        <a:ea typeface="Times New Roman"/>
                        <a:cs typeface="Lucida San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000" b="1" dirty="0">
                          <a:solidFill>
                            <a:srgbClr val="000000"/>
                          </a:solidFill>
                          <a:latin typeface="Arial Narrow"/>
                          <a:ea typeface="Times New Roman"/>
                          <a:cs typeface="Times New Roman"/>
                        </a:rPr>
                        <a:t>Total</a:t>
                      </a:r>
                      <a:endParaRPr lang="es-CL" sz="1200" dirty="0">
                        <a:latin typeface="Arial Narrow"/>
                        <a:ea typeface="Times New Roman"/>
                        <a:cs typeface="Lucida San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000" b="1" dirty="0">
                          <a:solidFill>
                            <a:srgbClr val="000000"/>
                          </a:solidFill>
                          <a:latin typeface="Arial Narrow"/>
                          <a:ea typeface="Times New Roman"/>
                          <a:cs typeface="Times New Roman"/>
                        </a:rPr>
                        <a:t>3036</a:t>
                      </a:r>
                      <a:endParaRPr lang="es-CL" sz="1200" dirty="0">
                        <a:latin typeface="Arial Narrow"/>
                        <a:ea typeface="Times New Roman"/>
                        <a:cs typeface="Lucida San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000" b="1" dirty="0">
                          <a:solidFill>
                            <a:srgbClr val="000000"/>
                          </a:solidFill>
                          <a:latin typeface="Arial Narrow"/>
                          <a:ea typeface="Times New Roman"/>
                          <a:cs typeface="Times New Roman"/>
                        </a:rPr>
                        <a:t>3408</a:t>
                      </a:r>
                      <a:endParaRPr lang="es-CL" sz="1200" dirty="0">
                        <a:latin typeface="Arial Narrow"/>
                        <a:ea typeface="Times New Roman"/>
                        <a:cs typeface="Lucida San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000" b="1" dirty="0">
                          <a:solidFill>
                            <a:srgbClr val="000000"/>
                          </a:solidFill>
                          <a:latin typeface="Arial Narrow"/>
                          <a:ea typeface="Times New Roman"/>
                          <a:cs typeface="Times New Roman"/>
                        </a:rPr>
                        <a:t>2340</a:t>
                      </a:r>
                      <a:endParaRPr lang="es-CL" sz="1200" dirty="0">
                        <a:latin typeface="Arial Narrow"/>
                        <a:ea typeface="Times New Roman"/>
                        <a:cs typeface="Lucida San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000" b="1" dirty="0">
                          <a:solidFill>
                            <a:srgbClr val="000000"/>
                          </a:solidFill>
                          <a:latin typeface="Arial Narrow"/>
                          <a:ea typeface="Times New Roman"/>
                          <a:cs typeface="Times New Roman"/>
                        </a:rPr>
                        <a:t>5748</a:t>
                      </a:r>
                      <a:endParaRPr lang="es-CL" sz="1200" dirty="0">
                        <a:latin typeface="Arial Narrow"/>
                        <a:ea typeface="Times New Roman"/>
                        <a:cs typeface="Lucida San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2051" name="Rectangle 3"/>
          <p:cNvSpPr>
            <a:spLocks noChangeArrowheads="1"/>
          </p:cNvSpPr>
          <p:nvPr/>
        </p:nvSpPr>
        <p:spPr bwMode="auto">
          <a:xfrm>
            <a:off x="1763688" y="3573016"/>
            <a:ext cx="5184576" cy="2622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es-CL" sz="1100" b="1" i="0" u="none" strike="noStrike" cap="none" normalizeH="0" baseline="0" dirty="0">
                <a:ln>
                  <a:noFill/>
                </a:ln>
                <a:solidFill>
                  <a:schemeClr val="tx1"/>
                </a:solidFill>
                <a:effectLst/>
                <a:latin typeface="Arial Narrow" pitchFamily="34" charset="0"/>
                <a:ea typeface="Times New Roman" pitchFamily="18" charset="0"/>
                <a:cs typeface="Lucida Sans" pitchFamily="34" charset="0"/>
              </a:rPr>
              <a:t>Visitantes a Puerto Williams por Punto de Partida, Temporada 2013-2014</a:t>
            </a:r>
            <a:endParaRPr kumimoji="0" lang="es-CL" sz="1800" b="0" i="0" u="none" strike="noStrike" cap="none" normalizeH="0" baseline="0" dirty="0">
              <a:ln>
                <a:noFill/>
              </a:ln>
              <a:solidFill>
                <a:schemeClr val="tx1"/>
              </a:solidFill>
              <a:effectLst/>
              <a:latin typeface="Arial" pitchFamily="34" charset="0"/>
              <a:cs typeface="Arial" pitchFamily="34" charset="0"/>
            </a:endParaRPr>
          </a:p>
        </p:txBody>
      </p:sp>
      <p:sp>
        <p:nvSpPr>
          <p:cNvPr id="18" name="17 Rectángulo"/>
          <p:cNvSpPr/>
          <p:nvPr/>
        </p:nvSpPr>
        <p:spPr>
          <a:xfrm>
            <a:off x="395536" y="3140968"/>
            <a:ext cx="5292080" cy="646331"/>
          </a:xfrm>
          <a:prstGeom prst="rect">
            <a:avLst/>
          </a:prstGeom>
        </p:spPr>
        <p:txBody>
          <a:bodyPr wrap="square">
            <a:spAutoFit/>
          </a:bodyPr>
          <a:lstStyle/>
          <a:p>
            <a:pPr marL="273050" indent="-273050">
              <a:buFont typeface="Arial" pitchFamily="34" charset="0"/>
              <a:buChar char="•"/>
            </a:pPr>
            <a:r>
              <a:rPr lang="es-CL" dirty="0"/>
              <a:t>Turismo:</a:t>
            </a:r>
            <a:br>
              <a:rPr lang="es-CL" dirty="0"/>
            </a:br>
            <a:endParaRPr lang="es-ES" dirty="0"/>
          </a:p>
        </p:txBody>
      </p:sp>
      <p:sp>
        <p:nvSpPr>
          <p:cNvPr id="19" name="18 Rectángulo"/>
          <p:cNvSpPr/>
          <p:nvPr/>
        </p:nvSpPr>
        <p:spPr>
          <a:xfrm>
            <a:off x="2123728" y="5661248"/>
            <a:ext cx="4572000" cy="261610"/>
          </a:xfrm>
          <a:prstGeom prst="rect">
            <a:avLst/>
          </a:prstGeom>
        </p:spPr>
        <p:txBody>
          <a:bodyPr>
            <a:spAutoFit/>
          </a:bodyPr>
          <a:lstStyle/>
          <a:p>
            <a:r>
              <a:rPr lang="es-MX" sz="1100" dirty="0"/>
              <a:t>Fuente: Ilustre Municipalidad de Cabo de Hornos, Unidad de Turismo</a:t>
            </a:r>
            <a:endParaRPr lang="es-CL" sz="1100" dirty="0"/>
          </a:p>
        </p:txBody>
      </p:sp>
    </p:spTree>
  </p:cSld>
  <p:clrMapOvr>
    <a:overrideClrMapping bg1="lt1" tx1="dk1" bg2="lt2" tx2="dk2" accent1="accent1" accent2="accent2" accent3="accent3" accent4="accent4" accent5="accent5" accent6="accent6" hlink="hlink" folHlink="folHlink"/>
  </p:clrMapOvr>
  <p:transition>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0" y="188640"/>
            <a:ext cx="9144000" cy="1143000"/>
          </a:xfrm>
          <a:prstGeom prst="rect">
            <a:avLst/>
          </a:prstGeom>
        </p:spPr>
        <p:txBody>
          <a:bodyPr>
            <a:normAutofit/>
          </a:bodyPr>
          <a:lstStyle/>
          <a:p>
            <a:pPr lvl="0" algn="r">
              <a:spcBef>
                <a:spcPct val="0"/>
              </a:spcBef>
              <a:defRPr/>
            </a:pPr>
            <a:r>
              <a:rPr lang="es-CL" sz="2600" dirty="0">
                <a:solidFill>
                  <a:schemeClr val="bg1">
                    <a:lumMod val="50000"/>
                  </a:schemeClr>
                </a:solidFill>
                <a:latin typeface="Arial Narrow" pitchFamily="34" charset="0"/>
                <a:ea typeface="+mj-ea"/>
                <a:cs typeface="+mj-cs"/>
              </a:rPr>
              <a:t>ESTRUCTURA DE COSTOS DE OPERACIÓN DE LAS  PROPUESTAS </a:t>
            </a:r>
            <a:endParaRPr kumimoji="0" lang="es-CL"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355331" name="Rectangle 3"/>
          <p:cNvSpPr>
            <a:spLocks noChangeArrowheads="1"/>
          </p:cNvSpPr>
          <p:nvPr/>
        </p:nvSpPr>
        <p:spPr bwMode="auto">
          <a:xfrm>
            <a:off x="395536" y="1052736"/>
            <a:ext cx="777686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L" sz="2000" b="1" i="0" u="none" strike="noStrike" cap="none" normalizeH="0" baseline="0" dirty="0">
                <a:ln>
                  <a:noFill/>
                </a:ln>
                <a:solidFill>
                  <a:schemeClr val="tx1"/>
                </a:solidFill>
                <a:effectLst/>
                <a:latin typeface="Arial Narrow" pitchFamily="34" charset="0"/>
                <a:ea typeface="Times New Roman" pitchFamily="18" charset="0"/>
                <a:cs typeface="Lucida Sans" pitchFamily="34" charset="0"/>
              </a:rPr>
              <a:t>Modo Aéreo</a:t>
            </a:r>
            <a:endParaRPr kumimoji="0" lang="es-CL"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L" sz="2000" b="0" i="0" u="none" strike="noStrike" cap="none" normalizeH="0" baseline="0" dirty="0">
              <a:ln>
                <a:noFill/>
              </a:ln>
              <a:solidFill>
                <a:schemeClr val="tx1"/>
              </a:solidFill>
              <a:effectLst/>
              <a:latin typeface="Arial Narrow" pitchFamily="34" charset="0"/>
              <a:ea typeface="Times New Roman" pitchFamily="18" charset="0"/>
              <a:cs typeface="Lucida Sans" pitchFamily="34" charset="0"/>
            </a:endParaRPr>
          </a:p>
          <a:p>
            <a:pPr algn="just" eaLnBrk="0" fontAlgn="base" hangingPunct="0">
              <a:spcBef>
                <a:spcPct val="0"/>
              </a:spcBef>
              <a:spcAft>
                <a:spcPct val="0"/>
              </a:spcAft>
            </a:pPr>
            <a:r>
              <a:rPr lang="es-CL" sz="2000" dirty="0"/>
              <a:t>Para concretar lo anterior se ha considerado pagar un viaje diario con 12 asientos viaje redondo, durante todo el año.</a:t>
            </a:r>
          </a:p>
          <a:p>
            <a:pPr algn="just" eaLnBrk="0" fontAlgn="base" hangingPunct="0">
              <a:spcBef>
                <a:spcPct val="0"/>
              </a:spcBef>
              <a:spcAft>
                <a:spcPct val="0"/>
              </a:spcAft>
            </a:pPr>
            <a:endParaRPr lang="es-CL" sz="2000" dirty="0"/>
          </a:p>
          <a:p>
            <a:pPr marL="0" marR="0" lvl="0" indent="0" algn="just" defTabSz="914400" rtl="0" eaLnBrk="0" fontAlgn="base" latinLnBrk="0" hangingPunct="0">
              <a:lnSpc>
                <a:spcPct val="100000"/>
              </a:lnSpc>
              <a:spcBef>
                <a:spcPct val="0"/>
              </a:spcBef>
              <a:spcAft>
                <a:spcPct val="0"/>
              </a:spcAft>
              <a:buClrTx/>
              <a:buSzTx/>
              <a:buFontTx/>
              <a:buNone/>
              <a:tabLst/>
            </a:pPr>
            <a:r>
              <a:rPr kumimoji="0" lang="es-CL" sz="2000" b="0" i="0" u="none" strike="noStrike" cap="none" normalizeH="0" baseline="0" dirty="0">
                <a:ln>
                  <a:noFill/>
                </a:ln>
                <a:solidFill>
                  <a:schemeClr val="tx1"/>
                </a:solidFill>
                <a:effectLst/>
                <a:latin typeface="Arial Narrow" pitchFamily="34" charset="0"/>
                <a:ea typeface="Times New Roman" pitchFamily="18" charset="0"/>
                <a:cs typeface="Lucida Sans" pitchFamily="34" charset="0"/>
              </a:rPr>
              <a:t>El precio a pagar por cada asiento correspondería al valor que paga actualmente y el monto a cancelar por el Estado, al equivalente del porcentaje de subsidio que se entrega actualmente esto es un 95% por pasajero residente. </a:t>
            </a:r>
            <a:endParaRPr kumimoji="0" lang="es-CL" sz="32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5" name="4 Tabla"/>
          <p:cNvGraphicFramePr>
            <a:graphicFrameLocks noGrp="1"/>
          </p:cNvGraphicFramePr>
          <p:nvPr/>
        </p:nvGraphicFramePr>
        <p:xfrm>
          <a:off x="611560" y="3717032"/>
          <a:ext cx="3340100" cy="771144"/>
        </p:xfrm>
        <a:graphic>
          <a:graphicData uri="http://schemas.openxmlformats.org/drawingml/2006/table">
            <a:tbl>
              <a:tblPr/>
              <a:tblGrid>
                <a:gridCol w="914400">
                  <a:extLst>
                    <a:ext uri="{9D8B030D-6E8A-4147-A177-3AD203B41FA5}">
                      <a16:colId xmlns:a16="http://schemas.microsoft.com/office/drawing/2014/main" xmlns="" val="20000"/>
                    </a:ext>
                  </a:extLst>
                </a:gridCol>
                <a:gridCol w="762000">
                  <a:extLst>
                    <a:ext uri="{9D8B030D-6E8A-4147-A177-3AD203B41FA5}">
                      <a16:colId xmlns:a16="http://schemas.microsoft.com/office/drawing/2014/main" xmlns="" val="20001"/>
                    </a:ext>
                  </a:extLst>
                </a:gridCol>
                <a:gridCol w="762000">
                  <a:extLst>
                    <a:ext uri="{9D8B030D-6E8A-4147-A177-3AD203B41FA5}">
                      <a16:colId xmlns:a16="http://schemas.microsoft.com/office/drawing/2014/main" xmlns="" val="20002"/>
                    </a:ext>
                  </a:extLst>
                </a:gridCol>
                <a:gridCol w="901700">
                  <a:extLst>
                    <a:ext uri="{9D8B030D-6E8A-4147-A177-3AD203B41FA5}">
                      <a16:colId xmlns:a16="http://schemas.microsoft.com/office/drawing/2014/main" xmlns="" val="20003"/>
                    </a:ext>
                  </a:extLst>
                </a:gridCol>
              </a:tblGrid>
              <a:tr h="161925">
                <a:tc>
                  <a:txBody>
                    <a:bodyPr/>
                    <a:lstStyle/>
                    <a:p>
                      <a:pPr algn="l">
                        <a:lnSpc>
                          <a:spcPct val="115000"/>
                        </a:lnSpc>
                        <a:spcAft>
                          <a:spcPts val="0"/>
                        </a:spcAft>
                      </a:pPr>
                      <a:r>
                        <a:rPr lang="es-CL" sz="1100" b="1" dirty="0">
                          <a:latin typeface="Arial"/>
                          <a:ea typeface="Times New Roman"/>
                          <a:cs typeface="Lucida Sans"/>
                        </a:rPr>
                        <a:t>Residente </a:t>
                      </a:r>
                      <a:endParaRPr lang="es-CL" sz="1600" dirty="0">
                        <a:latin typeface="Arial Narrow"/>
                        <a:ea typeface="Times New Roman"/>
                        <a:cs typeface="Lucida Sans"/>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L" sz="1100" dirty="0">
                          <a:latin typeface="Arial"/>
                          <a:ea typeface="Times New Roman"/>
                          <a:cs typeface="Lucida Sans"/>
                        </a:rPr>
                        <a:t> Valor Total ($)</a:t>
                      </a:r>
                      <a:endParaRPr lang="es-CL" sz="1600" dirty="0">
                        <a:latin typeface="Arial Narrow"/>
                        <a:ea typeface="Times New Roman"/>
                        <a:cs typeface="Lucida Sans"/>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L" sz="1100" dirty="0">
                          <a:latin typeface="Arial"/>
                          <a:ea typeface="Times New Roman"/>
                          <a:cs typeface="Lucida Sans"/>
                        </a:rPr>
                        <a:t>Subsidio 95% ($)</a:t>
                      </a:r>
                      <a:endParaRPr lang="es-CL" sz="1600" dirty="0">
                        <a:latin typeface="Arial Narrow"/>
                        <a:ea typeface="Times New Roman"/>
                        <a:cs typeface="Lucida Sans"/>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L" sz="1100" dirty="0">
                          <a:latin typeface="Arial"/>
                          <a:ea typeface="Times New Roman"/>
                          <a:cs typeface="Lucida Sans"/>
                        </a:rPr>
                        <a:t>Pago residente ($)</a:t>
                      </a:r>
                      <a:endParaRPr lang="es-CL" sz="1600" dirty="0">
                        <a:latin typeface="Arial Narrow"/>
                        <a:ea typeface="Times New Roman"/>
                        <a:cs typeface="Lucida Sans"/>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61925">
                <a:tc>
                  <a:txBody>
                    <a:bodyPr/>
                    <a:lstStyle/>
                    <a:p>
                      <a:pPr algn="l">
                        <a:lnSpc>
                          <a:spcPct val="115000"/>
                        </a:lnSpc>
                        <a:spcAft>
                          <a:spcPts val="0"/>
                        </a:spcAft>
                      </a:pPr>
                      <a:r>
                        <a:rPr lang="es-CL" sz="1100" dirty="0">
                          <a:latin typeface="Arial"/>
                          <a:ea typeface="Times New Roman"/>
                          <a:cs typeface="Lucida Sans"/>
                        </a:rPr>
                        <a:t>Fullflexible</a:t>
                      </a:r>
                      <a:endParaRPr lang="es-CL" sz="1600" dirty="0">
                        <a:latin typeface="Arial Narrow"/>
                        <a:ea typeface="Times New Roman"/>
                        <a:cs typeface="Lucida Sans"/>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L" sz="1100" dirty="0">
                          <a:latin typeface="Arial"/>
                          <a:ea typeface="Times New Roman"/>
                          <a:cs typeface="Lucida Sans"/>
                        </a:rPr>
                        <a:t>      118.000 </a:t>
                      </a:r>
                      <a:endParaRPr lang="es-CL" sz="1600" dirty="0">
                        <a:latin typeface="Arial Narrow"/>
                        <a:ea typeface="Times New Roman"/>
                        <a:cs typeface="Lucida Sans"/>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L" sz="1100" dirty="0">
                          <a:latin typeface="Arial"/>
                          <a:ea typeface="Times New Roman"/>
                          <a:cs typeface="Lucida Sans"/>
                        </a:rPr>
                        <a:t>      112.100 </a:t>
                      </a:r>
                      <a:endParaRPr lang="es-CL" sz="1600" dirty="0">
                        <a:latin typeface="Arial Narrow"/>
                        <a:ea typeface="Times New Roman"/>
                        <a:cs typeface="Lucida Sans"/>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L" sz="1100" dirty="0">
                          <a:latin typeface="Arial"/>
                          <a:ea typeface="Times New Roman"/>
                          <a:cs typeface="Lucida Sans"/>
                        </a:rPr>
                        <a:t>             5.900 </a:t>
                      </a:r>
                      <a:endParaRPr lang="es-CL" sz="1600" dirty="0">
                        <a:latin typeface="Arial Narrow"/>
                        <a:ea typeface="Times New Roman"/>
                        <a:cs typeface="Lucida Sans"/>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graphicFrame>
        <p:nvGraphicFramePr>
          <p:cNvPr id="7" name="6 Tabla"/>
          <p:cNvGraphicFramePr>
            <a:graphicFrameLocks noGrp="1"/>
          </p:cNvGraphicFramePr>
          <p:nvPr/>
        </p:nvGraphicFramePr>
        <p:xfrm>
          <a:off x="539552" y="4797152"/>
          <a:ext cx="5050155" cy="1145032"/>
        </p:xfrm>
        <a:graphic>
          <a:graphicData uri="http://schemas.openxmlformats.org/drawingml/2006/table">
            <a:tbl>
              <a:tblPr/>
              <a:tblGrid>
                <a:gridCol w="2975026">
                  <a:extLst>
                    <a:ext uri="{9D8B030D-6E8A-4147-A177-3AD203B41FA5}">
                      <a16:colId xmlns:a16="http://schemas.microsoft.com/office/drawing/2014/main" xmlns="" val="20000"/>
                    </a:ext>
                  </a:extLst>
                </a:gridCol>
                <a:gridCol w="2075129">
                  <a:extLst>
                    <a:ext uri="{9D8B030D-6E8A-4147-A177-3AD203B41FA5}">
                      <a16:colId xmlns:a16="http://schemas.microsoft.com/office/drawing/2014/main" xmlns="" val="20001"/>
                    </a:ext>
                  </a:extLst>
                </a:gridCol>
              </a:tblGrid>
              <a:tr h="247015">
                <a:tc>
                  <a:txBody>
                    <a:bodyPr/>
                    <a:lstStyle/>
                    <a:p>
                      <a:pPr algn="just">
                        <a:lnSpc>
                          <a:spcPct val="115000"/>
                        </a:lnSpc>
                        <a:spcAft>
                          <a:spcPts val="0"/>
                        </a:spcAft>
                      </a:pPr>
                      <a:r>
                        <a:rPr lang="es-CL" sz="1000" b="1" dirty="0">
                          <a:latin typeface="Arial"/>
                          <a:ea typeface="Times New Roman"/>
                          <a:cs typeface="Lucida Sans"/>
                        </a:rPr>
                        <a:t>Descripción</a:t>
                      </a:r>
                      <a:endParaRPr lang="es-CL" sz="1200" dirty="0">
                        <a:latin typeface="Arial Narrow"/>
                        <a:ea typeface="Times New Roman"/>
                        <a:cs typeface="Lucida Sans"/>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L" sz="1000" b="1" dirty="0">
                          <a:latin typeface="Arial"/>
                          <a:ea typeface="Times New Roman"/>
                          <a:cs typeface="Lucida Sans"/>
                        </a:rPr>
                        <a:t>Valores</a:t>
                      </a:r>
                      <a:endParaRPr lang="es-CL" sz="1200" dirty="0">
                        <a:latin typeface="Arial Narrow"/>
                        <a:ea typeface="Times New Roman"/>
                        <a:cs typeface="Lucida Sans"/>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61925">
                <a:tc>
                  <a:txBody>
                    <a:bodyPr/>
                    <a:lstStyle/>
                    <a:p>
                      <a:pPr algn="just">
                        <a:lnSpc>
                          <a:spcPct val="115000"/>
                        </a:lnSpc>
                        <a:spcAft>
                          <a:spcPts val="0"/>
                        </a:spcAft>
                      </a:pPr>
                      <a:r>
                        <a:rPr lang="es-CL" sz="1000" b="1" dirty="0">
                          <a:latin typeface="Arial"/>
                          <a:ea typeface="Times New Roman"/>
                          <a:cs typeface="Lucida Sans"/>
                        </a:rPr>
                        <a:t>Nro. Asientos ida y regreso anual</a:t>
                      </a:r>
                      <a:endParaRPr lang="es-CL" sz="1200" dirty="0">
                        <a:latin typeface="Arial Narrow"/>
                        <a:ea typeface="Times New Roman"/>
                        <a:cs typeface="Lucida Sans"/>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CL" sz="1000" dirty="0">
                          <a:latin typeface="Arial"/>
                          <a:ea typeface="Times New Roman"/>
                          <a:cs typeface="Lucida Sans"/>
                        </a:rPr>
                        <a:t>3.756</a:t>
                      </a:r>
                      <a:endParaRPr lang="es-CL" sz="1200" dirty="0">
                        <a:latin typeface="Arial Narrow"/>
                        <a:ea typeface="Times New Roman"/>
                        <a:cs typeface="Lucida Sans"/>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161925">
                <a:tc>
                  <a:txBody>
                    <a:bodyPr/>
                    <a:lstStyle/>
                    <a:p>
                      <a:pPr algn="just">
                        <a:lnSpc>
                          <a:spcPct val="115000"/>
                        </a:lnSpc>
                        <a:spcAft>
                          <a:spcPts val="0"/>
                        </a:spcAft>
                      </a:pPr>
                      <a:endParaRPr lang="es-CL" sz="1200" dirty="0">
                        <a:latin typeface="Arial Narrow"/>
                        <a:ea typeface="Times New Roman"/>
                        <a:cs typeface="Lucida Sans"/>
                      </a:endParaRPr>
                    </a:p>
                    <a:p>
                      <a:pPr algn="just">
                        <a:lnSpc>
                          <a:spcPct val="115000"/>
                        </a:lnSpc>
                        <a:spcAft>
                          <a:spcPts val="0"/>
                        </a:spcAft>
                      </a:pPr>
                      <a:r>
                        <a:rPr lang="es-CL" sz="1000" b="1" dirty="0">
                          <a:latin typeface="Arial"/>
                          <a:ea typeface="Times New Roman"/>
                          <a:cs typeface="Lucida Sans"/>
                        </a:rPr>
                        <a:t>Tarifa ($) correspondiente al 95%</a:t>
                      </a:r>
                      <a:endParaRPr lang="es-CL" sz="1200" dirty="0">
                        <a:latin typeface="Arial Narrow"/>
                        <a:ea typeface="Times New Roman"/>
                        <a:cs typeface="Lucida Sans"/>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CL" sz="1000" dirty="0">
                          <a:latin typeface="Arial"/>
                          <a:ea typeface="Times New Roman"/>
                          <a:cs typeface="Lucida Sans"/>
                        </a:rPr>
                        <a:t>$112.100</a:t>
                      </a:r>
                      <a:endParaRPr lang="es-CL" sz="1200" dirty="0">
                        <a:latin typeface="Arial Narrow"/>
                        <a:ea typeface="Times New Roman"/>
                        <a:cs typeface="Lucida Sans"/>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2"/>
                  </a:ext>
                </a:extLst>
              </a:tr>
              <a:tr h="161925">
                <a:tc>
                  <a:txBody>
                    <a:bodyPr/>
                    <a:lstStyle/>
                    <a:p>
                      <a:endParaRPr lang="es-CL" sz="1000" dirty="0">
                        <a:latin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es-CL" sz="1000" dirty="0">
                        <a:latin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3"/>
                  </a:ext>
                </a:extLst>
              </a:tr>
              <a:tr h="161925">
                <a:tc>
                  <a:txBody>
                    <a:bodyPr/>
                    <a:lstStyle/>
                    <a:p>
                      <a:pPr algn="just">
                        <a:lnSpc>
                          <a:spcPct val="115000"/>
                        </a:lnSpc>
                        <a:spcAft>
                          <a:spcPts val="0"/>
                        </a:spcAft>
                      </a:pPr>
                      <a:r>
                        <a:rPr lang="es-CL" sz="1000" b="1" dirty="0">
                          <a:latin typeface="Arial"/>
                          <a:ea typeface="Times New Roman"/>
                          <a:cs typeface="Lucida Sans"/>
                        </a:rPr>
                        <a:t>Subsidio Anual ($)</a:t>
                      </a:r>
                      <a:endParaRPr lang="es-CL" sz="1200" dirty="0">
                        <a:latin typeface="Arial Narrow"/>
                        <a:ea typeface="Times New Roman"/>
                        <a:cs typeface="Lucida Sans"/>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000" b="1" dirty="0">
                          <a:latin typeface="Arial"/>
                          <a:ea typeface="Times New Roman"/>
                          <a:cs typeface="Lucida Sans"/>
                        </a:rPr>
                        <a:t>$ 421.047.600</a:t>
                      </a:r>
                      <a:endParaRPr lang="es-CL" sz="1200" dirty="0">
                        <a:latin typeface="Arial Narrow"/>
                        <a:ea typeface="Times New Roman"/>
                        <a:cs typeface="Lucida Sans"/>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57620047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0" y="188640"/>
            <a:ext cx="9144000" cy="1143000"/>
          </a:xfrm>
          <a:prstGeom prst="rect">
            <a:avLst/>
          </a:prstGeom>
        </p:spPr>
        <p:txBody>
          <a:bodyPr>
            <a:normAutofit/>
          </a:bodyPr>
          <a:lstStyle/>
          <a:p>
            <a:pPr lvl="0" algn="r">
              <a:spcBef>
                <a:spcPct val="0"/>
              </a:spcBef>
              <a:defRPr/>
            </a:pPr>
            <a:r>
              <a:rPr lang="es-CL" sz="2600" dirty="0">
                <a:solidFill>
                  <a:schemeClr val="bg1">
                    <a:lumMod val="50000"/>
                  </a:schemeClr>
                </a:solidFill>
                <a:latin typeface="Arial Narrow" pitchFamily="34" charset="0"/>
                <a:ea typeface="+mj-ea"/>
                <a:cs typeface="+mj-cs"/>
              </a:rPr>
              <a:t>ESTRUCTURA DE COSTOS DE OPERACIÓN DE LAS  PROPUESTAS </a:t>
            </a:r>
            <a:endParaRPr kumimoji="0" lang="es-CL"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355331" name="Rectangle 3"/>
          <p:cNvSpPr>
            <a:spLocks noChangeArrowheads="1"/>
          </p:cNvSpPr>
          <p:nvPr/>
        </p:nvSpPr>
        <p:spPr bwMode="auto">
          <a:xfrm>
            <a:off x="395536" y="1052736"/>
            <a:ext cx="828092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s-CL" sz="2000" b="1" dirty="0"/>
              <a:t>3	Demanda proyectada v/s operación del servicio considerando propuestas operacionales, con demanda proyectada pero con variación de las características técnicas de los servicios, variación de tamaños de naves, capacidad, velocidad, etc.</a:t>
            </a:r>
            <a:endParaRPr kumimoji="0" lang="es-CL" sz="3200" b="0" i="0" u="none" strike="noStrike" cap="none" normalizeH="0" baseline="0" dirty="0">
              <a:ln>
                <a:noFill/>
              </a:ln>
              <a:solidFill>
                <a:schemeClr val="tx1"/>
              </a:solidFill>
              <a:effectLst/>
              <a:latin typeface="Arial" pitchFamily="34" charset="0"/>
              <a:cs typeface="Arial" pitchFamily="34" charset="0"/>
            </a:endParaRPr>
          </a:p>
        </p:txBody>
      </p:sp>
      <p:sp>
        <p:nvSpPr>
          <p:cNvPr id="359425" name="Rectangle 1"/>
          <p:cNvSpPr>
            <a:spLocks noChangeArrowheads="1"/>
          </p:cNvSpPr>
          <p:nvPr/>
        </p:nvSpPr>
        <p:spPr bwMode="auto">
          <a:xfrm>
            <a:off x="467544" y="2324780"/>
            <a:ext cx="8388424"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L" sz="2000" b="1" i="0" u="none" strike="noStrike" cap="none" normalizeH="0" baseline="0" dirty="0">
                <a:ln>
                  <a:noFill/>
                </a:ln>
                <a:solidFill>
                  <a:schemeClr val="tx1"/>
                </a:solidFill>
                <a:effectLst/>
                <a:latin typeface="Arial Narrow" pitchFamily="34" charset="0"/>
                <a:ea typeface="Times New Roman" pitchFamily="18" charset="0"/>
                <a:cs typeface="Lucida Sans" pitchFamily="34" charset="0"/>
              </a:rPr>
              <a:t>Modo Marítimo</a:t>
            </a:r>
            <a:endParaRPr kumimoji="0" lang="es-CL"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L" sz="2000" b="0" i="0" u="none" strike="noStrike" cap="none" normalizeH="0" baseline="0" dirty="0">
                <a:ln>
                  <a:noFill/>
                </a:ln>
                <a:solidFill>
                  <a:schemeClr val="tx1"/>
                </a:solidFill>
                <a:effectLst/>
                <a:latin typeface="Arial Narrow" pitchFamily="34" charset="0"/>
                <a:ea typeface="Times New Roman" pitchFamily="18" charset="0"/>
                <a:cs typeface="Lucida Sans" pitchFamily="34" charset="0"/>
              </a:rPr>
              <a:t>Para este escenario, siguen siendo válidas las recomendaciones anteriores, considerando que la nave y sus frecuencias alcanzan a absorber la demanda de pasajeros existentes y en el largo plazo.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L"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L" sz="2000" b="0" i="0" u="none" strike="noStrike" cap="none" normalizeH="0" baseline="0" dirty="0">
                <a:ln>
                  <a:noFill/>
                </a:ln>
                <a:solidFill>
                  <a:schemeClr val="tx1"/>
                </a:solidFill>
                <a:effectLst/>
                <a:latin typeface="Arial Narrow" pitchFamily="34" charset="0"/>
                <a:ea typeface="Times New Roman" pitchFamily="18" charset="0"/>
                <a:cs typeface="Lucida Sans" pitchFamily="34" charset="0"/>
              </a:rPr>
              <a:t>En ese contexto, el subsidio equivale al valor que se paga actualmente, esto es del orden de los $1.700.000.000 anuales.</a:t>
            </a:r>
          </a:p>
          <a:p>
            <a:pPr marL="0" marR="0" lvl="0" indent="0" algn="just" defTabSz="914400" rtl="0" eaLnBrk="0" fontAlgn="base" latinLnBrk="0" hangingPunct="0">
              <a:lnSpc>
                <a:spcPct val="100000"/>
              </a:lnSpc>
              <a:spcBef>
                <a:spcPct val="0"/>
              </a:spcBef>
              <a:spcAft>
                <a:spcPct val="0"/>
              </a:spcAft>
              <a:buClrTx/>
              <a:buSzTx/>
              <a:buFontTx/>
              <a:buNone/>
              <a:tabLst/>
            </a:pPr>
            <a:endParaRPr lang="es-CL" sz="2000" dirty="0">
              <a:latin typeface="Arial Narrow" pitchFamily="34" charset="0"/>
              <a:cs typeface="Arial" pitchFamily="34" charset="0"/>
            </a:endParaRPr>
          </a:p>
          <a:p>
            <a:pPr lvl="0" algn="just" eaLnBrk="0" fontAlgn="base" hangingPunct="0">
              <a:spcBef>
                <a:spcPct val="0"/>
              </a:spcBef>
              <a:spcAft>
                <a:spcPct val="0"/>
              </a:spcAft>
            </a:pPr>
            <a:r>
              <a:rPr lang="es-CL" sz="2000" dirty="0">
                <a:latin typeface="Arial Narrow" pitchFamily="34" charset="0"/>
                <a:ea typeface="Times New Roman" pitchFamily="18" charset="0"/>
                <a:cs typeface="Lucida Sans" pitchFamily="34" charset="0"/>
              </a:rPr>
              <a:t>Al igual que en el escenario anterior, en caso que aumente la demanda de transporte de carga peligrosa, este monto de subsidio podría verse incrementado.</a:t>
            </a:r>
          </a:p>
        </p:txBody>
      </p:sp>
    </p:spTree>
    <p:extLst>
      <p:ext uri="{BB962C8B-B14F-4D97-AF65-F5344CB8AC3E}">
        <p14:creationId xmlns:p14="http://schemas.microsoft.com/office/powerpoint/2010/main" xmlns="" val="357620047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0" y="188640"/>
            <a:ext cx="9144000" cy="1143000"/>
          </a:xfrm>
          <a:prstGeom prst="rect">
            <a:avLst/>
          </a:prstGeom>
        </p:spPr>
        <p:txBody>
          <a:bodyPr>
            <a:normAutofit/>
          </a:bodyPr>
          <a:lstStyle/>
          <a:p>
            <a:pPr lvl="0" algn="r">
              <a:spcBef>
                <a:spcPct val="0"/>
              </a:spcBef>
              <a:defRPr/>
            </a:pPr>
            <a:r>
              <a:rPr lang="es-CL" sz="2600" dirty="0">
                <a:solidFill>
                  <a:schemeClr val="bg1">
                    <a:lumMod val="50000"/>
                  </a:schemeClr>
                </a:solidFill>
                <a:latin typeface="Arial Narrow" pitchFamily="34" charset="0"/>
                <a:ea typeface="+mj-ea"/>
                <a:cs typeface="+mj-cs"/>
              </a:rPr>
              <a:t>ESTRUCTURA DE COSTOS DE OPERACIÓN DE LAS  PROPUESTAS </a:t>
            </a:r>
            <a:endParaRPr kumimoji="0" lang="es-CL"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359425" name="Rectangle 1"/>
          <p:cNvSpPr>
            <a:spLocks noChangeArrowheads="1"/>
          </p:cNvSpPr>
          <p:nvPr/>
        </p:nvSpPr>
        <p:spPr bwMode="auto">
          <a:xfrm>
            <a:off x="395536" y="1032411"/>
            <a:ext cx="8388424"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L" sz="2000" b="1" i="0" u="none" strike="noStrike" cap="none" normalizeH="0" baseline="0" dirty="0">
                <a:ln>
                  <a:noFill/>
                </a:ln>
                <a:solidFill>
                  <a:schemeClr val="tx1"/>
                </a:solidFill>
                <a:effectLst/>
                <a:latin typeface="Arial Narrow" pitchFamily="34" charset="0"/>
                <a:ea typeface="Times New Roman" pitchFamily="18" charset="0"/>
                <a:cs typeface="Lucida Sans" pitchFamily="34" charset="0"/>
              </a:rPr>
              <a:t>Modo Aéreo</a:t>
            </a:r>
            <a:endParaRPr kumimoji="0" lang="es-CL" b="0" i="0" u="none" strike="noStrike" cap="none" normalizeH="0" baseline="0" dirty="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pPr>
            <a:r>
              <a:rPr lang="es-CL" sz="2000" dirty="0"/>
              <a:t>se considera un proceso de licitación en el cual se debe considerar la adquisición de una aeronave</a:t>
            </a:r>
            <a:r>
              <a:rPr kumimoji="0" lang="es-CL" sz="2000" b="0" i="0" u="none" strike="noStrike" cap="none" normalizeH="0" baseline="0" dirty="0">
                <a:ln>
                  <a:noFill/>
                </a:ln>
                <a:solidFill>
                  <a:schemeClr val="tx1"/>
                </a:solidFill>
                <a:effectLst/>
                <a:latin typeface="Arial Narrow" pitchFamily="34" charset="0"/>
                <a:ea typeface="Times New Roman" pitchFamily="18" charset="0"/>
                <a:cs typeface="Lucida Sans"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L" sz="3200" b="0" i="0" u="none" strike="noStrike" cap="none" normalizeH="0" baseline="0" dirty="0">
              <a:ln>
                <a:noFill/>
              </a:ln>
              <a:solidFill>
                <a:schemeClr val="tx1"/>
              </a:solidFill>
              <a:effectLst/>
              <a:latin typeface="Arial" pitchFamily="34" charset="0"/>
              <a:cs typeface="Arial" pitchFamily="34" charset="0"/>
            </a:endParaRPr>
          </a:p>
        </p:txBody>
      </p:sp>
      <p:sp>
        <p:nvSpPr>
          <p:cNvPr id="5" name="4 Rectángulo"/>
          <p:cNvSpPr/>
          <p:nvPr/>
        </p:nvSpPr>
        <p:spPr>
          <a:xfrm>
            <a:off x="395536" y="2276872"/>
            <a:ext cx="7920880" cy="1754326"/>
          </a:xfrm>
          <a:prstGeom prst="rect">
            <a:avLst/>
          </a:prstGeom>
        </p:spPr>
        <p:txBody>
          <a:bodyPr wrap="square">
            <a:spAutoFit/>
          </a:bodyPr>
          <a:lstStyle/>
          <a:p>
            <a:r>
              <a:rPr lang="es-CL" dirty="0"/>
              <a:t>La inversión del Twin Otter usado se estima en M$2.600.000.</a:t>
            </a:r>
          </a:p>
          <a:p>
            <a:r>
              <a:rPr lang="es-CL" dirty="0"/>
              <a:t>Consumo de Combustible: 190 lt/hr</a:t>
            </a:r>
          </a:p>
          <a:p>
            <a:r>
              <a:rPr lang="es-CL" dirty="0"/>
              <a:t>Costo de Combustible JET A1 Lt.: 547 $/lt</a:t>
            </a:r>
          </a:p>
          <a:p>
            <a:r>
              <a:rPr lang="es-CL" dirty="0"/>
              <a:t>N° de Operaciones: 52 (un viaje ida y uno vuelta diario por 6 días al mes)</a:t>
            </a:r>
          </a:p>
          <a:p>
            <a:r>
              <a:rPr lang="es-CL" dirty="0"/>
              <a:t>Hrs de Vuelo mensual: 65 hr</a:t>
            </a:r>
          </a:p>
          <a:p>
            <a:r>
              <a:rPr lang="es-CL" dirty="0"/>
              <a:t>Calculo consumo de combustible:</a:t>
            </a:r>
          </a:p>
        </p:txBody>
      </p:sp>
      <p:graphicFrame>
        <p:nvGraphicFramePr>
          <p:cNvPr id="6" name="5 Tabla"/>
          <p:cNvGraphicFramePr>
            <a:graphicFrameLocks noGrp="1"/>
          </p:cNvGraphicFramePr>
          <p:nvPr/>
        </p:nvGraphicFramePr>
        <p:xfrm>
          <a:off x="539552" y="4437112"/>
          <a:ext cx="8136903" cy="1402080"/>
        </p:xfrm>
        <a:graphic>
          <a:graphicData uri="http://schemas.openxmlformats.org/drawingml/2006/table">
            <a:tbl>
              <a:tblPr/>
              <a:tblGrid>
                <a:gridCol w="1861104">
                  <a:extLst>
                    <a:ext uri="{9D8B030D-6E8A-4147-A177-3AD203B41FA5}">
                      <a16:colId xmlns:a16="http://schemas.microsoft.com/office/drawing/2014/main" xmlns="" val="20000"/>
                    </a:ext>
                  </a:extLst>
                </a:gridCol>
                <a:gridCol w="1354557">
                  <a:extLst>
                    <a:ext uri="{9D8B030D-6E8A-4147-A177-3AD203B41FA5}">
                      <a16:colId xmlns:a16="http://schemas.microsoft.com/office/drawing/2014/main" xmlns="" val="20001"/>
                    </a:ext>
                  </a:extLst>
                </a:gridCol>
                <a:gridCol w="1472724">
                  <a:extLst>
                    <a:ext uri="{9D8B030D-6E8A-4147-A177-3AD203B41FA5}">
                      <a16:colId xmlns:a16="http://schemas.microsoft.com/office/drawing/2014/main" xmlns="" val="20002"/>
                    </a:ext>
                  </a:extLst>
                </a:gridCol>
                <a:gridCol w="861913">
                  <a:extLst>
                    <a:ext uri="{9D8B030D-6E8A-4147-A177-3AD203B41FA5}">
                      <a16:colId xmlns:a16="http://schemas.microsoft.com/office/drawing/2014/main" xmlns="" val="20003"/>
                    </a:ext>
                  </a:extLst>
                </a:gridCol>
                <a:gridCol w="1232048">
                  <a:extLst>
                    <a:ext uri="{9D8B030D-6E8A-4147-A177-3AD203B41FA5}">
                      <a16:colId xmlns:a16="http://schemas.microsoft.com/office/drawing/2014/main" xmlns="" val="20004"/>
                    </a:ext>
                  </a:extLst>
                </a:gridCol>
                <a:gridCol w="1354557">
                  <a:extLst>
                    <a:ext uri="{9D8B030D-6E8A-4147-A177-3AD203B41FA5}">
                      <a16:colId xmlns:a16="http://schemas.microsoft.com/office/drawing/2014/main" xmlns="" val="20005"/>
                    </a:ext>
                  </a:extLst>
                </a:gridCol>
              </a:tblGrid>
              <a:tr h="381000">
                <a:tc>
                  <a:txBody>
                    <a:bodyPr/>
                    <a:lstStyle/>
                    <a:p>
                      <a:pPr algn="l">
                        <a:lnSpc>
                          <a:spcPct val="115000"/>
                        </a:lnSpc>
                        <a:spcAft>
                          <a:spcPts val="0"/>
                        </a:spcAft>
                      </a:pPr>
                      <a:r>
                        <a:rPr lang="es-CL" sz="1600" dirty="0">
                          <a:latin typeface="Calibri"/>
                          <a:ea typeface="Times New Roman"/>
                          <a:cs typeface="Arial"/>
                        </a:rPr>
                        <a:t>Combustible</a:t>
                      </a:r>
                      <a:endParaRPr lang="es-CL" sz="1800" dirty="0">
                        <a:latin typeface="Arial Narrow"/>
                        <a:ea typeface="Times New Roman"/>
                        <a:cs typeface="Lucida Sans"/>
                      </a:endParaRPr>
                    </a:p>
                  </a:txBody>
                  <a:tcPr marL="44450" marR="44450" marT="0" marB="0" anchor="b">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a:lnSpc>
                          <a:spcPct val="115000"/>
                        </a:lnSpc>
                        <a:spcAft>
                          <a:spcPts val="0"/>
                        </a:spcAft>
                      </a:pPr>
                      <a:r>
                        <a:rPr lang="es-CL" sz="1600" dirty="0">
                          <a:latin typeface="Calibri"/>
                          <a:ea typeface="Times New Roman"/>
                          <a:cs typeface="Arial"/>
                        </a:rPr>
                        <a:t>Distancia entre puntos</a:t>
                      </a:r>
                      <a:endParaRPr lang="es-CL" sz="1800" dirty="0">
                        <a:latin typeface="Arial Narrow"/>
                        <a:ea typeface="Times New Roman"/>
                        <a:cs typeface="Lucida Sans"/>
                      </a:endParaRPr>
                    </a:p>
                  </a:txBody>
                  <a:tcPr marL="44450" marR="44450" marT="0" marB="0" anchor="b">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a:lnSpc>
                          <a:spcPct val="115000"/>
                        </a:lnSpc>
                        <a:spcAft>
                          <a:spcPts val="0"/>
                        </a:spcAft>
                      </a:pPr>
                      <a:r>
                        <a:rPr lang="es-CL" sz="1600" dirty="0">
                          <a:latin typeface="Calibri"/>
                          <a:ea typeface="Times New Roman"/>
                          <a:cs typeface="Arial"/>
                        </a:rPr>
                        <a:t>Velocidad promedio k/hr</a:t>
                      </a:r>
                      <a:endParaRPr lang="es-CL" sz="1800" dirty="0">
                        <a:latin typeface="Arial Narrow"/>
                        <a:ea typeface="Times New Roman"/>
                        <a:cs typeface="Lucida Sans"/>
                      </a:endParaRPr>
                    </a:p>
                  </a:txBody>
                  <a:tcPr marL="44450" marR="44450" marT="0" marB="0" anchor="b">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a:lnSpc>
                          <a:spcPct val="115000"/>
                        </a:lnSpc>
                        <a:spcAft>
                          <a:spcPts val="0"/>
                        </a:spcAft>
                      </a:pPr>
                      <a:r>
                        <a:rPr lang="es-CL" sz="1600" dirty="0">
                          <a:latin typeface="Calibri"/>
                          <a:ea typeface="Times New Roman"/>
                          <a:cs typeface="Arial"/>
                        </a:rPr>
                        <a:t>Duracion trayecto Hrs.</a:t>
                      </a:r>
                      <a:endParaRPr lang="es-CL" sz="1800" dirty="0">
                        <a:latin typeface="Arial Narrow"/>
                        <a:ea typeface="Times New Roman"/>
                        <a:cs typeface="Lucida Sans"/>
                      </a:endParaRPr>
                    </a:p>
                  </a:txBody>
                  <a:tcPr marL="44450" marR="44450" marT="0" marB="0" anchor="b">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s-CL" sz="1600" dirty="0">
                          <a:latin typeface="Calibri"/>
                          <a:ea typeface="Times New Roman"/>
                          <a:cs typeface="Arial"/>
                        </a:rPr>
                        <a:t>Consumo de Combustible Mensual</a:t>
                      </a:r>
                      <a:endParaRPr lang="es-CL" sz="1800" dirty="0">
                        <a:latin typeface="Arial Narrow"/>
                        <a:ea typeface="Times New Roman"/>
                        <a:cs typeface="Lucida Sans"/>
                      </a:endParaRPr>
                    </a:p>
                  </a:txBody>
                  <a:tcPr marL="44450" marR="4445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s-CL" sz="1600" dirty="0">
                          <a:latin typeface="Calibri"/>
                          <a:ea typeface="Times New Roman"/>
                          <a:cs typeface="Arial"/>
                        </a:rPr>
                        <a:t>Costo Mensual</a:t>
                      </a:r>
                      <a:endParaRPr lang="es-CL" sz="1800" dirty="0">
                        <a:latin typeface="Arial Narrow"/>
                        <a:ea typeface="Times New Roman"/>
                        <a:cs typeface="Lucida Sans"/>
                      </a:endParaRPr>
                    </a:p>
                  </a:txBody>
                  <a:tcPr marL="44450" marR="4445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xmlns="" val="10000"/>
                  </a:ext>
                </a:extLst>
              </a:tr>
              <a:tr h="190500">
                <a:tc>
                  <a:txBody>
                    <a:bodyPr/>
                    <a:lstStyle/>
                    <a:p>
                      <a:pPr algn="l">
                        <a:lnSpc>
                          <a:spcPct val="115000"/>
                        </a:lnSpc>
                        <a:spcAft>
                          <a:spcPts val="0"/>
                        </a:spcAft>
                      </a:pPr>
                      <a:r>
                        <a:rPr lang="es-CL" sz="1600" dirty="0">
                          <a:latin typeface="Calibri"/>
                          <a:ea typeface="Times New Roman"/>
                          <a:cs typeface="Arial"/>
                        </a:rPr>
                        <a:t>Costo hr Combustible </a:t>
                      </a:r>
                      <a:endParaRPr lang="es-CL" sz="1800" dirty="0">
                        <a:latin typeface="Arial Narrow"/>
                        <a:ea typeface="Times New Roman"/>
                        <a:cs typeface="Lucida Sans"/>
                      </a:endParaRPr>
                    </a:p>
                  </a:txBody>
                  <a:tcPr marL="44450" marR="44450" marT="0" marB="0" anchor="b">
                    <a:lnL>
                      <a:noFill/>
                    </a:lnL>
                    <a:lnR>
                      <a:noFill/>
                    </a:lnR>
                    <a:lnT w="12700" cap="flat" cmpd="sng" algn="ctr">
                      <a:solidFill>
                        <a:srgbClr val="A5A5A5"/>
                      </a:solidFill>
                      <a:prstDash val="solid"/>
                      <a:round/>
                      <a:headEnd type="none" w="med" len="med"/>
                      <a:tailEnd type="none" w="med" len="med"/>
                    </a:lnT>
                    <a:lnB>
                      <a:noFill/>
                    </a:lnB>
                  </a:tcPr>
                </a:tc>
                <a:tc>
                  <a:txBody>
                    <a:bodyPr/>
                    <a:lstStyle/>
                    <a:p>
                      <a:pPr algn="ctr">
                        <a:lnSpc>
                          <a:spcPct val="115000"/>
                        </a:lnSpc>
                        <a:spcAft>
                          <a:spcPts val="0"/>
                        </a:spcAft>
                      </a:pPr>
                      <a:r>
                        <a:rPr lang="es-CL" sz="1600" dirty="0">
                          <a:latin typeface="Calibri"/>
                          <a:ea typeface="Times New Roman"/>
                          <a:cs typeface="Arial"/>
                        </a:rPr>
                        <a:t>270</a:t>
                      </a:r>
                      <a:endParaRPr lang="es-CL" sz="1800" dirty="0">
                        <a:latin typeface="Arial Narrow"/>
                        <a:ea typeface="Times New Roman"/>
                        <a:cs typeface="Lucida Sans"/>
                      </a:endParaRPr>
                    </a:p>
                  </a:txBody>
                  <a:tcPr marL="44450" marR="44450" marT="0" marB="0" anchor="b">
                    <a:lnL>
                      <a:noFill/>
                    </a:lnL>
                    <a:lnR>
                      <a:noFill/>
                    </a:lnR>
                    <a:lnT w="12700" cap="flat" cmpd="sng" algn="ctr">
                      <a:solidFill>
                        <a:srgbClr val="A5A5A5"/>
                      </a:solidFill>
                      <a:prstDash val="solid"/>
                      <a:round/>
                      <a:headEnd type="none" w="med" len="med"/>
                      <a:tailEnd type="none" w="med" len="med"/>
                    </a:lnT>
                    <a:lnB>
                      <a:noFill/>
                    </a:lnB>
                  </a:tcPr>
                </a:tc>
                <a:tc>
                  <a:txBody>
                    <a:bodyPr/>
                    <a:lstStyle/>
                    <a:p>
                      <a:pPr algn="ctr">
                        <a:lnSpc>
                          <a:spcPct val="115000"/>
                        </a:lnSpc>
                        <a:spcAft>
                          <a:spcPts val="0"/>
                        </a:spcAft>
                      </a:pPr>
                      <a:r>
                        <a:rPr lang="es-CL" sz="1600" dirty="0">
                          <a:latin typeface="Calibri"/>
                          <a:ea typeface="Times New Roman"/>
                          <a:cs typeface="Arial"/>
                        </a:rPr>
                        <a:t>216</a:t>
                      </a:r>
                      <a:endParaRPr lang="es-CL" sz="1800" dirty="0">
                        <a:latin typeface="Arial Narrow"/>
                        <a:ea typeface="Times New Roman"/>
                        <a:cs typeface="Lucida Sans"/>
                      </a:endParaRPr>
                    </a:p>
                  </a:txBody>
                  <a:tcPr marL="44450" marR="44450" marT="0" marB="0" anchor="b">
                    <a:lnL>
                      <a:noFill/>
                    </a:lnL>
                    <a:lnR>
                      <a:noFill/>
                    </a:lnR>
                    <a:lnT w="12700" cap="flat" cmpd="sng" algn="ctr">
                      <a:solidFill>
                        <a:srgbClr val="A5A5A5"/>
                      </a:solidFill>
                      <a:prstDash val="solid"/>
                      <a:round/>
                      <a:headEnd type="none" w="med" len="med"/>
                      <a:tailEnd type="none" w="med" len="med"/>
                    </a:lnT>
                    <a:lnB>
                      <a:noFill/>
                    </a:lnB>
                  </a:tcPr>
                </a:tc>
                <a:tc>
                  <a:txBody>
                    <a:bodyPr/>
                    <a:lstStyle/>
                    <a:p>
                      <a:pPr algn="ctr">
                        <a:lnSpc>
                          <a:spcPct val="115000"/>
                        </a:lnSpc>
                        <a:spcAft>
                          <a:spcPts val="0"/>
                        </a:spcAft>
                      </a:pPr>
                      <a:r>
                        <a:rPr lang="es-CL" sz="1600" dirty="0">
                          <a:latin typeface="Calibri"/>
                          <a:ea typeface="Times New Roman"/>
                          <a:cs typeface="Arial"/>
                        </a:rPr>
                        <a:t>1,25</a:t>
                      </a:r>
                      <a:endParaRPr lang="es-CL" sz="1800" dirty="0">
                        <a:latin typeface="Arial Narrow"/>
                        <a:ea typeface="Times New Roman"/>
                        <a:cs typeface="Lucida Sans"/>
                      </a:endParaRPr>
                    </a:p>
                  </a:txBody>
                  <a:tcPr marL="44450" marR="44450" marT="0" marB="0" anchor="b">
                    <a:lnL>
                      <a:noFill/>
                    </a:lnL>
                    <a:lnR>
                      <a:noFill/>
                    </a:lnR>
                    <a:lnT w="12700" cap="flat" cmpd="sng" algn="ctr">
                      <a:solidFill>
                        <a:srgbClr val="A5A5A5"/>
                      </a:solidFill>
                      <a:prstDash val="solid"/>
                      <a:round/>
                      <a:headEnd type="none" w="med" len="med"/>
                      <a:tailEnd type="none" w="med" len="med"/>
                    </a:lnT>
                    <a:lnB>
                      <a:noFill/>
                    </a:lnB>
                  </a:tcPr>
                </a:tc>
                <a:tc>
                  <a:txBody>
                    <a:bodyPr/>
                    <a:lstStyle/>
                    <a:p>
                      <a:pPr algn="ctr">
                        <a:lnSpc>
                          <a:spcPct val="115000"/>
                        </a:lnSpc>
                        <a:spcAft>
                          <a:spcPts val="0"/>
                        </a:spcAft>
                      </a:pPr>
                      <a:r>
                        <a:rPr lang="es-CL" sz="1600" dirty="0">
                          <a:latin typeface="Calibri"/>
                          <a:ea typeface="Times New Roman"/>
                          <a:cs typeface="Arial"/>
                        </a:rPr>
                        <a:t>12.350</a:t>
                      </a:r>
                      <a:endParaRPr lang="es-CL" sz="1800" dirty="0">
                        <a:latin typeface="Arial Narrow"/>
                        <a:ea typeface="Times New Roman"/>
                        <a:cs typeface="Lucida Sans"/>
                      </a:endParaRPr>
                    </a:p>
                  </a:txBody>
                  <a:tcPr marL="44450" marR="44450" marT="0" marB="0" anchor="b">
                    <a:lnL>
                      <a:noFill/>
                    </a:lnL>
                    <a:lnR>
                      <a:noFill/>
                    </a:lnR>
                    <a:lnT w="12700" cap="flat" cmpd="sng" algn="ctr">
                      <a:solidFill>
                        <a:srgbClr val="A5A5A5"/>
                      </a:solidFill>
                      <a:prstDash val="solid"/>
                      <a:round/>
                      <a:headEnd type="none" w="med" len="med"/>
                      <a:tailEnd type="none" w="med" len="med"/>
                    </a:lnT>
                    <a:lnB>
                      <a:noFill/>
                    </a:lnB>
                  </a:tcPr>
                </a:tc>
                <a:tc>
                  <a:txBody>
                    <a:bodyPr/>
                    <a:lstStyle/>
                    <a:p>
                      <a:pPr algn="ctr">
                        <a:lnSpc>
                          <a:spcPct val="115000"/>
                        </a:lnSpc>
                        <a:spcAft>
                          <a:spcPts val="0"/>
                        </a:spcAft>
                      </a:pPr>
                      <a:r>
                        <a:rPr lang="es-CL" sz="1600" dirty="0">
                          <a:latin typeface="Calibri"/>
                          <a:ea typeface="Times New Roman"/>
                          <a:cs typeface="Arial"/>
                        </a:rPr>
                        <a:t>$6.755.450</a:t>
                      </a:r>
                      <a:endParaRPr lang="es-CL" sz="1800" dirty="0">
                        <a:latin typeface="Arial Narrow"/>
                        <a:ea typeface="Times New Roman"/>
                        <a:cs typeface="Lucida Sans"/>
                      </a:endParaRPr>
                    </a:p>
                  </a:txBody>
                  <a:tcPr marL="44450" marR="44450" marT="0" marB="0" anchor="b">
                    <a:lnL>
                      <a:noFill/>
                    </a:lnL>
                    <a:lnR>
                      <a:noFill/>
                    </a:lnR>
                    <a:lnT w="12700" cap="flat" cmpd="sng" algn="ctr">
                      <a:solidFill>
                        <a:srgbClr val="A5A5A5"/>
                      </a:solidFill>
                      <a:prstDash val="solid"/>
                      <a:round/>
                      <a:headEnd type="none" w="med" len="med"/>
                      <a:tailEnd type="none" w="med" len="med"/>
                    </a:lnT>
                    <a:lnB>
                      <a:noFill/>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357620047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0" y="188640"/>
            <a:ext cx="9144000" cy="1143000"/>
          </a:xfrm>
          <a:prstGeom prst="rect">
            <a:avLst/>
          </a:prstGeom>
        </p:spPr>
        <p:txBody>
          <a:bodyPr>
            <a:normAutofit/>
          </a:bodyPr>
          <a:lstStyle/>
          <a:p>
            <a:pPr lvl="0" algn="r">
              <a:spcBef>
                <a:spcPct val="0"/>
              </a:spcBef>
              <a:defRPr/>
            </a:pPr>
            <a:r>
              <a:rPr lang="es-CL" sz="2600" dirty="0">
                <a:solidFill>
                  <a:schemeClr val="bg1">
                    <a:lumMod val="50000"/>
                  </a:schemeClr>
                </a:solidFill>
                <a:latin typeface="Arial Narrow" pitchFamily="34" charset="0"/>
                <a:ea typeface="+mj-ea"/>
                <a:cs typeface="+mj-cs"/>
              </a:rPr>
              <a:t>ESTRUCTURA DE COSTOS DE OPERACIÓN DE LAS  PROPUESTAS </a:t>
            </a:r>
            <a:endParaRPr kumimoji="0" lang="es-CL" sz="26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7" name="6 Tabla"/>
          <p:cNvGraphicFramePr>
            <a:graphicFrameLocks noGrp="1"/>
          </p:cNvGraphicFramePr>
          <p:nvPr/>
        </p:nvGraphicFramePr>
        <p:xfrm>
          <a:off x="2339752" y="1700808"/>
          <a:ext cx="3210530" cy="1051560"/>
        </p:xfrm>
        <a:graphic>
          <a:graphicData uri="http://schemas.openxmlformats.org/drawingml/2006/table">
            <a:tbl>
              <a:tblPr/>
              <a:tblGrid>
                <a:gridCol w="1378160">
                  <a:extLst>
                    <a:ext uri="{9D8B030D-6E8A-4147-A177-3AD203B41FA5}">
                      <a16:colId xmlns:a16="http://schemas.microsoft.com/office/drawing/2014/main" xmlns="" val="20000"/>
                    </a:ext>
                  </a:extLst>
                </a:gridCol>
                <a:gridCol w="1832370">
                  <a:extLst>
                    <a:ext uri="{9D8B030D-6E8A-4147-A177-3AD203B41FA5}">
                      <a16:colId xmlns:a16="http://schemas.microsoft.com/office/drawing/2014/main" xmlns="" val="20001"/>
                    </a:ext>
                  </a:extLst>
                </a:gridCol>
              </a:tblGrid>
              <a:tr h="161925">
                <a:tc>
                  <a:txBody>
                    <a:bodyPr/>
                    <a:lstStyle/>
                    <a:p>
                      <a:pPr algn="ctr">
                        <a:lnSpc>
                          <a:spcPct val="115000"/>
                        </a:lnSpc>
                        <a:spcAft>
                          <a:spcPts val="0"/>
                        </a:spcAft>
                      </a:pPr>
                      <a:r>
                        <a:rPr lang="es-CL" sz="1200" dirty="0">
                          <a:latin typeface="Arial"/>
                          <a:ea typeface="Times New Roman"/>
                          <a:cs typeface="Lucida Sans"/>
                        </a:rPr>
                        <a:t>Plazo Proyecto</a:t>
                      </a:r>
                      <a:endParaRPr lang="es-CL" sz="1800" dirty="0">
                        <a:latin typeface="Arial Narrow"/>
                        <a:ea typeface="Times New Roman"/>
                        <a:cs typeface="Lucida Sans"/>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dirty="0">
                          <a:latin typeface="Arial"/>
                          <a:ea typeface="Times New Roman"/>
                          <a:cs typeface="Lucida Sans"/>
                        </a:rPr>
                        <a:t>Subsidio anual $</a:t>
                      </a:r>
                      <a:endParaRPr lang="es-CL" sz="1800" dirty="0">
                        <a:latin typeface="Arial Narrow"/>
                        <a:ea typeface="Times New Roman"/>
                        <a:cs typeface="Lucida Sans"/>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61925">
                <a:tc>
                  <a:txBody>
                    <a:bodyPr/>
                    <a:lstStyle/>
                    <a:p>
                      <a:pPr algn="ctr">
                        <a:lnSpc>
                          <a:spcPct val="115000"/>
                        </a:lnSpc>
                        <a:spcAft>
                          <a:spcPts val="0"/>
                        </a:spcAft>
                      </a:pPr>
                      <a:r>
                        <a:rPr lang="es-CL" sz="1200" dirty="0">
                          <a:latin typeface="Arial"/>
                          <a:ea typeface="Times New Roman"/>
                          <a:cs typeface="Lucida Sans"/>
                        </a:rPr>
                        <a:t>5</a:t>
                      </a:r>
                      <a:endParaRPr lang="es-CL" sz="1800" dirty="0">
                        <a:latin typeface="Arial Narrow"/>
                        <a:ea typeface="Times New Roman"/>
                        <a:cs typeface="Lucida Sans"/>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s-CL" sz="1200" kern="1200" dirty="0">
                          <a:solidFill>
                            <a:schemeClr val="tx1"/>
                          </a:solidFill>
                          <a:latin typeface="Arial"/>
                          <a:ea typeface="Times New Roman"/>
                          <a:cs typeface="Lucida Sans"/>
                        </a:rPr>
                        <a:t>        696.915.766 </a:t>
                      </a:r>
                      <a:r>
                        <a:rPr lang="es-CL" sz="1200" dirty="0">
                          <a:latin typeface="Arial"/>
                          <a:ea typeface="Times New Roman"/>
                          <a:cs typeface="Lucida Sans"/>
                        </a:rPr>
                        <a:t> </a:t>
                      </a:r>
                      <a:endParaRPr lang="es-CL" sz="1800" dirty="0">
                        <a:latin typeface="Arial Narrow"/>
                        <a:ea typeface="Times New Roman"/>
                        <a:cs typeface="Lucida Sans"/>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61925">
                <a:tc>
                  <a:txBody>
                    <a:bodyPr/>
                    <a:lstStyle/>
                    <a:p>
                      <a:pPr algn="ctr">
                        <a:lnSpc>
                          <a:spcPct val="115000"/>
                        </a:lnSpc>
                        <a:spcAft>
                          <a:spcPts val="0"/>
                        </a:spcAft>
                      </a:pPr>
                      <a:r>
                        <a:rPr lang="es-CL" sz="1200" dirty="0">
                          <a:latin typeface="Arial"/>
                          <a:ea typeface="Times New Roman"/>
                          <a:cs typeface="Lucida Sans"/>
                        </a:rPr>
                        <a:t>10</a:t>
                      </a:r>
                      <a:endParaRPr lang="es-CL" sz="1800" dirty="0">
                        <a:latin typeface="Arial Narrow"/>
                        <a:ea typeface="Times New Roman"/>
                        <a:cs typeface="Lucida Sans"/>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L" sz="1200" dirty="0">
                          <a:latin typeface="Arial"/>
                          <a:ea typeface="Times New Roman"/>
                          <a:cs typeface="Lucida Sans"/>
                        </a:rPr>
                        <a:t>        651.366.151 </a:t>
                      </a:r>
                      <a:endParaRPr lang="es-CL" sz="1800" dirty="0">
                        <a:latin typeface="Arial Narrow"/>
                        <a:ea typeface="Times New Roman"/>
                        <a:cs typeface="Lucida Sans"/>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61925">
                <a:tc>
                  <a:txBody>
                    <a:bodyPr/>
                    <a:lstStyle/>
                    <a:p>
                      <a:pPr algn="ctr">
                        <a:lnSpc>
                          <a:spcPct val="115000"/>
                        </a:lnSpc>
                        <a:spcAft>
                          <a:spcPts val="0"/>
                        </a:spcAft>
                      </a:pPr>
                      <a:r>
                        <a:rPr lang="es-CL" sz="1200" dirty="0">
                          <a:latin typeface="Arial"/>
                          <a:ea typeface="Times New Roman"/>
                          <a:cs typeface="Lucida Sans"/>
                        </a:rPr>
                        <a:t>15</a:t>
                      </a:r>
                      <a:endParaRPr lang="es-CL" sz="1800" dirty="0">
                        <a:latin typeface="Arial Narrow"/>
                        <a:ea typeface="Times New Roman"/>
                        <a:cs typeface="Lucida Sans"/>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L" sz="1200" dirty="0">
                          <a:latin typeface="Arial"/>
                          <a:ea typeface="Times New Roman"/>
                          <a:cs typeface="Lucida Sans"/>
                        </a:rPr>
                        <a:t>        611.205.806 </a:t>
                      </a:r>
                      <a:endParaRPr lang="es-CL" sz="1800" dirty="0">
                        <a:latin typeface="Arial Narrow"/>
                        <a:ea typeface="Times New Roman"/>
                        <a:cs typeface="Lucida Sans"/>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61925">
                <a:tc>
                  <a:txBody>
                    <a:bodyPr/>
                    <a:lstStyle/>
                    <a:p>
                      <a:pPr algn="ctr">
                        <a:lnSpc>
                          <a:spcPct val="115000"/>
                        </a:lnSpc>
                        <a:spcAft>
                          <a:spcPts val="0"/>
                        </a:spcAft>
                      </a:pPr>
                      <a:r>
                        <a:rPr lang="es-CL" sz="1200" dirty="0">
                          <a:latin typeface="Arial"/>
                          <a:ea typeface="Times New Roman"/>
                          <a:cs typeface="Lucida Sans"/>
                        </a:rPr>
                        <a:t>20</a:t>
                      </a:r>
                      <a:endParaRPr lang="es-CL" sz="1800" dirty="0">
                        <a:latin typeface="Arial Narrow"/>
                        <a:ea typeface="Times New Roman"/>
                        <a:cs typeface="Lucida Sans"/>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L" sz="1200" dirty="0">
                          <a:latin typeface="Arial"/>
                          <a:ea typeface="Times New Roman"/>
                          <a:cs typeface="Lucida Sans"/>
                        </a:rPr>
                        <a:t>        577.992.736 </a:t>
                      </a:r>
                      <a:endParaRPr lang="es-CL" sz="1800" dirty="0">
                        <a:latin typeface="Arial Narrow"/>
                        <a:ea typeface="Times New Roman"/>
                        <a:cs typeface="Lucida Sans"/>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363521" name="Rectangle 1"/>
          <p:cNvSpPr>
            <a:spLocks noChangeArrowheads="1"/>
          </p:cNvSpPr>
          <p:nvPr/>
        </p:nvSpPr>
        <p:spPr bwMode="auto">
          <a:xfrm>
            <a:off x="467544" y="908720"/>
            <a:ext cx="7740352"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b="0" i="0" u="none" strike="noStrike" cap="none" normalizeH="0" baseline="0" dirty="0">
                <a:ln>
                  <a:noFill/>
                </a:ln>
                <a:solidFill>
                  <a:schemeClr val="tx1"/>
                </a:solidFill>
                <a:effectLst/>
                <a:latin typeface="Arial Narrow" pitchFamily="34" charset="0"/>
                <a:ea typeface="Times New Roman" pitchFamily="18" charset="0"/>
                <a:cs typeface="Lucida Sans" pitchFamily="34" charset="0"/>
              </a:rPr>
              <a:t>Con estas consideraciones se ha calculado el valor de subsidio anual que se requeriría para financiar la adquisición de este tipo de nave y los 12 asientos para distintos plazos de proyecto:</a:t>
            </a:r>
            <a:endParaRPr kumimoji="0" lang="es-CL"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sz="2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8" name="7 Tabla"/>
          <p:cNvGraphicFramePr>
            <a:graphicFrameLocks noGrp="1"/>
          </p:cNvGraphicFramePr>
          <p:nvPr/>
        </p:nvGraphicFramePr>
        <p:xfrm>
          <a:off x="2483768" y="3645024"/>
          <a:ext cx="3168352" cy="1051560"/>
        </p:xfrm>
        <a:graphic>
          <a:graphicData uri="http://schemas.openxmlformats.org/drawingml/2006/table">
            <a:tbl>
              <a:tblPr/>
              <a:tblGrid>
                <a:gridCol w="1487580">
                  <a:extLst>
                    <a:ext uri="{9D8B030D-6E8A-4147-A177-3AD203B41FA5}">
                      <a16:colId xmlns:a16="http://schemas.microsoft.com/office/drawing/2014/main" xmlns="" val="20000"/>
                    </a:ext>
                  </a:extLst>
                </a:gridCol>
                <a:gridCol w="1680772">
                  <a:extLst>
                    <a:ext uri="{9D8B030D-6E8A-4147-A177-3AD203B41FA5}">
                      <a16:colId xmlns:a16="http://schemas.microsoft.com/office/drawing/2014/main" xmlns="" val="20001"/>
                    </a:ext>
                  </a:extLst>
                </a:gridCol>
              </a:tblGrid>
              <a:tr h="161925">
                <a:tc>
                  <a:txBody>
                    <a:bodyPr/>
                    <a:lstStyle/>
                    <a:p>
                      <a:pPr algn="l">
                        <a:lnSpc>
                          <a:spcPct val="115000"/>
                        </a:lnSpc>
                        <a:spcAft>
                          <a:spcPts val="0"/>
                        </a:spcAft>
                      </a:pPr>
                      <a:r>
                        <a:rPr lang="es-CL" sz="1200" dirty="0">
                          <a:latin typeface="Arial"/>
                          <a:ea typeface="Times New Roman"/>
                          <a:cs typeface="Lucida Sans"/>
                        </a:rPr>
                        <a:t>Plazo Proyecto</a:t>
                      </a:r>
                      <a:endParaRPr lang="es-CL" sz="1800" dirty="0">
                        <a:latin typeface="Arial Narrow"/>
                        <a:ea typeface="Times New Roman"/>
                        <a:cs typeface="Lucida Sans"/>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L" sz="1200" dirty="0">
                          <a:latin typeface="Arial"/>
                          <a:ea typeface="Times New Roman"/>
                          <a:cs typeface="Lucida Sans"/>
                        </a:rPr>
                        <a:t>Subsidio anual $</a:t>
                      </a:r>
                      <a:endParaRPr lang="es-CL" sz="1800" dirty="0">
                        <a:latin typeface="Arial Narrow"/>
                        <a:ea typeface="Times New Roman"/>
                        <a:cs typeface="Lucida Sans"/>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61925">
                <a:tc>
                  <a:txBody>
                    <a:bodyPr/>
                    <a:lstStyle/>
                    <a:p>
                      <a:pPr algn="ctr">
                        <a:lnSpc>
                          <a:spcPct val="115000"/>
                        </a:lnSpc>
                        <a:spcAft>
                          <a:spcPts val="0"/>
                        </a:spcAft>
                      </a:pPr>
                      <a:r>
                        <a:rPr lang="es-CL" sz="1200" dirty="0">
                          <a:latin typeface="Arial"/>
                          <a:ea typeface="Times New Roman"/>
                          <a:cs typeface="Lucida Sans"/>
                        </a:rPr>
                        <a:t>5</a:t>
                      </a:r>
                      <a:endParaRPr lang="es-CL" sz="1800" dirty="0">
                        <a:latin typeface="Arial Narrow"/>
                        <a:ea typeface="Times New Roman"/>
                        <a:cs typeface="Lucida Sans"/>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dirty="0">
                          <a:latin typeface="Arial"/>
                          <a:ea typeface="Times New Roman"/>
                          <a:cs typeface="Lucida Sans"/>
                        </a:rPr>
                        <a:t>96.298.224</a:t>
                      </a:r>
                      <a:endParaRPr lang="es-CL" sz="1800" dirty="0">
                        <a:latin typeface="Arial Narrow"/>
                        <a:ea typeface="Times New Roman"/>
                        <a:cs typeface="Lucida Sans"/>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61925">
                <a:tc>
                  <a:txBody>
                    <a:bodyPr/>
                    <a:lstStyle/>
                    <a:p>
                      <a:pPr algn="ctr">
                        <a:lnSpc>
                          <a:spcPct val="115000"/>
                        </a:lnSpc>
                        <a:spcAft>
                          <a:spcPts val="0"/>
                        </a:spcAft>
                      </a:pPr>
                      <a:r>
                        <a:rPr lang="es-CL" sz="1200" dirty="0">
                          <a:latin typeface="Arial"/>
                          <a:ea typeface="Times New Roman"/>
                          <a:cs typeface="Lucida Sans"/>
                        </a:rPr>
                        <a:t>10</a:t>
                      </a:r>
                      <a:endParaRPr lang="es-CL" sz="1800" dirty="0">
                        <a:latin typeface="Arial Narrow"/>
                        <a:ea typeface="Times New Roman"/>
                        <a:cs typeface="Lucida Sans"/>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dirty="0">
                          <a:latin typeface="Arial"/>
                          <a:ea typeface="Times New Roman"/>
                          <a:cs typeface="Lucida Sans"/>
                        </a:rPr>
                        <a:t>76.911.147</a:t>
                      </a:r>
                      <a:endParaRPr lang="es-CL" sz="1800" dirty="0">
                        <a:latin typeface="Arial Narrow"/>
                        <a:ea typeface="Times New Roman"/>
                        <a:cs typeface="Lucida Sans"/>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61925">
                <a:tc>
                  <a:txBody>
                    <a:bodyPr/>
                    <a:lstStyle/>
                    <a:p>
                      <a:pPr algn="ctr">
                        <a:lnSpc>
                          <a:spcPct val="115000"/>
                        </a:lnSpc>
                        <a:spcAft>
                          <a:spcPts val="0"/>
                        </a:spcAft>
                      </a:pPr>
                      <a:r>
                        <a:rPr lang="es-CL" sz="1200" dirty="0">
                          <a:latin typeface="Arial"/>
                          <a:ea typeface="Times New Roman"/>
                          <a:cs typeface="Lucida Sans"/>
                        </a:rPr>
                        <a:t>15</a:t>
                      </a:r>
                      <a:endParaRPr lang="es-CL" sz="1800" dirty="0">
                        <a:latin typeface="Arial Narrow"/>
                        <a:ea typeface="Times New Roman"/>
                        <a:cs typeface="Lucida Sans"/>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dirty="0">
                          <a:latin typeface="Arial"/>
                          <a:ea typeface="Times New Roman"/>
                          <a:cs typeface="Lucida Sans"/>
                        </a:rPr>
                        <a:t>45.875.371</a:t>
                      </a:r>
                      <a:endParaRPr lang="es-CL" sz="1800" dirty="0">
                        <a:latin typeface="Arial Narrow"/>
                        <a:ea typeface="Times New Roman"/>
                        <a:cs typeface="Lucida Sans"/>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61925">
                <a:tc>
                  <a:txBody>
                    <a:bodyPr/>
                    <a:lstStyle/>
                    <a:p>
                      <a:pPr algn="ctr">
                        <a:lnSpc>
                          <a:spcPct val="115000"/>
                        </a:lnSpc>
                        <a:spcAft>
                          <a:spcPts val="0"/>
                        </a:spcAft>
                      </a:pPr>
                      <a:r>
                        <a:rPr lang="es-CL" sz="1200" dirty="0">
                          <a:latin typeface="Arial"/>
                          <a:ea typeface="Times New Roman"/>
                          <a:cs typeface="Lucida Sans"/>
                        </a:rPr>
                        <a:t>20</a:t>
                      </a:r>
                      <a:endParaRPr lang="es-CL" sz="1800" dirty="0">
                        <a:latin typeface="Arial Narrow"/>
                        <a:ea typeface="Times New Roman"/>
                        <a:cs typeface="Lucida Sans"/>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dirty="0">
                          <a:latin typeface="Arial"/>
                          <a:ea typeface="Times New Roman"/>
                          <a:cs typeface="Lucida Sans"/>
                        </a:rPr>
                        <a:t>16.407.614</a:t>
                      </a:r>
                      <a:endParaRPr lang="es-CL" sz="1800" dirty="0">
                        <a:latin typeface="Arial Narrow"/>
                        <a:ea typeface="Times New Roman"/>
                        <a:cs typeface="Lucida Sans"/>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363522" name="Rectangle 2"/>
          <p:cNvSpPr>
            <a:spLocks noChangeArrowheads="1"/>
          </p:cNvSpPr>
          <p:nvPr/>
        </p:nvSpPr>
        <p:spPr bwMode="auto">
          <a:xfrm>
            <a:off x="539552" y="2996952"/>
            <a:ext cx="828092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L" sz="1600" b="0" i="0" u="none" strike="noStrike" cap="none" normalizeH="0" baseline="0" dirty="0">
                <a:ln>
                  <a:noFill/>
                </a:ln>
                <a:solidFill>
                  <a:schemeClr val="tx1"/>
                </a:solidFill>
                <a:effectLst/>
                <a:latin typeface="Arial Narrow" pitchFamily="34" charset="0"/>
                <a:ea typeface="Times New Roman" pitchFamily="18" charset="0"/>
                <a:cs typeface="Lucida Sans" pitchFamily="34" charset="0"/>
              </a:rPr>
              <a:t>Si se estima que el avión puede ser utilizado para cumplir con otros viajes por lo cual podría tener mayores ingresos para apalancar la inversión.</a:t>
            </a:r>
          </a:p>
        </p:txBody>
      </p:sp>
      <p:sp>
        <p:nvSpPr>
          <p:cNvPr id="10" name="Rectangle 2"/>
          <p:cNvSpPr>
            <a:spLocks noChangeArrowheads="1"/>
          </p:cNvSpPr>
          <p:nvPr/>
        </p:nvSpPr>
        <p:spPr bwMode="auto">
          <a:xfrm>
            <a:off x="539552" y="4930715"/>
            <a:ext cx="828092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L" sz="1600" b="0" i="0" u="none" strike="noStrike" cap="none" normalizeH="0" baseline="0" dirty="0">
                <a:ln>
                  <a:noFill/>
                </a:ln>
                <a:solidFill>
                  <a:schemeClr val="tx1"/>
                </a:solidFill>
                <a:effectLst/>
                <a:latin typeface="Arial Narrow" pitchFamily="34" charset="0"/>
                <a:ea typeface="Times New Roman" pitchFamily="18" charset="0"/>
                <a:cs typeface="Lucida Sans" pitchFamily="34" charset="0"/>
              </a:rPr>
              <a:t>El proyecto alcanza su financiamiento bajo un escenario de 10 años con tres viajes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L" sz="1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L" sz="1600" b="0" i="0" u="none" strike="noStrike" cap="none" normalizeH="0" baseline="0" dirty="0">
                <a:ln>
                  <a:noFill/>
                </a:ln>
                <a:solidFill>
                  <a:schemeClr val="tx1"/>
                </a:solidFill>
                <a:effectLst/>
                <a:latin typeface="Arial Narrow" pitchFamily="34" charset="0"/>
                <a:ea typeface="Times New Roman" pitchFamily="18" charset="0"/>
                <a:cs typeface="Lucida Sans" pitchFamily="34" charset="0"/>
              </a:rPr>
              <a:t>En caso que se considere cambiar de tecnología, una aeronave de 30 pasajeros tiene un valor aprox. de US$13.000.000, aumentando los costos de operación y mantenimiento, requiriendo subsidios por sobre los 1.100.000.000 de pesos. </a:t>
            </a:r>
            <a:endParaRPr kumimoji="0" lang="es-CL" sz="16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57620047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683568" y="18864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ANÁLISIS MULTICRITERIO</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5" name="Tabla 4"/>
          <p:cNvGraphicFramePr>
            <a:graphicFrameLocks noGrp="1"/>
          </p:cNvGraphicFramePr>
          <p:nvPr>
            <p:extLst>
              <p:ext uri="{D42A27DB-BD31-4B8C-83A1-F6EECF244321}">
                <p14:modId xmlns:p14="http://schemas.microsoft.com/office/powerpoint/2010/main" xmlns="" val="352905405"/>
              </p:ext>
            </p:extLst>
          </p:nvPr>
        </p:nvGraphicFramePr>
        <p:xfrm>
          <a:off x="1187624" y="1052736"/>
          <a:ext cx="6984777" cy="4896544"/>
        </p:xfrm>
        <a:graphic>
          <a:graphicData uri="http://schemas.openxmlformats.org/drawingml/2006/table">
            <a:tbl>
              <a:tblPr firstRow="1" firstCol="1" bandRow="1">
                <a:tableStyleId>{5940675A-B579-460E-94D1-54222C63F5DA}</a:tableStyleId>
              </a:tblPr>
              <a:tblGrid>
                <a:gridCol w="1972309">
                  <a:extLst>
                    <a:ext uri="{9D8B030D-6E8A-4147-A177-3AD203B41FA5}">
                      <a16:colId xmlns:a16="http://schemas.microsoft.com/office/drawing/2014/main" xmlns="" val="2034680181"/>
                    </a:ext>
                  </a:extLst>
                </a:gridCol>
                <a:gridCol w="721243">
                  <a:extLst>
                    <a:ext uri="{9D8B030D-6E8A-4147-A177-3AD203B41FA5}">
                      <a16:colId xmlns:a16="http://schemas.microsoft.com/office/drawing/2014/main" xmlns="" val="4146655783"/>
                    </a:ext>
                  </a:extLst>
                </a:gridCol>
                <a:gridCol w="1972309">
                  <a:extLst>
                    <a:ext uri="{9D8B030D-6E8A-4147-A177-3AD203B41FA5}">
                      <a16:colId xmlns:a16="http://schemas.microsoft.com/office/drawing/2014/main" xmlns="" val="2351660684"/>
                    </a:ext>
                  </a:extLst>
                </a:gridCol>
                <a:gridCol w="1159458">
                  <a:extLst>
                    <a:ext uri="{9D8B030D-6E8A-4147-A177-3AD203B41FA5}">
                      <a16:colId xmlns:a16="http://schemas.microsoft.com/office/drawing/2014/main" xmlns="" val="2901196705"/>
                    </a:ext>
                  </a:extLst>
                </a:gridCol>
                <a:gridCol w="1159458">
                  <a:extLst>
                    <a:ext uri="{9D8B030D-6E8A-4147-A177-3AD203B41FA5}">
                      <a16:colId xmlns:a16="http://schemas.microsoft.com/office/drawing/2014/main" xmlns="" val="1333126231"/>
                    </a:ext>
                  </a:extLst>
                </a:gridCol>
              </a:tblGrid>
              <a:tr h="1153493">
                <a:tc>
                  <a:txBody>
                    <a:bodyPr/>
                    <a:lstStyle/>
                    <a:p>
                      <a:pPr algn="ctr">
                        <a:lnSpc>
                          <a:spcPct val="150000"/>
                        </a:lnSpc>
                        <a:spcBef>
                          <a:spcPts val="1200"/>
                        </a:spcBef>
                        <a:spcAft>
                          <a:spcPts val="1000"/>
                        </a:spcAft>
                      </a:pPr>
                      <a:r>
                        <a:rPr lang="es-CL" sz="1200" dirty="0">
                          <a:effectLst/>
                        </a:rPr>
                        <a:t>Criterio</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50000"/>
                        </a:lnSpc>
                        <a:spcBef>
                          <a:spcPts val="1200"/>
                        </a:spcBef>
                        <a:spcAft>
                          <a:spcPts val="1000"/>
                        </a:spcAft>
                      </a:pPr>
                      <a:r>
                        <a:rPr lang="es-CL" sz="1200" dirty="0">
                          <a:effectLst/>
                        </a:rPr>
                        <a:t>Porcentaje (A)</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50000"/>
                        </a:lnSpc>
                        <a:spcBef>
                          <a:spcPts val="1200"/>
                        </a:spcBef>
                        <a:spcAft>
                          <a:spcPts val="1000"/>
                        </a:spcAft>
                      </a:pPr>
                      <a:r>
                        <a:rPr lang="es-CL" sz="1200" dirty="0">
                          <a:effectLst/>
                        </a:rPr>
                        <a:t>Subcriterio</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50000"/>
                        </a:lnSpc>
                        <a:spcBef>
                          <a:spcPts val="1200"/>
                        </a:spcBef>
                        <a:spcAft>
                          <a:spcPts val="1000"/>
                        </a:spcAft>
                      </a:pPr>
                      <a:r>
                        <a:rPr lang="es-CL" sz="1200" dirty="0">
                          <a:effectLst/>
                        </a:rPr>
                        <a:t>Porcentaje dentro del criterio (B)</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50000"/>
                        </a:lnSpc>
                        <a:spcBef>
                          <a:spcPts val="1200"/>
                        </a:spcBef>
                        <a:spcAft>
                          <a:spcPts val="1000"/>
                        </a:spcAft>
                      </a:pPr>
                      <a:r>
                        <a:rPr lang="es-CL" sz="1200" dirty="0">
                          <a:effectLst/>
                        </a:rPr>
                        <a:t>Porcentaje dentro de la jerarquización total (A * B)</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3233462452"/>
                  </a:ext>
                </a:extLst>
              </a:tr>
              <a:tr h="857176">
                <a:tc rowSpan="2">
                  <a:txBody>
                    <a:bodyPr/>
                    <a:lstStyle/>
                    <a:p>
                      <a:pPr algn="ctr">
                        <a:lnSpc>
                          <a:spcPct val="150000"/>
                        </a:lnSpc>
                        <a:spcBef>
                          <a:spcPts val="1200"/>
                        </a:spcBef>
                        <a:spcAft>
                          <a:spcPts val="1000"/>
                        </a:spcAft>
                      </a:pPr>
                      <a:r>
                        <a:rPr lang="es-CL" sz="1200" dirty="0">
                          <a:effectLst/>
                        </a:rPr>
                        <a:t>Aspectos de Demanda</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rowSpan="2">
                  <a:txBody>
                    <a:bodyPr/>
                    <a:lstStyle/>
                    <a:p>
                      <a:pPr algn="ctr">
                        <a:lnSpc>
                          <a:spcPct val="150000"/>
                        </a:lnSpc>
                        <a:spcBef>
                          <a:spcPts val="1200"/>
                        </a:spcBef>
                        <a:spcAft>
                          <a:spcPts val="1000"/>
                        </a:spcAft>
                      </a:pPr>
                      <a:r>
                        <a:rPr lang="es-CL" sz="1200" dirty="0">
                          <a:effectLst/>
                        </a:rPr>
                        <a:t>50%</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50000"/>
                        </a:lnSpc>
                        <a:spcBef>
                          <a:spcPts val="1200"/>
                        </a:spcBef>
                        <a:spcAft>
                          <a:spcPts val="1000"/>
                        </a:spcAft>
                      </a:pPr>
                      <a:r>
                        <a:rPr lang="es-CL" sz="1200" dirty="0">
                          <a:effectLst/>
                        </a:rPr>
                        <a:t>Mejora la Garantía en la Frecuencia de Viajes para Residentes</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50000"/>
                        </a:lnSpc>
                        <a:spcBef>
                          <a:spcPts val="1200"/>
                        </a:spcBef>
                        <a:spcAft>
                          <a:spcPts val="1000"/>
                        </a:spcAft>
                      </a:pPr>
                      <a:r>
                        <a:rPr lang="es-CL" sz="1200" dirty="0">
                          <a:effectLst/>
                        </a:rPr>
                        <a:t>50%</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50000"/>
                        </a:lnSpc>
                        <a:spcBef>
                          <a:spcPts val="1200"/>
                        </a:spcBef>
                        <a:spcAft>
                          <a:spcPts val="1000"/>
                        </a:spcAft>
                      </a:pPr>
                      <a:r>
                        <a:rPr lang="es-CL" sz="1200" dirty="0">
                          <a:effectLst/>
                        </a:rPr>
                        <a:t>25%</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156220901"/>
                  </a:ext>
                </a:extLst>
              </a:tr>
              <a:tr h="709715">
                <a:tc vMerge="1">
                  <a:txBody>
                    <a:bodyPr/>
                    <a:lstStyle/>
                    <a:p>
                      <a:endParaRPr lang="es-CL"/>
                    </a:p>
                  </a:txBody>
                  <a:tcPr/>
                </a:tc>
                <a:tc vMerge="1">
                  <a:txBody>
                    <a:bodyPr/>
                    <a:lstStyle/>
                    <a:p>
                      <a:endParaRPr lang="es-CL"/>
                    </a:p>
                  </a:txBody>
                  <a:tcPr/>
                </a:tc>
                <a:tc>
                  <a:txBody>
                    <a:bodyPr/>
                    <a:lstStyle/>
                    <a:p>
                      <a:pPr algn="ctr">
                        <a:lnSpc>
                          <a:spcPct val="150000"/>
                        </a:lnSpc>
                        <a:spcBef>
                          <a:spcPts val="1200"/>
                        </a:spcBef>
                        <a:spcAft>
                          <a:spcPts val="1000"/>
                        </a:spcAft>
                      </a:pPr>
                      <a:r>
                        <a:rPr lang="es-CL" sz="1200" dirty="0">
                          <a:effectLst/>
                        </a:rPr>
                        <a:t>Mejora la Cobertura de Demanda para Residentes</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50000"/>
                        </a:lnSpc>
                        <a:spcBef>
                          <a:spcPts val="1200"/>
                        </a:spcBef>
                        <a:spcAft>
                          <a:spcPts val="1000"/>
                        </a:spcAft>
                      </a:pPr>
                      <a:r>
                        <a:rPr lang="es-CL" sz="1200" dirty="0">
                          <a:effectLst/>
                        </a:rPr>
                        <a:t>50%</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50000"/>
                        </a:lnSpc>
                        <a:spcBef>
                          <a:spcPts val="1200"/>
                        </a:spcBef>
                        <a:spcAft>
                          <a:spcPts val="1000"/>
                        </a:spcAft>
                      </a:pPr>
                      <a:r>
                        <a:rPr lang="es-CL" sz="1200" dirty="0">
                          <a:effectLst/>
                        </a:rPr>
                        <a:t>25%</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2023563196"/>
                  </a:ext>
                </a:extLst>
              </a:tr>
              <a:tr h="560775">
                <a:tc rowSpan="2">
                  <a:txBody>
                    <a:bodyPr/>
                    <a:lstStyle/>
                    <a:p>
                      <a:pPr algn="ctr">
                        <a:lnSpc>
                          <a:spcPct val="150000"/>
                        </a:lnSpc>
                        <a:spcBef>
                          <a:spcPts val="1200"/>
                        </a:spcBef>
                        <a:spcAft>
                          <a:spcPts val="1000"/>
                        </a:spcAft>
                      </a:pPr>
                      <a:r>
                        <a:rPr lang="es-CL" sz="1200" dirty="0">
                          <a:effectLst/>
                        </a:rPr>
                        <a:t>Aspectos de Servicio</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rowSpan="2">
                  <a:txBody>
                    <a:bodyPr/>
                    <a:lstStyle/>
                    <a:p>
                      <a:pPr algn="ctr">
                        <a:lnSpc>
                          <a:spcPct val="150000"/>
                        </a:lnSpc>
                        <a:spcBef>
                          <a:spcPts val="1200"/>
                        </a:spcBef>
                        <a:spcAft>
                          <a:spcPts val="1000"/>
                        </a:spcAft>
                      </a:pPr>
                      <a:r>
                        <a:rPr lang="es-CL" sz="1200" dirty="0">
                          <a:effectLst/>
                        </a:rPr>
                        <a:t>30%</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50000"/>
                        </a:lnSpc>
                        <a:spcBef>
                          <a:spcPts val="1200"/>
                        </a:spcBef>
                        <a:spcAft>
                          <a:spcPts val="1000"/>
                        </a:spcAft>
                      </a:pPr>
                      <a:r>
                        <a:rPr lang="es-CL" sz="1200" dirty="0">
                          <a:effectLst/>
                        </a:rPr>
                        <a:t>Mejora el nivel de servicio antes del viaje</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50000"/>
                        </a:lnSpc>
                        <a:spcBef>
                          <a:spcPts val="1200"/>
                        </a:spcBef>
                        <a:spcAft>
                          <a:spcPts val="1000"/>
                        </a:spcAft>
                      </a:pPr>
                      <a:r>
                        <a:rPr lang="es-CL" sz="1200" dirty="0">
                          <a:effectLst/>
                        </a:rPr>
                        <a:t>70%</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50000"/>
                        </a:lnSpc>
                        <a:spcBef>
                          <a:spcPts val="1200"/>
                        </a:spcBef>
                        <a:spcAft>
                          <a:spcPts val="1000"/>
                        </a:spcAft>
                      </a:pPr>
                      <a:r>
                        <a:rPr lang="es-CL" sz="1200" dirty="0">
                          <a:effectLst/>
                        </a:rPr>
                        <a:t>21%</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4105922438"/>
                  </a:ext>
                </a:extLst>
              </a:tr>
              <a:tr h="919666">
                <a:tc vMerge="1">
                  <a:txBody>
                    <a:bodyPr/>
                    <a:lstStyle/>
                    <a:p>
                      <a:endParaRPr lang="es-CL"/>
                    </a:p>
                  </a:txBody>
                  <a:tcPr/>
                </a:tc>
                <a:tc vMerge="1">
                  <a:txBody>
                    <a:bodyPr/>
                    <a:lstStyle/>
                    <a:p>
                      <a:endParaRPr lang="es-CL"/>
                    </a:p>
                  </a:txBody>
                  <a:tcPr/>
                </a:tc>
                <a:tc>
                  <a:txBody>
                    <a:bodyPr/>
                    <a:lstStyle/>
                    <a:p>
                      <a:pPr algn="ctr">
                        <a:lnSpc>
                          <a:spcPct val="150000"/>
                        </a:lnSpc>
                        <a:spcBef>
                          <a:spcPts val="1200"/>
                        </a:spcBef>
                        <a:spcAft>
                          <a:spcPts val="1000"/>
                        </a:spcAft>
                      </a:pPr>
                      <a:r>
                        <a:rPr lang="es-CL" sz="1200" dirty="0">
                          <a:effectLst/>
                        </a:rPr>
                        <a:t>Mejora el nivel de servicio durante el viaje</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50000"/>
                        </a:lnSpc>
                        <a:spcBef>
                          <a:spcPts val="1200"/>
                        </a:spcBef>
                        <a:spcAft>
                          <a:spcPts val="1000"/>
                        </a:spcAft>
                      </a:pPr>
                      <a:r>
                        <a:rPr lang="es-CL" sz="1200" dirty="0">
                          <a:effectLst/>
                        </a:rPr>
                        <a:t>30%</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50000"/>
                        </a:lnSpc>
                        <a:spcBef>
                          <a:spcPts val="1200"/>
                        </a:spcBef>
                        <a:spcAft>
                          <a:spcPts val="1000"/>
                        </a:spcAft>
                      </a:pPr>
                      <a:r>
                        <a:rPr lang="es-CL" sz="1200" dirty="0">
                          <a:effectLst/>
                        </a:rPr>
                        <a:t>9%</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4184418857"/>
                  </a:ext>
                </a:extLst>
              </a:tr>
              <a:tr h="695719">
                <a:tc>
                  <a:txBody>
                    <a:bodyPr/>
                    <a:lstStyle/>
                    <a:p>
                      <a:pPr algn="ctr">
                        <a:lnSpc>
                          <a:spcPct val="150000"/>
                        </a:lnSpc>
                        <a:spcBef>
                          <a:spcPts val="1200"/>
                        </a:spcBef>
                        <a:spcAft>
                          <a:spcPts val="1000"/>
                        </a:spcAft>
                      </a:pPr>
                      <a:r>
                        <a:rPr lang="es-CL" sz="1200" dirty="0">
                          <a:effectLst/>
                        </a:rPr>
                        <a:t>Subsidios</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50000"/>
                        </a:lnSpc>
                        <a:spcBef>
                          <a:spcPts val="1200"/>
                        </a:spcBef>
                        <a:spcAft>
                          <a:spcPts val="1000"/>
                        </a:spcAft>
                      </a:pPr>
                      <a:r>
                        <a:rPr lang="es-CL" sz="1200" dirty="0">
                          <a:effectLst/>
                        </a:rPr>
                        <a:t>20%</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50000"/>
                        </a:lnSpc>
                        <a:spcBef>
                          <a:spcPts val="1200"/>
                        </a:spcBef>
                        <a:spcAft>
                          <a:spcPts val="1000"/>
                        </a:spcAft>
                      </a:pPr>
                      <a:r>
                        <a:rPr lang="es-CL" sz="1200" dirty="0">
                          <a:effectLst/>
                        </a:rPr>
                        <a:t>Cantidad de Subsidio Requerido (I)</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50000"/>
                        </a:lnSpc>
                        <a:spcBef>
                          <a:spcPts val="1200"/>
                        </a:spcBef>
                        <a:spcAft>
                          <a:spcPts val="1000"/>
                        </a:spcAft>
                      </a:pPr>
                      <a:r>
                        <a:rPr lang="es-CL" sz="1200" dirty="0">
                          <a:effectLst/>
                        </a:rPr>
                        <a:t>100%</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50000"/>
                        </a:lnSpc>
                        <a:spcBef>
                          <a:spcPts val="1200"/>
                        </a:spcBef>
                        <a:spcAft>
                          <a:spcPts val="1000"/>
                        </a:spcAft>
                      </a:pPr>
                      <a:r>
                        <a:rPr lang="es-CL" sz="1200" dirty="0">
                          <a:effectLst/>
                        </a:rPr>
                        <a:t>20%</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1566756023"/>
                  </a:ext>
                </a:extLst>
              </a:tr>
            </a:tbl>
          </a:graphicData>
        </a:graphic>
      </p:graphicFrame>
    </p:spTree>
    <p:extLst>
      <p:ext uri="{BB962C8B-B14F-4D97-AF65-F5344CB8AC3E}">
        <p14:creationId xmlns:p14="http://schemas.microsoft.com/office/powerpoint/2010/main" xmlns="" val="190650296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683568" y="18864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ANÁLISIS MULTICRITERIO</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2 Marcador de contenido"/>
          <p:cNvSpPr>
            <a:spLocks noGrp="1"/>
          </p:cNvSpPr>
          <p:nvPr>
            <p:ph idx="1"/>
          </p:nvPr>
        </p:nvSpPr>
        <p:spPr>
          <a:xfrm>
            <a:off x="323528" y="4005064"/>
            <a:ext cx="8352928" cy="1861667"/>
          </a:xfrm>
        </p:spPr>
        <p:txBody>
          <a:bodyPr>
            <a:noAutofit/>
          </a:bodyPr>
          <a:lstStyle/>
          <a:p>
            <a:pPr algn="just"/>
            <a:r>
              <a:rPr lang="es-CL" sz="1600" dirty="0"/>
              <a:t>La alternativa recomendada es la propuesta 2.</a:t>
            </a:r>
          </a:p>
          <a:p>
            <a:pPr algn="just"/>
            <a:r>
              <a:rPr lang="es-CL" sz="1600" dirty="0"/>
              <a:t>La propuesta 2 es consistente con la incorporación de un subsidio a la oferta, a partir de un número de pasajeros fijos con frecuencia asegurada.</a:t>
            </a:r>
            <a:endParaRPr lang="es-ES" sz="1600" dirty="0"/>
          </a:p>
          <a:p>
            <a:endParaRPr lang="es-ES" sz="1600" dirty="0"/>
          </a:p>
          <a:p>
            <a:endParaRPr lang="es-CL" sz="1200" dirty="0"/>
          </a:p>
          <a:p>
            <a:endParaRPr lang="es-CL" sz="1200" dirty="0"/>
          </a:p>
          <a:p>
            <a:endParaRPr lang="es-CL" sz="1200" dirty="0"/>
          </a:p>
        </p:txBody>
      </p:sp>
      <p:graphicFrame>
        <p:nvGraphicFramePr>
          <p:cNvPr id="4" name="Tabla 3"/>
          <p:cNvGraphicFramePr>
            <a:graphicFrameLocks noGrp="1"/>
          </p:cNvGraphicFramePr>
          <p:nvPr>
            <p:extLst>
              <p:ext uri="{D42A27DB-BD31-4B8C-83A1-F6EECF244321}">
                <p14:modId xmlns:p14="http://schemas.microsoft.com/office/powerpoint/2010/main" xmlns="" val="3357246701"/>
              </p:ext>
            </p:extLst>
          </p:nvPr>
        </p:nvGraphicFramePr>
        <p:xfrm>
          <a:off x="611560" y="1052736"/>
          <a:ext cx="7920880" cy="2592288"/>
        </p:xfrm>
        <a:graphic>
          <a:graphicData uri="http://schemas.openxmlformats.org/drawingml/2006/table">
            <a:tbl>
              <a:tblPr firstRow="1" firstCol="1" bandRow="1">
                <a:tableStyleId>{5C22544A-7EE6-4342-B048-85BDC9FD1C3A}</a:tableStyleId>
              </a:tblPr>
              <a:tblGrid>
                <a:gridCol w="1077591">
                  <a:extLst>
                    <a:ext uri="{9D8B030D-6E8A-4147-A177-3AD203B41FA5}">
                      <a16:colId xmlns:a16="http://schemas.microsoft.com/office/drawing/2014/main" xmlns="" val="1475208607"/>
                    </a:ext>
                  </a:extLst>
                </a:gridCol>
                <a:gridCol w="1076694">
                  <a:extLst>
                    <a:ext uri="{9D8B030D-6E8A-4147-A177-3AD203B41FA5}">
                      <a16:colId xmlns:a16="http://schemas.microsoft.com/office/drawing/2014/main" xmlns="" val="1866792365"/>
                    </a:ext>
                  </a:extLst>
                </a:gridCol>
                <a:gridCol w="1835764">
                  <a:extLst>
                    <a:ext uri="{9D8B030D-6E8A-4147-A177-3AD203B41FA5}">
                      <a16:colId xmlns:a16="http://schemas.microsoft.com/office/drawing/2014/main" xmlns="" val="1778677464"/>
                    </a:ext>
                  </a:extLst>
                </a:gridCol>
                <a:gridCol w="2166847">
                  <a:extLst>
                    <a:ext uri="{9D8B030D-6E8A-4147-A177-3AD203B41FA5}">
                      <a16:colId xmlns:a16="http://schemas.microsoft.com/office/drawing/2014/main" xmlns="" val="58119956"/>
                    </a:ext>
                  </a:extLst>
                </a:gridCol>
                <a:gridCol w="1763984">
                  <a:extLst>
                    <a:ext uri="{9D8B030D-6E8A-4147-A177-3AD203B41FA5}">
                      <a16:colId xmlns:a16="http://schemas.microsoft.com/office/drawing/2014/main" xmlns="" val="3287234368"/>
                    </a:ext>
                  </a:extLst>
                </a:gridCol>
              </a:tblGrid>
              <a:tr h="648072">
                <a:tc>
                  <a:txBody>
                    <a:bodyPr/>
                    <a:lstStyle/>
                    <a:p>
                      <a:pPr algn="ctr">
                        <a:lnSpc>
                          <a:spcPct val="115000"/>
                        </a:lnSpc>
                        <a:spcAft>
                          <a:spcPts val="0"/>
                        </a:spcAft>
                      </a:pPr>
                      <a:r>
                        <a:rPr lang="es-CL" sz="1200" dirty="0">
                          <a:effectLst/>
                        </a:rPr>
                        <a:t>Ranking</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CL" sz="1200" dirty="0">
                          <a:effectLst/>
                        </a:rPr>
                        <a:t>Código</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1000"/>
                        </a:spcAft>
                      </a:pPr>
                      <a:r>
                        <a:rPr lang="es-ES" sz="1200" dirty="0">
                          <a:effectLst/>
                        </a:rPr>
                        <a:t>Número de Alternativa</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CL" sz="1200" dirty="0">
                          <a:effectLst/>
                        </a:rPr>
                        <a:t>Nombre de Alternativa</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1000"/>
                        </a:spcAft>
                      </a:pPr>
                      <a:r>
                        <a:rPr lang="es-ES" sz="1200" dirty="0">
                          <a:effectLst/>
                        </a:rPr>
                        <a:t>Índice Multicriterio</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3273534929"/>
                  </a:ext>
                </a:extLst>
              </a:tr>
              <a:tr h="648072">
                <a:tc>
                  <a:txBody>
                    <a:bodyPr/>
                    <a:lstStyle/>
                    <a:p>
                      <a:pPr algn="ctr">
                        <a:lnSpc>
                          <a:spcPct val="115000"/>
                        </a:lnSpc>
                        <a:spcAft>
                          <a:spcPts val="0"/>
                        </a:spcAft>
                      </a:pPr>
                      <a:r>
                        <a:rPr lang="es-CL" sz="1200" dirty="0">
                          <a:effectLst/>
                        </a:rPr>
                        <a:t>1</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CL" sz="1200" dirty="0">
                          <a:effectLst/>
                        </a:rPr>
                        <a:t>2</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1000"/>
                        </a:spcAft>
                      </a:pPr>
                      <a:r>
                        <a:rPr lang="es-ES" sz="1200" dirty="0">
                          <a:effectLst/>
                        </a:rPr>
                        <a:t>Alternativa 2</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CL" sz="1200" dirty="0">
                          <a:effectLst/>
                        </a:rPr>
                        <a:t>Subsidio de Oferta</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CL" sz="1200" dirty="0">
                          <a:effectLst/>
                        </a:rPr>
                        <a:t>0,369</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888627158"/>
                  </a:ext>
                </a:extLst>
              </a:tr>
              <a:tr h="648072">
                <a:tc>
                  <a:txBody>
                    <a:bodyPr/>
                    <a:lstStyle/>
                    <a:p>
                      <a:pPr algn="ctr">
                        <a:lnSpc>
                          <a:spcPct val="115000"/>
                        </a:lnSpc>
                        <a:spcAft>
                          <a:spcPts val="0"/>
                        </a:spcAft>
                      </a:pPr>
                      <a:r>
                        <a:rPr lang="es-ES" sz="1200" dirty="0">
                          <a:effectLst/>
                        </a:rPr>
                        <a:t>2</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200" dirty="0">
                          <a:effectLst/>
                        </a:rPr>
                        <a:t>3</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1000"/>
                        </a:spcAft>
                      </a:pPr>
                      <a:r>
                        <a:rPr lang="es-ES" sz="1200" dirty="0">
                          <a:effectLst/>
                        </a:rPr>
                        <a:t>Alternativa 3</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200" dirty="0">
                          <a:effectLst/>
                        </a:rPr>
                        <a:t>Situación con Variación en las Características Técnicas</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CL" sz="1200" dirty="0">
                          <a:effectLst/>
                        </a:rPr>
                        <a:t>0,366</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1820981047"/>
                  </a:ext>
                </a:extLst>
              </a:tr>
              <a:tr h="648072">
                <a:tc>
                  <a:txBody>
                    <a:bodyPr/>
                    <a:lstStyle/>
                    <a:p>
                      <a:pPr algn="ctr">
                        <a:lnSpc>
                          <a:spcPct val="115000"/>
                        </a:lnSpc>
                        <a:spcAft>
                          <a:spcPts val="0"/>
                        </a:spcAft>
                      </a:pPr>
                      <a:r>
                        <a:rPr lang="es-ES" sz="1200" dirty="0">
                          <a:effectLst/>
                        </a:rPr>
                        <a:t>3</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200" dirty="0">
                          <a:effectLst/>
                        </a:rPr>
                        <a:t>1</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1000"/>
                        </a:spcAft>
                      </a:pPr>
                      <a:r>
                        <a:rPr lang="es-ES" sz="1200" dirty="0">
                          <a:effectLst/>
                        </a:rPr>
                        <a:t>Alternativa 1</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200" dirty="0">
                          <a:effectLst/>
                        </a:rPr>
                        <a:t>Situación Actual Optimizada</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CL" sz="1200" dirty="0">
                          <a:effectLst/>
                        </a:rPr>
                        <a:t>0,266</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903395305"/>
                  </a:ext>
                </a:extLst>
              </a:tr>
            </a:tbl>
          </a:graphicData>
        </a:graphic>
      </p:graphicFrame>
    </p:spTree>
    <p:extLst>
      <p:ext uri="{BB962C8B-B14F-4D97-AF65-F5344CB8AC3E}">
        <p14:creationId xmlns:p14="http://schemas.microsoft.com/office/powerpoint/2010/main" xmlns="" val="95063091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3573016"/>
            <a:ext cx="7772400" cy="1362075"/>
          </a:xfrm>
        </p:spPr>
        <p:txBody>
          <a:bodyPr>
            <a:normAutofit/>
          </a:bodyPr>
          <a:lstStyle/>
          <a:p>
            <a:pPr algn="r"/>
            <a:r>
              <a:rPr lang="es-CL" sz="3200" dirty="0">
                <a:solidFill>
                  <a:schemeClr val="bg1">
                    <a:lumMod val="50000"/>
                  </a:schemeClr>
                </a:solidFill>
                <a:latin typeface="Arial Narrow" pitchFamily="34" charset="0"/>
              </a:rPr>
              <a:t>PRINCIPALES CONCLUSIONES</a:t>
            </a:r>
            <a:endParaRPr lang="es-CL" sz="2400" dirty="0">
              <a:solidFill>
                <a:schemeClr val="bg1">
                  <a:lumMod val="50000"/>
                </a:schemeClr>
              </a:solidFill>
              <a:latin typeface="Arial Narrow" pitchFamily="34" charset="0"/>
            </a:endParaRPr>
          </a:p>
        </p:txBody>
      </p:sp>
    </p:spTree>
  </p:cSld>
  <p:clrMapOvr>
    <a:masterClrMapping/>
  </p:clrMapOvr>
  <p:transition>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124744"/>
            <a:ext cx="8352928" cy="4525963"/>
          </a:xfrm>
        </p:spPr>
        <p:txBody>
          <a:bodyPr>
            <a:noAutofit/>
          </a:bodyPr>
          <a:lstStyle/>
          <a:p>
            <a:pPr lvl="0"/>
            <a:r>
              <a:rPr lang="es-CL" sz="1800" dirty="0"/>
              <a:t>El desarrollo de las iniciativas del plan de zonas extremas en la comuna de Cabo de Hornos, generarán en el corto y mediano plazo, un incremento en la demanda de viajes, particularmente en el modo avión, que puede restringir la disponibilidad de viajes para los usuarios residentes, bajo la situación de oferta actual.</a:t>
            </a:r>
          </a:p>
          <a:p>
            <a:pPr lvl="0"/>
            <a:endParaRPr lang="es-ES" sz="900" dirty="0"/>
          </a:p>
          <a:p>
            <a:pPr lvl="0"/>
            <a:r>
              <a:rPr lang="es-CL" sz="1800" dirty="0"/>
              <a:t>El principal problema identificado se encuentra en el modo avión, donde no se puede garantizar oportunidad ni certeza de viajes.</a:t>
            </a:r>
          </a:p>
          <a:p>
            <a:pPr lvl="0"/>
            <a:endParaRPr lang="es-ES" sz="900" dirty="0"/>
          </a:p>
          <a:p>
            <a:pPr lvl="0"/>
            <a:r>
              <a:rPr lang="es-CL" sz="1800" dirty="0"/>
              <a:t>El hecho de que el modo aéreo tenga subsidio a la demanda, a diferencia del marítimo que tiene subsidio a la oferta, es una causa de las restricciones en el ámbito de la frecuencia de viajes.</a:t>
            </a:r>
          </a:p>
          <a:p>
            <a:pPr lvl="0"/>
            <a:endParaRPr lang="es-ES" sz="900" dirty="0"/>
          </a:p>
          <a:p>
            <a:pPr lvl="0"/>
            <a:r>
              <a:rPr lang="es-CL" sz="1800" dirty="0"/>
              <a:t>Las proyecciones del INE estimaban un crecimiento importante respecto a los residentes en Puerto Williams, sin embargo, los resultados del trabajo en terreno de este estudio, hacen suponer que el crecimiento real ha sido menor que el proyectado.</a:t>
            </a:r>
          </a:p>
          <a:p>
            <a:endParaRPr lang="es-ES" sz="1800" dirty="0"/>
          </a:p>
          <a:p>
            <a:endParaRPr lang="es-CL" sz="1400" dirty="0"/>
          </a:p>
          <a:p>
            <a:endParaRPr lang="es-CL" sz="1400" dirty="0"/>
          </a:p>
          <a:p>
            <a:endParaRPr lang="es-CL" sz="1400" dirty="0"/>
          </a:p>
        </p:txBody>
      </p:sp>
      <p:sp>
        <p:nvSpPr>
          <p:cNvPr id="4" name="1 Título"/>
          <p:cNvSpPr txBox="1">
            <a:spLocks/>
          </p:cNvSpPr>
          <p:nvPr/>
        </p:nvSpPr>
        <p:spPr>
          <a:xfrm>
            <a:off x="683568" y="18864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PRINCIPALES CONCLUSIONES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124744"/>
            <a:ext cx="8352928" cy="4525963"/>
          </a:xfrm>
        </p:spPr>
        <p:txBody>
          <a:bodyPr>
            <a:noAutofit/>
          </a:bodyPr>
          <a:lstStyle/>
          <a:p>
            <a:pPr lvl="0"/>
            <a:r>
              <a:rPr lang="es-CL" sz="1800" dirty="0"/>
              <a:t>El turismo se observa una importante oportunidad de negocio para Puerto Williams, sin embargo los datos del crecimiento de la demanda de los últimos años, muestran un crecimiento más bien irregular, aunque en torno al 13%, si se considera las visitas al Parque Nacional Cabo de Hornos. Se espera que esto crezca, si se transforma Puerto Williams en una estación de cruceros, o un punto de conexión a la Antártica.</a:t>
            </a:r>
          </a:p>
          <a:p>
            <a:pPr lvl="0"/>
            <a:endParaRPr lang="es-ES" sz="900" dirty="0"/>
          </a:p>
          <a:p>
            <a:pPr lvl="0"/>
            <a:r>
              <a:rPr lang="es-CL" sz="1800" dirty="0"/>
              <a:t>Se ha estimado que la población flotante en Puerto Williams, a partir de los proyectos de empleo, pudiera crecer desde un total registrado vigente de 150 personas, a un valor de 474 personas el año 2017; es decir, se triplicaría la población temporal.</a:t>
            </a:r>
          </a:p>
          <a:p>
            <a:pPr lvl="0"/>
            <a:endParaRPr lang="es-ES" sz="900" dirty="0"/>
          </a:p>
          <a:p>
            <a:pPr lvl="0"/>
            <a:r>
              <a:rPr lang="es-CL" sz="1800" dirty="0"/>
              <a:t>Además, a raíz de los proyectos del Hospital de Puerto Williams, el Aeródromo Guardia Marina Zañartu, la Infraestructura Portuaria Multiproposito y el Tribunal de Puerto Williams, se pudiera incrementar la población residente en 120 personas.</a:t>
            </a:r>
          </a:p>
          <a:p>
            <a:pPr lvl="0"/>
            <a:endParaRPr lang="es-ES" sz="900" dirty="0"/>
          </a:p>
          <a:p>
            <a:pPr lvl="0"/>
            <a:r>
              <a:rPr lang="es-CL" sz="1800" dirty="0"/>
              <a:t>La demanda de servicios aéreos se ha incrementado en el último tiempo (15% entre el 2011 y el 2015), con una estacionalidad marcada entre los meses de enero a marzo de cada año.</a:t>
            </a:r>
          </a:p>
          <a:p>
            <a:pPr lvl="0"/>
            <a:endParaRPr lang="es-ES" sz="1800" dirty="0"/>
          </a:p>
        </p:txBody>
      </p:sp>
      <p:sp>
        <p:nvSpPr>
          <p:cNvPr id="4" name="1 Título"/>
          <p:cNvSpPr txBox="1">
            <a:spLocks/>
          </p:cNvSpPr>
          <p:nvPr/>
        </p:nvSpPr>
        <p:spPr>
          <a:xfrm>
            <a:off x="683568" y="18864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PRINCIPALES CONCLUSIONES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124744"/>
            <a:ext cx="8352928" cy="4525963"/>
          </a:xfrm>
        </p:spPr>
        <p:txBody>
          <a:bodyPr>
            <a:noAutofit/>
          </a:bodyPr>
          <a:lstStyle/>
          <a:p>
            <a:pPr lvl="0"/>
            <a:r>
              <a:rPr lang="es-CL" sz="1800" dirty="0"/>
              <a:t>La mayor parte de los usuarios del servicio aéreo son no residentes, principalmente por mano de obra.</a:t>
            </a:r>
          </a:p>
          <a:p>
            <a:pPr lvl="0"/>
            <a:endParaRPr lang="es-ES" sz="900" dirty="0"/>
          </a:p>
          <a:p>
            <a:pPr lvl="0"/>
            <a:r>
              <a:rPr lang="es-CL" sz="1800" dirty="0"/>
              <a:t>En el caso del servicio marítimo la tendencia ha sido ha estabilizar su demanda en el periodo 2013 – 2015; también tienen estacionalidad entre diciembre y marzo, además de mostrar un incremento en la demanda en los meses de julio de cada año. En este modo, la distribución entre residentes y no residentes es más equilibrada, variando entre temporadas.</a:t>
            </a:r>
          </a:p>
          <a:p>
            <a:pPr lvl="0"/>
            <a:endParaRPr lang="es-ES" sz="900" dirty="0"/>
          </a:p>
          <a:p>
            <a:pPr lvl="0"/>
            <a:r>
              <a:rPr lang="es-CL" sz="1800" dirty="0"/>
              <a:t>En el caso del transporte de carga por residentes para el modo marítimo, se observa en las series de tiempo, una estacionalidad en el mes de diciembre de cada año, probablemente, a raíz de los viajes de vacaciones y relevos.</a:t>
            </a:r>
          </a:p>
          <a:p>
            <a:pPr lvl="0"/>
            <a:endParaRPr lang="es-ES" sz="900" dirty="0"/>
          </a:p>
          <a:p>
            <a:pPr lvl="0"/>
            <a:r>
              <a:rPr lang="es-CL" sz="1800" dirty="0"/>
              <a:t>En el caso del transporte de carga de los usuarios no residentes, el mayor flujo se observa entre septiembre y octubre, probablemente por ser los tiempos en que se genera un mejoramiento de las condiciones climáticas para el desarrollo de obras en Puerto Williams.</a:t>
            </a:r>
          </a:p>
          <a:p>
            <a:pPr lvl="0"/>
            <a:endParaRPr lang="es-ES" sz="900" dirty="0"/>
          </a:p>
          <a:p>
            <a:endParaRPr lang="es-ES" sz="1800" dirty="0"/>
          </a:p>
          <a:p>
            <a:endParaRPr lang="es-ES" sz="1800" dirty="0"/>
          </a:p>
          <a:p>
            <a:endParaRPr lang="es-CL" sz="1400" dirty="0"/>
          </a:p>
          <a:p>
            <a:endParaRPr lang="es-CL" sz="1400" dirty="0"/>
          </a:p>
          <a:p>
            <a:endParaRPr lang="es-CL" sz="1400" dirty="0"/>
          </a:p>
        </p:txBody>
      </p:sp>
      <p:sp>
        <p:nvSpPr>
          <p:cNvPr id="4" name="1 Título"/>
          <p:cNvSpPr txBox="1">
            <a:spLocks/>
          </p:cNvSpPr>
          <p:nvPr/>
        </p:nvSpPr>
        <p:spPr>
          <a:xfrm>
            <a:off x="683568" y="18864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PRINCIPALES CONCLUSIONES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7200" y="274638"/>
            <a:ext cx="8229600" cy="1143000"/>
          </a:xfrm>
          <a:prstGeom prst="rect">
            <a:avLst/>
          </a:prstGeom>
        </p:spPr>
        <p:txBody>
          <a:bodyPr/>
          <a:lstStyle/>
          <a:p>
            <a:pPr algn="r"/>
            <a:r>
              <a:rPr lang="es-CL" sz="2400" dirty="0">
                <a:solidFill>
                  <a:schemeClr val="bg1">
                    <a:lumMod val="50000"/>
                  </a:schemeClr>
                </a:solidFill>
                <a:latin typeface="Arial Narrow" pitchFamily="34" charset="0"/>
              </a:rPr>
              <a:t>ANTECEDENTES GENERALES</a:t>
            </a:r>
          </a:p>
        </p:txBody>
      </p:sp>
      <p:sp>
        <p:nvSpPr>
          <p:cNvPr id="3" name="2 Marcador de contenido"/>
          <p:cNvSpPr>
            <a:spLocks noGrp="1"/>
          </p:cNvSpPr>
          <p:nvPr>
            <p:ph idx="1"/>
          </p:nvPr>
        </p:nvSpPr>
        <p:spPr>
          <a:xfrm>
            <a:off x="395536" y="2492896"/>
            <a:ext cx="8229600" cy="4525963"/>
          </a:xfrm>
        </p:spPr>
        <p:txBody>
          <a:bodyPr>
            <a:noAutofit/>
          </a:bodyPr>
          <a:lstStyle/>
          <a:p>
            <a:endParaRPr lang="es-CL" sz="1200" dirty="0"/>
          </a:p>
          <a:p>
            <a:pPr algn="just"/>
            <a:endParaRPr lang="es-CL" sz="1600" dirty="0"/>
          </a:p>
          <a:p>
            <a:pPr algn="just"/>
            <a:endParaRPr lang="es-CL" sz="1800" dirty="0"/>
          </a:p>
          <a:p>
            <a:pPr algn="just"/>
            <a:endParaRPr lang="es-CL" sz="1800" dirty="0"/>
          </a:p>
        </p:txBody>
      </p:sp>
      <p:sp>
        <p:nvSpPr>
          <p:cNvPr id="13721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Arial" pitchFamily="34" charset="0"/>
                <a:cs typeface="Arial" pitchFamily="34" charset="0"/>
              </a:rPr>
              <a:t/>
            </a:r>
            <a:br>
              <a:rPr kumimoji="0" lang="es-ES" sz="1800" b="0" i="0" u="none" strike="noStrike" cap="none" normalizeH="0" baseline="0" dirty="0">
                <a:ln>
                  <a:noFill/>
                </a:ln>
                <a:solidFill>
                  <a:schemeClr val="tx1"/>
                </a:solidFill>
                <a:effectLst/>
                <a:latin typeface="Arial" pitchFamily="34" charset="0"/>
                <a:cs typeface="Arial" pitchFamily="34" charset="0"/>
              </a:rPr>
            </a:br>
            <a:endParaRPr kumimoji="0" lang="es-ES" sz="1800" b="0" i="0" u="none" strike="noStrike" cap="none" normalizeH="0" baseline="0" dirty="0">
              <a:ln>
                <a:noFill/>
              </a:ln>
              <a:solidFill>
                <a:schemeClr val="tx1"/>
              </a:solidFill>
              <a:effectLst/>
              <a:latin typeface="Arial" pitchFamily="34" charset="0"/>
              <a:cs typeface="Arial" pitchFamily="34" charset="0"/>
            </a:endParaRPr>
          </a:p>
        </p:txBody>
      </p:sp>
      <p:sp>
        <p:nvSpPr>
          <p:cNvPr id="137218" name="Rectangle 2"/>
          <p:cNvSpPr>
            <a:spLocks noChangeArrowheads="1"/>
          </p:cNvSpPr>
          <p:nvPr/>
        </p:nvSpPr>
        <p:spPr bwMode="auto">
          <a:xfrm>
            <a:off x="0" y="0"/>
            <a:ext cx="3017838" cy="11113"/>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18" name="17 Rectángulo"/>
          <p:cNvSpPr/>
          <p:nvPr/>
        </p:nvSpPr>
        <p:spPr>
          <a:xfrm>
            <a:off x="395536" y="3356992"/>
            <a:ext cx="5292080" cy="646331"/>
          </a:xfrm>
          <a:prstGeom prst="rect">
            <a:avLst/>
          </a:prstGeom>
        </p:spPr>
        <p:txBody>
          <a:bodyPr wrap="square">
            <a:spAutoFit/>
          </a:bodyPr>
          <a:lstStyle/>
          <a:p>
            <a:pPr marL="273050" indent="-273050">
              <a:buFont typeface="Arial" pitchFamily="34" charset="0"/>
              <a:buChar char="•"/>
            </a:pPr>
            <a:r>
              <a:rPr lang="es-CL" dirty="0"/>
              <a:t>Crecimiento económico:</a:t>
            </a:r>
            <a:br>
              <a:rPr lang="es-CL" dirty="0"/>
            </a:br>
            <a:endParaRPr lang="es-ES" dirty="0"/>
          </a:p>
        </p:txBody>
      </p:sp>
      <p:graphicFrame>
        <p:nvGraphicFramePr>
          <p:cNvPr id="13" name="12 Tabla"/>
          <p:cNvGraphicFramePr>
            <a:graphicFrameLocks noGrp="1"/>
          </p:cNvGraphicFramePr>
          <p:nvPr/>
        </p:nvGraphicFramePr>
        <p:xfrm>
          <a:off x="467544" y="1196752"/>
          <a:ext cx="6096001" cy="1813560"/>
        </p:xfrm>
        <a:graphic>
          <a:graphicData uri="http://schemas.openxmlformats.org/drawingml/2006/table">
            <a:tbl>
              <a:tblPr/>
              <a:tblGrid>
                <a:gridCol w="2652288">
                  <a:extLst>
                    <a:ext uri="{9D8B030D-6E8A-4147-A177-3AD203B41FA5}">
                      <a16:colId xmlns:a16="http://schemas.microsoft.com/office/drawing/2014/main" xmlns="" val="20000"/>
                    </a:ext>
                  </a:extLst>
                </a:gridCol>
                <a:gridCol w="497534">
                  <a:extLst>
                    <a:ext uri="{9D8B030D-6E8A-4147-A177-3AD203B41FA5}">
                      <a16:colId xmlns:a16="http://schemas.microsoft.com/office/drawing/2014/main" xmlns="" val="20001"/>
                    </a:ext>
                  </a:extLst>
                </a:gridCol>
                <a:gridCol w="497534">
                  <a:extLst>
                    <a:ext uri="{9D8B030D-6E8A-4147-A177-3AD203B41FA5}">
                      <a16:colId xmlns:a16="http://schemas.microsoft.com/office/drawing/2014/main" xmlns="" val="20002"/>
                    </a:ext>
                  </a:extLst>
                </a:gridCol>
                <a:gridCol w="497534">
                  <a:extLst>
                    <a:ext uri="{9D8B030D-6E8A-4147-A177-3AD203B41FA5}">
                      <a16:colId xmlns:a16="http://schemas.microsoft.com/office/drawing/2014/main" xmlns="" val="20003"/>
                    </a:ext>
                  </a:extLst>
                </a:gridCol>
                <a:gridCol w="497534">
                  <a:extLst>
                    <a:ext uri="{9D8B030D-6E8A-4147-A177-3AD203B41FA5}">
                      <a16:colId xmlns:a16="http://schemas.microsoft.com/office/drawing/2014/main" xmlns="" val="20004"/>
                    </a:ext>
                  </a:extLst>
                </a:gridCol>
                <a:gridCol w="497534">
                  <a:extLst>
                    <a:ext uri="{9D8B030D-6E8A-4147-A177-3AD203B41FA5}">
                      <a16:colId xmlns:a16="http://schemas.microsoft.com/office/drawing/2014/main" xmlns="" val="20005"/>
                    </a:ext>
                  </a:extLst>
                </a:gridCol>
                <a:gridCol w="956043">
                  <a:extLst>
                    <a:ext uri="{9D8B030D-6E8A-4147-A177-3AD203B41FA5}">
                      <a16:colId xmlns:a16="http://schemas.microsoft.com/office/drawing/2014/main" xmlns="" val="20006"/>
                    </a:ext>
                  </a:extLst>
                </a:gridCol>
              </a:tblGrid>
              <a:tr h="350520">
                <a:tc>
                  <a:txBody>
                    <a:bodyPr/>
                    <a:lstStyle/>
                    <a:p>
                      <a:pPr algn="ctr">
                        <a:lnSpc>
                          <a:spcPct val="115000"/>
                        </a:lnSpc>
                        <a:spcAft>
                          <a:spcPts val="0"/>
                        </a:spcAft>
                      </a:pPr>
                      <a:r>
                        <a:rPr lang="es-CL" sz="1000" b="1" dirty="0">
                          <a:solidFill>
                            <a:srgbClr val="000000"/>
                          </a:solidFill>
                          <a:latin typeface="Arial Narrow"/>
                          <a:ea typeface="Times New Roman"/>
                          <a:cs typeface="Times New Roman"/>
                        </a:rPr>
                        <a:t>Tipo de Viaje Turístico</a:t>
                      </a:r>
                      <a:endParaRPr lang="es-CL" sz="1200" dirty="0">
                        <a:latin typeface="Arial Narrow"/>
                        <a:ea typeface="Times New Roman"/>
                        <a:cs typeface="Lucida Sans"/>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000" b="1" dirty="0">
                          <a:solidFill>
                            <a:srgbClr val="000000"/>
                          </a:solidFill>
                          <a:latin typeface="Arial Narrow"/>
                          <a:ea typeface="Times New Roman"/>
                          <a:cs typeface="Times New Roman"/>
                        </a:rPr>
                        <a:t>2010-2011</a:t>
                      </a:r>
                      <a:endParaRPr lang="es-CL" sz="1200" dirty="0">
                        <a:latin typeface="Arial Narrow"/>
                        <a:ea typeface="Times New Roman"/>
                        <a:cs typeface="Lucida Sans"/>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000" b="1" dirty="0">
                          <a:solidFill>
                            <a:srgbClr val="000000"/>
                          </a:solidFill>
                          <a:latin typeface="Arial Narrow"/>
                          <a:ea typeface="Times New Roman"/>
                          <a:cs typeface="Times New Roman"/>
                        </a:rPr>
                        <a:t>2011-2012</a:t>
                      </a:r>
                      <a:endParaRPr lang="es-CL" sz="1200" dirty="0">
                        <a:latin typeface="Arial Narrow"/>
                        <a:ea typeface="Times New Roman"/>
                        <a:cs typeface="Lucida San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000" b="1" dirty="0">
                          <a:solidFill>
                            <a:srgbClr val="000000"/>
                          </a:solidFill>
                          <a:latin typeface="Arial Narrow"/>
                          <a:ea typeface="Times New Roman"/>
                          <a:cs typeface="Times New Roman"/>
                        </a:rPr>
                        <a:t>2012-2013</a:t>
                      </a:r>
                      <a:endParaRPr lang="es-CL" sz="1200" dirty="0">
                        <a:latin typeface="Arial Narrow"/>
                        <a:ea typeface="Times New Roman"/>
                        <a:cs typeface="Lucida San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000" b="1" dirty="0">
                          <a:solidFill>
                            <a:srgbClr val="000000"/>
                          </a:solidFill>
                          <a:latin typeface="Arial Narrow"/>
                          <a:ea typeface="Times New Roman"/>
                          <a:cs typeface="Times New Roman"/>
                        </a:rPr>
                        <a:t>2013-2014</a:t>
                      </a:r>
                      <a:endParaRPr lang="es-CL" sz="1200" dirty="0">
                        <a:latin typeface="Arial Narrow"/>
                        <a:ea typeface="Times New Roman"/>
                        <a:cs typeface="Lucida San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000" b="1" dirty="0">
                          <a:solidFill>
                            <a:srgbClr val="000000"/>
                          </a:solidFill>
                          <a:latin typeface="Arial Narrow"/>
                          <a:ea typeface="Times New Roman"/>
                          <a:cs typeface="Times New Roman"/>
                        </a:rPr>
                        <a:t>2014-2015</a:t>
                      </a:r>
                      <a:endParaRPr lang="es-CL" sz="1200" dirty="0">
                        <a:latin typeface="Arial Narrow"/>
                        <a:ea typeface="Times New Roman"/>
                        <a:cs typeface="Lucida San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000" b="1" dirty="0">
                          <a:solidFill>
                            <a:srgbClr val="000000"/>
                          </a:solidFill>
                          <a:latin typeface="Arial Narrow"/>
                          <a:ea typeface="Times New Roman"/>
                          <a:cs typeface="Times New Roman"/>
                        </a:rPr>
                        <a:t>2015-2016 (Estimado)</a:t>
                      </a:r>
                      <a:endParaRPr lang="es-CL" sz="1200" dirty="0">
                        <a:latin typeface="Arial Narrow"/>
                        <a:ea typeface="Times New Roman"/>
                        <a:cs typeface="Lucida San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90500">
                <a:tc>
                  <a:txBody>
                    <a:bodyPr/>
                    <a:lstStyle/>
                    <a:p>
                      <a:pPr algn="ctr">
                        <a:lnSpc>
                          <a:spcPct val="115000"/>
                        </a:lnSpc>
                        <a:spcAft>
                          <a:spcPts val="0"/>
                        </a:spcAft>
                      </a:pPr>
                      <a:r>
                        <a:rPr lang="es-CL" sz="1000" dirty="0">
                          <a:solidFill>
                            <a:srgbClr val="000000"/>
                          </a:solidFill>
                          <a:latin typeface="Arial Narrow"/>
                          <a:ea typeface="Times New Roman"/>
                          <a:cs typeface="Times New Roman"/>
                        </a:rPr>
                        <a:t>Turismo Marítimo, con desembarques</a:t>
                      </a:r>
                      <a:endParaRPr lang="es-CL" sz="1200" dirty="0">
                        <a:latin typeface="Arial Narrow"/>
                        <a:ea typeface="Times New Roman"/>
                        <a:cs typeface="Lucida Sans"/>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CL" sz="1000" dirty="0">
                          <a:solidFill>
                            <a:srgbClr val="000000"/>
                          </a:solidFill>
                          <a:latin typeface="Arial Narrow"/>
                          <a:ea typeface="Times New Roman"/>
                          <a:cs typeface="Times New Roman"/>
                        </a:rPr>
                        <a:t>18534</a:t>
                      </a:r>
                      <a:endParaRPr lang="es-CL" sz="1200" dirty="0">
                        <a:latin typeface="Arial Narrow"/>
                        <a:ea typeface="Times New Roman"/>
                        <a:cs typeface="Lucida Sans"/>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CL" sz="1000" dirty="0">
                          <a:solidFill>
                            <a:srgbClr val="000000"/>
                          </a:solidFill>
                          <a:latin typeface="Arial Narrow"/>
                          <a:ea typeface="Times New Roman"/>
                          <a:cs typeface="Times New Roman"/>
                        </a:rPr>
                        <a:t>20271</a:t>
                      </a:r>
                      <a:endParaRPr lang="es-CL" sz="1200" dirty="0">
                        <a:latin typeface="Arial Narrow"/>
                        <a:ea typeface="Times New Roman"/>
                        <a:cs typeface="Lucida San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CL" sz="1000" dirty="0">
                          <a:solidFill>
                            <a:srgbClr val="000000"/>
                          </a:solidFill>
                          <a:latin typeface="Arial Narrow"/>
                          <a:ea typeface="Times New Roman"/>
                          <a:cs typeface="Times New Roman"/>
                        </a:rPr>
                        <a:t>23305</a:t>
                      </a:r>
                      <a:endParaRPr lang="es-CL" sz="1200" dirty="0">
                        <a:latin typeface="Arial Narrow"/>
                        <a:ea typeface="Times New Roman"/>
                        <a:cs typeface="Lucida San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CL" sz="1000" dirty="0">
                          <a:solidFill>
                            <a:srgbClr val="000000"/>
                          </a:solidFill>
                          <a:latin typeface="Arial Narrow"/>
                          <a:ea typeface="Times New Roman"/>
                          <a:cs typeface="Times New Roman"/>
                        </a:rPr>
                        <a:t>25526</a:t>
                      </a:r>
                      <a:endParaRPr lang="es-CL" sz="1200" dirty="0">
                        <a:latin typeface="Arial Narrow"/>
                        <a:ea typeface="Times New Roman"/>
                        <a:cs typeface="Lucida San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CL" sz="1000" dirty="0">
                          <a:solidFill>
                            <a:srgbClr val="000000"/>
                          </a:solidFill>
                          <a:latin typeface="Arial Narrow"/>
                          <a:ea typeface="Times New Roman"/>
                          <a:cs typeface="Times New Roman"/>
                        </a:rPr>
                        <a:t>25341</a:t>
                      </a:r>
                      <a:endParaRPr lang="es-CL" sz="1200" dirty="0">
                        <a:latin typeface="Arial Narrow"/>
                        <a:ea typeface="Times New Roman"/>
                        <a:cs typeface="Lucida San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CL" sz="1000" dirty="0">
                          <a:solidFill>
                            <a:srgbClr val="000000"/>
                          </a:solidFill>
                          <a:latin typeface="Arial Narrow"/>
                          <a:ea typeface="Times New Roman"/>
                          <a:cs typeface="Times New Roman"/>
                        </a:rPr>
                        <a:t>28304</a:t>
                      </a:r>
                      <a:endParaRPr lang="es-CL" sz="1200" dirty="0">
                        <a:latin typeface="Arial Narrow"/>
                        <a:ea typeface="Times New Roman"/>
                        <a:cs typeface="Lucida San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190500">
                <a:tc>
                  <a:txBody>
                    <a:bodyPr/>
                    <a:lstStyle/>
                    <a:p>
                      <a:pPr algn="ctr">
                        <a:lnSpc>
                          <a:spcPct val="115000"/>
                        </a:lnSpc>
                        <a:spcAft>
                          <a:spcPts val="0"/>
                        </a:spcAft>
                      </a:pPr>
                      <a:r>
                        <a:rPr lang="es-CL" sz="1000" dirty="0">
                          <a:solidFill>
                            <a:srgbClr val="000000"/>
                          </a:solidFill>
                          <a:latin typeface="Arial Narrow"/>
                          <a:ea typeface="Times New Roman"/>
                          <a:cs typeface="Times New Roman"/>
                        </a:rPr>
                        <a:t>Turismo Marítimo, sin desembarques</a:t>
                      </a:r>
                      <a:endParaRPr lang="es-CL" sz="1200" dirty="0">
                        <a:latin typeface="Arial Narrow"/>
                        <a:ea typeface="Times New Roman"/>
                        <a:cs typeface="Lucida Sans"/>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CL" sz="1000" dirty="0">
                          <a:solidFill>
                            <a:srgbClr val="000000"/>
                          </a:solidFill>
                          <a:latin typeface="Arial Narrow"/>
                          <a:ea typeface="Times New Roman"/>
                          <a:cs typeface="Times New Roman"/>
                        </a:rPr>
                        <a:t>14373</a:t>
                      </a:r>
                      <a:endParaRPr lang="es-CL" sz="1200" dirty="0">
                        <a:latin typeface="Arial Narrow"/>
                        <a:ea typeface="Times New Roman"/>
                        <a:cs typeface="Lucida Sans"/>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s-CL" sz="1000" dirty="0">
                          <a:solidFill>
                            <a:srgbClr val="000000"/>
                          </a:solidFill>
                          <a:latin typeface="Arial Narrow"/>
                          <a:ea typeface="Times New Roman"/>
                          <a:cs typeface="Times New Roman"/>
                        </a:rPr>
                        <a:t>4872</a:t>
                      </a:r>
                      <a:endParaRPr lang="es-CL" sz="1200" dirty="0">
                        <a:latin typeface="Arial Narrow"/>
                        <a:ea typeface="Times New Roman"/>
                        <a:cs typeface="Lucida Sans"/>
                      </a:endParaRPr>
                    </a:p>
                  </a:txBody>
                  <a:tcPr marL="44450" marR="44450" marT="0" marB="0" anchor="b">
                    <a:lnL>
                      <a:noFill/>
                    </a:lnL>
                    <a:lnR>
                      <a:noFill/>
                    </a:lnR>
                    <a:lnT>
                      <a:noFill/>
                    </a:lnT>
                    <a:lnB>
                      <a:noFill/>
                    </a:lnB>
                  </a:tcPr>
                </a:tc>
                <a:tc>
                  <a:txBody>
                    <a:bodyPr/>
                    <a:lstStyle/>
                    <a:p>
                      <a:pPr algn="ctr">
                        <a:lnSpc>
                          <a:spcPct val="115000"/>
                        </a:lnSpc>
                        <a:spcAft>
                          <a:spcPts val="0"/>
                        </a:spcAft>
                      </a:pPr>
                      <a:r>
                        <a:rPr lang="es-CL" sz="1000" dirty="0">
                          <a:solidFill>
                            <a:srgbClr val="000000"/>
                          </a:solidFill>
                          <a:latin typeface="Arial Narrow"/>
                          <a:ea typeface="Times New Roman"/>
                          <a:cs typeface="Times New Roman"/>
                        </a:rPr>
                        <a:t>9070</a:t>
                      </a:r>
                      <a:endParaRPr lang="es-CL" sz="1200" dirty="0">
                        <a:latin typeface="Arial Narrow"/>
                        <a:ea typeface="Times New Roman"/>
                        <a:cs typeface="Lucida Sans"/>
                      </a:endParaRPr>
                    </a:p>
                  </a:txBody>
                  <a:tcPr marL="44450" marR="44450" marT="0" marB="0" anchor="b">
                    <a:lnL>
                      <a:noFill/>
                    </a:lnL>
                    <a:lnR>
                      <a:noFill/>
                    </a:lnR>
                    <a:lnT>
                      <a:noFill/>
                    </a:lnT>
                    <a:lnB>
                      <a:noFill/>
                    </a:lnB>
                  </a:tcPr>
                </a:tc>
                <a:tc>
                  <a:txBody>
                    <a:bodyPr/>
                    <a:lstStyle/>
                    <a:p>
                      <a:pPr algn="ctr">
                        <a:lnSpc>
                          <a:spcPct val="115000"/>
                        </a:lnSpc>
                        <a:spcAft>
                          <a:spcPts val="0"/>
                        </a:spcAft>
                      </a:pPr>
                      <a:r>
                        <a:rPr lang="es-CL" sz="1000" dirty="0">
                          <a:solidFill>
                            <a:srgbClr val="000000"/>
                          </a:solidFill>
                          <a:latin typeface="Arial Narrow"/>
                          <a:ea typeface="Times New Roman"/>
                          <a:cs typeface="Times New Roman"/>
                        </a:rPr>
                        <a:t>9670</a:t>
                      </a:r>
                      <a:endParaRPr lang="es-CL" sz="1200" dirty="0">
                        <a:latin typeface="Arial Narrow"/>
                        <a:ea typeface="Times New Roman"/>
                        <a:cs typeface="Lucida Sans"/>
                      </a:endParaRPr>
                    </a:p>
                  </a:txBody>
                  <a:tcPr marL="44450" marR="44450" marT="0" marB="0" anchor="b">
                    <a:lnL>
                      <a:noFill/>
                    </a:lnL>
                    <a:lnR>
                      <a:noFill/>
                    </a:lnR>
                    <a:lnT>
                      <a:noFill/>
                    </a:lnT>
                    <a:lnB>
                      <a:noFill/>
                    </a:lnB>
                  </a:tcPr>
                </a:tc>
                <a:tc>
                  <a:txBody>
                    <a:bodyPr/>
                    <a:lstStyle/>
                    <a:p>
                      <a:pPr algn="ctr">
                        <a:lnSpc>
                          <a:spcPct val="115000"/>
                        </a:lnSpc>
                        <a:spcAft>
                          <a:spcPts val="0"/>
                        </a:spcAft>
                      </a:pPr>
                      <a:r>
                        <a:rPr lang="es-CL" sz="1000" dirty="0">
                          <a:solidFill>
                            <a:srgbClr val="000000"/>
                          </a:solidFill>
                          <a:latin typeface="Arial Narrow"/>
                          <a:ea typeface="Times New Roman"/>
                          <a:cs typeface="Times New Roman"/>
                        </a:rPr>
                        <a:t>9459</a:t>
                      </a:r>
                      <a:endParaRPr lang="es-CL" sz="1200" dirty="0">
                        <a:latin typeface="Arial Narrow"/>
                        <a:ea typeface="Times New Roman"/>
                        <a:cs typeface="Lucida Sans"/>
                      </a:endParaRPr>
                    </a:p>
                  </a:txBody>
                  <a:tcPr marL="44450" marR="44450" marT="0" marB="0" anchor="b">
                    <a:lnL>
                      <a:noFill/>
                    </a:lnL>
                    <a:lnR>
                      <a:noFill/>
                    </a:lnR>
                    <a:lnT>
                      <a:noFill/>
                    </a:lnT>
                    <a:lnB>
                      <a:noFill/>
                    </a:lnB>
                  </a:tcPr>
                </a:tc>
                <a:tc>
                  <a:txBody>
                    <a:bodyPr/>
                    <a:lstStyle/>
                    <a:p>
                      <a:pPr algn="ctr">
                        <a:lnSpc>
                          <a:spcPct val="115000"/>
                        </a:lnSpc>
                        <a:spcAft>
                          <a:spcPts val="0"/>
                        </a:spcAft>
                      </a:pPr>
                      <a:r>
                        <a:rPr lang="es-CL" sz="1000" dirty="0">
                          <a:solidFill>
                            <a:srgbClr val="000000"/>
                          </a:solidFill>
                          <a:latin typeface="Arial Narrow"/>
                          <a:ea typeface="Times New Roman"/>
                          <a:cs typeface="Times New Roman"/>
                        </a:rPr>
                        <a:t>8900</a:t>
                      </a:r>
                      <a:endParaRPr lang="es-CL" sz="1200" dirty="0">
                        <a:latin typeface="Arial Narrow"/>
                        <a:ea typeface="Times New Roman"/>
                        <a:cs typeface="Lucida Sans"/>
                      </a:endParaRPr>
                    </a:p>
                  </a:txBody>
                  <a:tcPr marL="44450" marR="44450" marT="0" marB="0" anchor="b">
                    <a:lnL>
                      <a:noFill/>
                    </a:lnL>
                    <a:lnR>
                      <a:noFill/>
                    </a:lnR>
                    <a:lnT>
                      <a:noFill/>
                    </a:lnT>
                    <a:lnB>
                      <a:noFill/>
                    </a:lnB>
                  </a:tcPr>
                </a:tc>
                <a:extLst>
                  <a:ext uri="{0D108BD9-81ED-4DB2-BD59-A6C34878D82A}">
                    <a16:rowId xmlns:a16="http://schemas.microsoft.com/office/drawing/2014/main" xmlns="" val="10002"/>
                  </a:ext>
                </a:extLst>
              </a:tr>
              <a:tr h="350520">
                <a:tc>
                  <a:txBody>
                    <a:bodyPr/>
                    <a:lstStyle/>
                    <a:p>
                      <a:pPr algn="ctr">
                        <a:lnSpc>
                          <a:spcPct val="115000"/>
                        </a:lnSpc>
                        <a:spcAft>
                          <a:spcPts val="0"/>
                        </a:spcAft>
                      </a:pPr>
                      <a:r>
                        <a:rPr lang="es-CL" sz="1000" dirty="0">
                          <a:solidFill>
                            <a:srgbClr val="000000"/>
                          </a:solidFill>
                          <a:latin typeface="Arial Narrow"/>
                          <a:ea typeface="Times New Roman"/>
                          <a:cs typeface="Times New Roman"/>
                        </a:rPr>
                        <a:t>Combinación viaje por aire y cruceros, con desembarques</a:t>
                      </a:r>
                      <a:endParaRPr lang="es-CL" sz="1200" dirty="0">
                        <a:latin typeface="Arial Narrow"/>
                        <a:ea typeface="Times New Roman"/>
                        <a:cs typeface="Lucida Sans"/>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CL" sz="1000" dirty="0">
                          <a:solidFill>
                            <a:srgbClr val="000000"/>
                          </a:solidFill>
                          <a:latin typeface="Arial Narrow"/>
                          <a:ea typeface="Times New Roman"/>
                          <a:cs typeface="Times New Roman"/>
                        </a:rPr>
                        <a:t>531</a:t>
                      </a:r>
                      <a:endParaRPr lang="es-CL" sz="1200" dirty="0">
                        <a:latin typeface="Arial Narrow"/>
                        <a:ea typeface="Times New Roman"/>
                        <a:cs typeface="Lucida Sans"/>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s-CL" sz="1000" dirty="0">
                          <a:solidFill>
                            <a:srgbClr val="000000"/>
                          </a:solidFill>
                          <a:latin typeface="Arial Narrow"/>
                          <a:ea typeface="Times New Roman"/>
                          <a:cs typeface="Times New Roman"/>
                        </a:rPr>
                        <a:t>860</a:t>
                      </a:r>
                      <a:endParaRPr lang="es-CL" sz="1200" dirty="0">
                        <a:latin typeface="Arial Narrow"/>
                        <a:ea typeface="Times New Roman"/>
                        <a:cs typeface="Lucida Sans"/>
                      </a:endParaRPr>
                    </a:p>
                  </a:txBody>
                  <a:tcPr marL="44450" marR="44450" marT="0" marB="0" anchor="b">
                    <a:lnL>
                      <a:noFill/>
                    </a:lnL>
                    <a:lnR>
                      <a:noFill/>
                    </a:lnR>
                    <a:lnT>
                      <a:noFill/>
                    </a:lnT>
                    <a:lnB>
                      <a:noFill/>
                    </a:lnB>
                  </a:tcPr>
                </a:tc>
                <a:tc>
                  <a:txBody>
                    <a:bodyPr/>
                    <a:lstStyle/>
                    <a:p>
                      <a:pPr algn="ctr">
                        <a:lnSpc>
                          <a:spcPct val="115000"/>
                        </a:lnSpc>
                        <a:spcAft>
                          <a:spcPts val="0"/>
                        </a:spcAft>
                      </a:pPr>
                      <a:r>
                        <a:rPr lang="es-CL" sz="1000" dirty="0">
                          <a:solidFill>
                            <a:srgbClr val="000000"/>
                          </a:solidFill>
                          <a:latin typeface="Arial Narrow"/>
                          <a:ea typeface="Times New Roman"/>
                          <a:cs typeface="Times New Roman"/>
                        </a:rPr>
                        <a:t>1587</a:t>
                      </a:r>
                      <a:endParaRPr lang="es-CL" sz="1200" dirty="0">
                        <a:latin typeface="Arial Narrow"/>
                        <a:ea typeface="Times New Roman"/>
                        <a:cs typeface="Lucida Sans"/>
                      </a:endParaRPr>
                    </a:p>
                  </a:txBody>
                  <a:tcPr marL="44450" marR="44450" marT="0" marB="0" anchor="b">
                    <a:lnL>
                      <a:noFill/>
                    </a:lnL>
                    <a:lnR>
                      <a:noFill/>
                    </a:lnR>
                    <a:lnT>
                      <a:noFill/>
                    </a:lnT>
                    <a:lnB>
                      <a:noFill/>
                    </a:lnB>
                  </a:tcPr>
                </a:tc>
                <a:tc>
                  <a:txBody>
                    <a:bodyPr/>
                    <a:lstStyle/>
                    <a:p>
                      <a:pPr algn="ctr">
                        <a:lnSpc>
                          <a:spcPct val="115000"/>
                        </a:lnSpc>
                        <a:spcAft>
                          <a:spcPts val="0"/>
                        </a:spcAft>
                      </a:pPr>
                      <a:r>
                        <a:rPr lang="es-CL" sz="1000" dirty="0">
                          <a:solidFill>
                            <a:srgbClr val="000000"/>
                          </a:solidFill>
                          <a:latin typeface="Arial Narrow"/>
                          <a:ea typeface="Times New Roman"/>
                          <a:cs typeface="Times New Roman"/>
                        </a:rPr>
                        <a:t>1848</a:t>
                      </a:r>
                      <a:endParaRPr lang="es-CL" sz="1200" dirty="0">
                        <a:latin typeface="Arial Narrow"/>
                        <a:ea typeface="Times New Roman"/>
                        <a:cs typeface="Lucida Sans"/>
                      </a:endParaRPr>
                    </a:p>
                  </a:txBody>
                  <a:tcPr marL="44450" marR="44450" marT="0" marB="0" anchor="b">
                    <a:lnL>
                      <a:noFill/>
                    </a:lnL>
                    <a:lnR>
                      <a:noFill/>
                    </a:lnR>
                    <a:lnT>
                      <a:noFill/>
                    </a:lnT>
                    <a:lnB>
                      <a:noFill/>
                    </a:lnB>
                  </a:tcPr>
                </a:tc>
                <a:tc>
                  <a:txBody>
                    <a:bodyPr/>
                    <a:lstStyle/>
                    <a:p>
                      <a:pPr algn="ctr">
                        <a:lnSpc>
                          <a:spcPct val="115000"/>
                        </a:lnSpc>
                        <a:spcAft>
                          <a:spcPts val="0"/>
                        </a:spcAft>
                      </a:pPr>
                      <a:r>
                        <a:rPr lang="es-CL" sz="1000" dirty="0">
                          <a:solidFill>
                            <a:srgbClr val="000000"/>
                          </a:solidFill>
                          <a:latin typeface="Arial Narrow"/>
                          <a:ea typeface="Times New Roman"/>
                          <a:cs typeface="Times New Roman"/>
                        </a:rPr>
                        <a:t>1471</a:t>
                      </a:r>
                      <a:endParaRPr lang="es-CL" sz="1200" dirty="0">
                        <a:latin typeface="Arial Narrow"/>
                        <a:ea typeface="Times New Roman"/>
                        <a:cs typeface="Lucida Sans"/>
                      </a:endParaRPr>
                    </a:p>
                  </a:txBody>
                  <a:tcPr marL="44450" marR="44450" marT="0" marB="0" anchor="b">
                    <a:lnL>
                      <a:noFill/>
                    </a:lnL>
                    <a:lnR>
                      <a:noFill/>
                    </a:lnR>
                    <a:lnT>
                      <a:noFill/>
                    </a:lnT>
                    <a:lnB>
                      <a:noFill/>
                    </a:lnB>
                  </a:tcPr>
                </a:tc>
                <a:tc>
                  <a:txBody>
                    <a:bodyPr/>
                    <a:lstStyle/>
                    <a:p>
                      <a:pPr algn="ctr">
                        <a:lnSpc>
                          <a:spcPct val="115000"/>
                        </a:lnSpc>
                        <a:spcAft>
                          <a:spcPts val="0"/>
                        </a:spcAft>
                      </a:pPr>
                      <a:r>
                        <a:rPr lang="es-CL" sz="1000" dirty="0">
                          <a:solidFill>
                            <a:srgbClr val="000000"/>
                          </a:solidFill>
                          <a:latin typeface="Arial Narrow"/>
                          <a:ea typeface="Times New Roman"/>
                          <a:cs typeface="Times New Roman"/>
                        </a:rPr>
                        <a:t>2294</a:t>
                      </a:r>
                      <a:endParaRPr lang="es-CL" sz="1200" dirty="0">
                        <a:latin typeface="Arial Narrow"/>
                        <a:ea typeface="Times New Roman"/>
                        <a:cs typeface="Lucida Sans"/>
                      </a:endParaRPr>
                    </a:p>
                  </a:txBody>
                  <a:tcPr marL="44450" marR="44450" marT="0" marB="0" anchor="b">
                    <a:lnL>
                      <a:noFill/>
                    </a:lnL>
                    <a:lnR>
                      <a:noFill/>
                    </a:lnR>
                    <a:lnT>
                      <a:noFill/>
                    </a:lnT>
                    <a:lnB>
                      <a:noFill/>
                    </a:lnB>
                  </a:tcPr>
                </a:tc>
                <a:extLst>
                  <a:ext uri="{0D108BD9-81ED-4DB2-BD59-A6C34878D82A}">
                    <a16:rowId xmlns:a16="http://schemas.microsoft.com/office/drawing/2014/main" xmlns="" val="10003"/>
                  </a:ext>
                </a:extLst>
              </a:tr>
              <a:tr h="350520">
                <a:tc>
                  <a:txBody>
                    <a:bodyPr/>
                    <a:lstStyle/>
                    <a:p>
                      <a:pPr algn="ctr">
                        <a:lnSpc>
                          <a:spcPct val="115000"/>
                        </a:lnSpc>
                        <a:spcAft>
                          <a:spcPts val="0"/>
                        </a:spcAft>
                      </a:pPr>
                      <a:r>
                        <a:rPr lang="es-CL" sz="1000" dirty="0">
                          <a:solidFill>
                            <a:srgbClr val="000000"/>
                          </a:solidFill>
                          <a:latin typeface="Arial Narrow"/>
                          <a:ea typeface="Times New Roman"/>
                          <a:cs typeface="Times New Roman"/>
                        </a:rPr>
                        <a:t>Combinación viaje por aire y turismo en tierra, interior de la Antártica</a:t>
                      </a:r>
                      <a:endParaRPr lang="es-CL" sz="1200" dirty="0">
                        <a:latin typeface="Arial Narrow"/>
                        <a:ea typeface="Times New Roman"/>
                        <a:cs typeface="Lucida Sans"/>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CL" sz="1000" dirty="0">
                          <a:solidFill>
                            <a:srgbClr val="000000"/>
                          </a:solidFill>
                          <a:latin typeface="Arial Narrow"/>
                          <a:ea typeface="Times New Roman"/>
                          <a:cs typeface="Times New Roman"/>
                        </a:rPr>
                        <a:t>386</a:t>
                      </a:r>
                      <a:endParaRPr lang="es-CL" sz="1200" dirty="0">
                        <a:latin typeface="Arial Narrow"/>
                        <a:ea typeface="Times New Roman"/>
                        <a:cs typeface="Lucida Sans"/>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s-CL" sz="1000" dirty="0">
                          <a:solidFill>
                            <a:srgbClr val="000000"/>
                          </a:solidFill>
                          <a:latin typeface="Arial Narrow"/>
                          <a:ea typeface="Times New Roman"/>
                          <a:cs typeface="Times New Roman"/>
                        </a:rPr>
                        <a:t>516</a:t>
                      </a:r>
                      <a:endParaRPr lang="es-CL" sz="1200" dirty="0">
                        <a:latin typeface="Arial Narrow"/>
                        <a:ea typeface="Times New Roman"/>
                        <a:cs typeface="Lucida Sans"/>
                      </a:endParaRPr>
                    </a:p>
                  </a:txBody>
                  <a:tcPr marL="44450" marR="44450" marT="0" marB="0" anchor="b">
                    <a:lnL>
                      <a:noFill/>
                    </a:lnL>
                    <a:lnR>
                      <a:noFill/>
                    </a:lnR>
                    <a:lnT>
                      <a:noFill/>
                    </a:lnT>
                    <a:lnB>
                      <a:noFill/>
                    </a:lnB>
                  </a:tcPr>
                </a:tc>
                <a:tc>
                  <a:txBody>
                    <a:bodyPr/>
                    <a:lstStyle/>
                    <a:p>
                      <a:pPr algn="ctr">
                        <a:lnSpc>
                          <a:spcPct val="115000"/>
                        </a:lnSpc>
                        <a:spcAft>
                          <a:spcPts val="0"/>
                        </a:spcAft>
                      </a:pPr>
                      <a:r>
                        <a:rPr lang="es-CL" sz="1000" dirty="0">
                          <a:solidFill>
                            <a:srgbClr val="000000"/>
                          </a:solidFill>
                          <a:latin typeface="Arial Narrow"/>
                          <a:ea typeface="Times New Roman"/>
                          <a:cs typeface="Times New Roman"/>
                        </a:rPr>
                        <a:t>354</a:t>
                      </a:r>
                      <a:endParaRPr lang="es-CL" sz="1200" dirty="0">
                        <a:latin typeface="Arial Narrow"/>
                        <a:ea typeface="Times New Roman"/>
                        <a:cs typeface="Lucida Sans"/>
                      </a:endParaRPr>
                    </a:p>
                  </a:txBody>
                  <a:tcPr marL="44450" marR="44450" marT="0" marB="0" anchor="b">
                    <a:lnL>
                      <a:noFill/>
                    </a:lnL>
                    <a:lnR>
                      <a:noFill/>
                    </a:lnR>
                    <a:lnT>
                      <a:noFill/>
                    </a:lnT>
                    <a:lnB>
                      <a:noFill/>
                    </a:lnB>
                  </a:tcPr>
                </a:tc>
                <a:tc>
                  <a:txBody>
                    <a:bodyPr/>
                    <a:lstStyle/>
                    <a:p>
                      <a:pPr algn="ctr">
                        <a:lnSpc>
                          <a:spcPct val="115000"/>
                        </a:lnSpc>
                        <a:spcAft>
                          <a:spcPts val="0"/>
                        </a:spcAft>
                      </a:pPr>
                      <a:r>
                        <a:rPr lang="es-CL" sz="1000" dirty="0">
                          <a:solidFill>
                            <a:srgbClr val="000000"/>
                          </a:solidFill>
                          <a:latin typeface="Arial Narrow"/>
                          <a:ea typeface="Times New Roman"/>
                          <a:cs typeface="Times New Roman"/>
                        </a:rPr>
                        <a:t>361</a:t>
                      </a:r>
                      <a:endParaRPr lang="es-CL" sz="1200" dirty="0">
                        <a:latin typeface="Arial Narrow"/>
                        <a:ea typeface="Times New Roman"/>
                        <a:cs typeface="Lucida Sans"/>
                      </a:endParaRPr>
                    </a:p>
                  </a:txBody>
                  <a:tcPr marL="44450" marR="44450" marT="0" marB="0" anchor="b">
                    <a:lnL>
                      <a:noFill/>
                    </a:lnL>
                    <a:lnR>
                      <a:noFill/>
                    </a:lnR>
                    <a:lnT>
                      <a:noFill/>
                    </a:lnT>
                    <a:lnB>
                      <a:noFill/>
                    </a:lnB>
                  </a:tcPr>
                </a:tc>
                <a:tc>
                  <a:txBody>
                    <a:bodyPr/>
                    <a:lstStyle/>
                    <a:p>
                      <a:pPr algn="ctr">
                        <a:lnSpc>
                          <a:spcPct val="115000"/>
                        </a:lnSpc>
                        <a:spcAft>
                          <a:spcPts val="0"/>
                        </a:spcAft>
                      </a:pPr>
                      <a:r>
                        <a:rPr lang="es-CL" sz="1000" dirty="0">
                          <a:solidFill>
                            <a:srgbClr val="000000"/>
                          </a:solidFill>
                          <a:latin typeface="Arial Narrow"/>
                          <a:ea typeface="Times New Roman"/>
                          <a:cs typeface="Times New Roman"/>
                        </a:rPr>
                        <a:t>431</a:t>
                      </a:r>
                      <a:endParaRPr lang="es-CL" sz="1200" dirty="0">
                        <a:latin typeface="Arial Narrow"/>
                        <a:ea typeface="Times New Roman"/>
                        <a:cs typeface="Lucida Sans"/>
                      </a:endParaRPr>
                    </a:p>
                  </a:txBody>
                  <a:tcPr marL="44450" marR="44450" marT="0" marB="0" anchor="b">
                    <a:lnL>
                      <a:noFill/>
                    </a:lnL>
                    <a:lnR>
                      <a:noFill/>
                    </a:lnR>
                    <a:lnT>
                      <a:noFill/>
                    </a:lnT>
                    <a:lnB>
                      <a:noFill/>
                    </a:lnB>
                  </a:tcPr>
                </a:tc>
                <a:tc>
                  <a:txBody>
                    <a:bodyPr/>
                    <a:lstStyle/>
                    <a:p>
                      <a:pPr algn="ctr">
                        <a:lnSpc>
                          <a:spcPct val="115000"/>
                        </a:lnSpc>
                        <a:spcAft>
                          <a:spcPts val="0"/>
                        </a:spcAft>
                      </a:pPr>
                      <a:r>
                        <a:rPr lang="es-CL" sz="1000" dirty="0">
                          <a:solidFill>
                            <a:srgbClr val="000000"/>
                          </a:solidFill>
                          <a:latin typeface="Arial Narrow"/>
                          <a:ea typeface="Times New Roman"/>
                          <a:cs typeface="Times New Roman"/>
                        </a:rPr>
                        <a:t>531</a:t>
                      </a:r>
                      <a:endParaRPr lang="es-CL" sz="1200" dirty="0">
                        <a:latin typeface="Arial Narrow"/>
                        <a:ea typeface="Times New Roman"/>
                        <a:cs typeface="Lucida Sans"/>
                      </a:endParaRPr>
                    </a:p>
                  </a:txBody>
                  <a:tcPr marL="44450" marR="44450" marT="0" marB="0" anchor="b">
                    <a:lnL>
                      <a:noFill/>
                    </a:lnL>
                    <a:lnR>
                      <a:noFill/>
                    </a:lnR>
                    <a:lnT>
                      <a:noFill/>
                    </a:lnT>
                    <a:lnB>
                      <a:noFill/>
                    </a:lnB>
                  </a:tcPr>
                </a:tc>
                <a:extLst>
                  <a:ext uri="{0D108BD9-81ED-4DB2-BD59-A6C34878D82A}">
                    <a16:rowId xmlns:a16="http://schemas.microsoft.com/office/drawing/2014/main" xmlns="" val="10004"/>
                  </a:ext>
                </a:extLst>
              </a:tr>
              <a:tr h="190500">
                <a:tc>
                  <a:txBody>
                    <a:bodyPr/>
                    <a:lstStyle/>
                    <a:p>
                      <a:pPr algn="ctr">
                        <a:lnSpc>
                          <a:spcPct val="115000"/>
                        </a:lnSpc>
                        <a:spcAft>
                          <a:spcPts val="0"/>
                        </a:spcAft>
                      </a:pPr>
                      <a:r>
                        <a:rPr lang="es-CL" sz="1000" dirty="0">
                          <a:solidFill>
                            <a:srgbClr val="000000"/>
                          </a:solidFill>
                          <a:latin typeface="Arial Narrow"/>
                          <a:ea typeface="Times New Roman"/>
                          <a:cs typeface="Times New Roman"/>
                        </a:rPr>
                        <a:t>Sobre Vuelo, sin desembarque</a:t>
                      </a:r>
                      <a:endParaRPr lang="es-CL" sz="1200" dirty="0">
                        <a:latin typeface="Arial Narrow"/>
                        <a:ea typeface="Times New Roman"/>
                        <a:cs typeface="Lucida Sans"/>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000" dirty="0">
                          <a:solidFill>
                            <a:srgbClr val="000000"/>
                          </a:solidFill>
                          <a:latin typeface="Arial Narrow"/>
                          <a:ea typeface="Times New Roman"/>
                          <a:cs typeface="Times New Roman"/>
                        </a:rPr>
                        <a:t>0</a:t>
                      </a:r>
                      <a:endParaRPr lang="es-CL" sz="1200" dirty="0">
                        <a:latin typeface="Arial Narrow"/>
                        <a:ea typeface="Times New Roman"/>
                        <a:cs typeface="Lucida Sans"/>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000" dirty="0">
                          <a:solidFill>
                            <a:srgbClr val="000000"/>
                          </a:solidFill>
                          <a:latin typeface="Arial Narrow"/>
                          <a:ea typeface="Times New Roman"/>
                          <a:cs typeface="Times New Roman"/>
                        </a:rPr>
                        <a:t>0</a:t>
                      </a:r>
                      <a:endParaRPr lang="es-CL" sz="1200" dirty="0">
                        <a:latin typeface="Arial Narrow"/>
                        <a:ea typeface="Times New Roman"/>
                        <a:cs typeface="Lucida San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000" dirty="0">
                          <a:solidFill>
                            <a:srgbClr val="000000"/>
                          </a:solidFill>
                          <a:latin typeface="Arial Narrow"/>
                          <a:ea typeface="Times New Roman"/>
                          <a:cs typeface="Times New Roman"/>
                        </a:rPr>
                        <a:t>0</a:t>
                      </a:r>
                      <a:endParaRPr lang="es-CL" sz="1200" dirty="0">
                        <a:latin typeface="Arial Narrow"/>
                        <a:ea typeface="Times New Roman"/>
                        <a:cs typeface="Lucida San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000" dirty="0">
                          <a:solidFill>
                            <a:srgbClr val="000000"/>
                          </a:solidFill>
                          <a:latin typeface="Arial Narrow"/>
                          <a:ea typeface="Times New Roman"/>
                          <a:cs typeface="Times New Roman"/>
                        </a:rPr>
                        <a:t>0</a:t>
                      </a:r>
                      <a:endParaRPr lang="es-CL" sz="1200" dirty="0">
                        <a:latin typeface="Arial Narrow"/>
                        <a:ea typeface="Times New Roman"/>
                        <a:cs typeface="Lucida San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000" dirty="0">
                          <a:solidFill>
                            <a:srgbClr val="000000"/>
                          </a:solidFill>
                          <a:latin typeface="Arial Narrow"/>
                          <a:ea typeface="Times New Roman"/>
                          <a:cs typeface="Times New Roman"/>
                        </a:rPr>
                        <a:t>0</a:t>
                      </a:r>
                      <a:endParaRPr lang="es-CL" sz="1200" dirty="0">
                        <a:latin typeface="Arial Narrow"/>
                        <a:ea typeface="Times New Roman"/>
                        <a:cs typeface="Lucida San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000" dirty="0">
                          <a:solidFill>
                            <a:srgbClr val="000000"/>
                          </a:solidFill>
                          <a:latin typeface="Arial Narrow"/>
                          <a:ea typeface="Times New Roman"/>
                          <a:cs typeface="Times New Roman"/>
                        </a:rPr>
                        <a:t>0</a:t>
                      </a:r>
                      <a:endParaRPr lang="es-CL" sz="1200" dirty="0">
                        <a:latin typeface="Arial Narrow"/>
                        <a:ea typeface="Times New Roman"/>
                        <a:cs typeface="Lucida San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90500">
                <a:tc>
                  <a:txBody>
                    <a:bodyPr/>
                    <a:lstStyle/>
                    <a:p>
                      <a:pPr algn="ctr">
                        <a:lnSpc>
                          <a:spcPct val="115000"/>
                        </a:lnSpc>
                        <a:spcAft>
                          <a:spcPts val="0"/>
                        </a:spcAft>
                      </a:pPr>
                      <a:r>
                        <a:rPr lang="es-CL" sz="1000" b="1" dirty="0">
                          <a:solidFill>
                            <a:srgbClr val="000000"/>
                          </a:solidFill>
                          <a:latin typeface="Arial Narrow"/>
                          <a:ea typeface="Times New Roman"/>
                          <a:cs typeface="Times New Roman"/>
                        </a:rPr>
                        <a:t>Total</a:t>
                      </a:r>
                      <a:endParaRPr lang="es-CL" sz="1200" dirty="0">
                        <a:latin typeface="Arial Narrow"/>
                        <a:ea typeface="Times New Roman"/>
                        <a:cs typeface="Lucida Sans"/>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000" b="1" dirty="0">
                          <a:solidFill>
                            <a:srgbClr val="000000"/>
                          </a:solidFill>
                          <a:latin typeface="Arial Narrow"/>
                          <a:ea typeface="Times New Roman"/>
                          <a:cs typeface="Times New Roman"/>
                        </a:rPr>
                        <a:t>33824</a:t>
                      </a:r>
                      <a:endParaRPr lang="es-CL" sz="1200" dirty="0">
                        <a:latin typeface="Arial Narrow"/>
                        <a:ea typeface="Times New Roman"/>
                        <a:cs typeface="Lucida Sans"/>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000" b="1" dirty="0">
                          <a:solidFill>
                            <a:srgbClr val="000000"/>
                          </a:solidFill>
                          <a:latin typeface="Arial Narrow"/>
                          <a:ea typeface="Times New Roman"/>
                          <a:cs typeface="Times New Roman"/>
                        </a:rPr>
                        <a:t>26519</a:t>
                      </a:r>
                      <a:endParaRPr lang="es-CL" sz="1200" dirty="0">
                        <a:latin typeface="Arial Narrow"/>
                        <a:ea typeface="Times New Roman"/>
                        <a:cs typeface="Lucida San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000" b="1" dirty="0">
                          <a:solidFill>
                            <a:srgbClr val="000000"/>
                          </a:solidFill>
                          <a:latin typeface="Arial Narrow"/>
                          <a:ea typeface="Times New Roman"/>
                          <a:cs typeface="Times New Roman"/>
                        </a:rPr>
                        <a:t>34316</a:t>
                      </a:r>
                      <a:endParaRPr lang="es-CL" sz="1200" dirty="0">
                        <a:latin typeface="Arial Narrow"/>
                        <a:ea typeface="Times New Roman"/>
                        <a:cs typeface="Lucida San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000" b="1" dirty="0">
                          <a:solidFill>
                            <a:srgbClr val="000000"/>
                          </a:solidFill>
                          <a:latin typeface="Arial Narrow"/>
                          <a:ea typeface="Times New Roman"/>
                          <a:cs typeface="Times New Roman"/>
                        </a:rPr>
                        <a:t>37405</a:t>
                      </a:r>
                      <a:endParaRPr lang="es-CL" sz="1200" dirty="0">
                        <a:latin typeface="Arial Narrow"/>
                        <a:ea typeface="Times New Roman"/>
                        <a:cs typeface="Lucida San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000" b="1" dirty="0">
                          <a:solidFill>
                            <a:srgbClr val="000000"/>
                          </a:solidFill>
                          <a:latin typeface="Arial Narrow"/>
                          <a:ea typeface="Times New Roman"/>
                          <a:cs typeface="Times New Roman"/>
                        </a:rPr>
                        <a:t>36702</a:t>
                      </a:r>
                      <a:endParaRPr lang="es-CL" sz="1200" dirty="0">
                        <a:latin typeface="Arial Narrow"/>
                        <a:ea typeface="Times New Roman"/>
                        <a:cs typeface="Lucida San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000" b="1" dirty="0">
                          <a:solidFill>
                            <a:srgbClr val="000000"/>
                          </a:solidFill>
                          <a:latin typeface="Arial Narrow"/>
                          <a:ea typeface="Times New Roman"/>
                          <a:cs typeface="Times New Roman"/>
                        </a:rPr>
                        <a:t>40029</a:t>
                      </a:r>
                      <a:endParaRPr lang="es-CL" sz="1200" dirty="0">
                        <a:latin typeface="Arial Narrow"/>
                        <a:ea typeface="Times New Roman"/>
                        <a:cs typeface="Lucida San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14" name="13 Rectángulo"/>
          <p:cNvSpPr/>
          <p:nvPr/>
        </p:nvSpPr>
        <p:spPr>
          <a:xfrm>
            <a:off x="1547664" y="836712"/>
            <a:ext cx="2649893" cy="307777"/>
          </a:xfrm>
          <a:prstGeom prst="rect">
            <a:avLst/>
          </a:prstGeom>
        </p:spPr>
        <p:txBody>
          <a:bodyPr wrap="none">
            <a:spAutoFit/>
          </a:bodyPr>
          <a:lstStyle/>
          <a:p>
            <a:r>
              <a:rPr lang="es-CL" sz="1400" b="1" dirty="0"/>
              <a:t>Tendencias del Turismo Antártico</a:t>
            </a:r>
          </a:p>
        </p:txBody>
      </p:sp>
      <p:sp>
        <p:nvSpPr>
          <p:cNvPr id="236545" name="Rectangle 1"/>
          <p:cNvSpPr>
            <a:spLocks noChangeArrowheads="1"/>
          </p:cNvSpPr>
          <p:nvPr/>
        </p:nvSpPr>
        <p:spPr bwMode="auto">
          <a:xfrm>
            <a:off x="251520" y="2996952"/>
            <a:ext cx="5832648"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Narrow" pitchFamily="34" charset="0"/>
                <a:ea typeface="Times New Roman" pitchFamily="18" charset="0"/>
                <a:cs typeface="Lucida Sans" pitchFamily="34" charset="0"/>
              </a:rPr>
              <a:t>Fuente: International Association Antarctica Tour Operators (IAATO)</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 name="19 Rectángulo"/>
          <p:cNvSpPr/>
          <p:nvPr/>
        </p:nvSpPr>
        <p:spPr>
          <a:xfrm>
            <a:off x="4139952" y="3789040"/>
            <a:ext cx="4572000" cy="307777"/>
          </a:xfrm>
          <a:prstGeom prst="rect">
            <a:avLst/>
          </a:prstGeom>
        </p:spPr>
        <p:txBody>
          <a:bodyPr>
            <a:spAutoFit/>
          </a:bodyPr>
          <a:lstStyle/>
          <a:p>
            <a:r>
              <a:rPr lang="es-CL" sz="1400" b="1" dirty="0"/>
              <a:t>PIB Región de Magallanes y la Antártica Chilena</a:t>
            </a:r>
          </a:p>
        </p:txBody>
      </p:sp>
      <p:sp>
        <p:nvSpPr>
          <p:cNvPr id="21" name="20 Rectángulo"/>
          <p:cNvSpPr/>
          <p:nvPr/>
        </p:nvSpPr>
        <p:spPr>
          <a:xfrm>
            <a:off x="4932040" y="5949280"/>
            <a:ext cx="2097754" cy="276999"/>
          </a:xfrm>
          <a:prstGeom prst="rect">
            <a:avLst/>
          </a:prstGeom>
        </p:spPr>
        <p:txBody>
          <a:bodyPr wrap="none">
            <a:spAutoFit/>
          </a:bodyPr>
          <a:lstStyle/>
          <a:p>
            <a:r>
              <a:rPr lang="es-CL" sz="1200" dirty="0"/>
              <a:t>Fuente: Banco Central de Chile</a:t>
            </a:r>
          </a:p>
        </p:txBody>
      </p:sp>
      <p:graphicFrame>
        <p:nvGraphicFramePr>
          <p:cNvPr id="4" name="Tabla 3"/>
          <p:cNvGraphicFramePr>
            <a:graphicFrameLocks noGrp="1"/>
          </p:cNvGraphicFramePr>
          <p:nvPr>
            <p:extLst>
              <p:ext uri="{D42A27DB-BD31-4B8C-83A1-F6EECF244321}">
                <p14:modId xmlns:p14="http://schemas.microsoft.com/office/powerpoint/2010/main" xmlns="" val="3214761474"/>
              </p:ext>
            </p:extLst>
          </p:nvPr>
        </p:nvGraphicFramePr>
        <p:xfrm>
          <a:off x="4606880" y="4203778"/>
          <a:ext cx="2529205" cy="1579372"/>
        </p:xfrm>
        <a:graphic>
          <a:graphicData uri="http://schemas.openxmlformats.org/drawingml/2006/table">
            <a:tbl>
              <a:tblPr firstRow="1" firstCol="1" bandRow="1">
                <a:tableStyleId>{5940675A-B579-460E-94D1-54222C63F5DA}</a:tableStyleId>
              </a:tblPr>
              <a:tblGrid>
                <a:gridCol w="722811">
                  <a:extLst>
                    <a:ext uri="{9D8B030D-6E8A-4147-A177-3AD203B41FA5}">
                      <a16:colId xmlns:a16="http://schemas.microsoft.com/office/drawing/2014/main" xmlns="" val="2824297097"/>
                    </a:ext>
                  </a:extLst>
                </a:gridCol>
                <a:gridCol w="1806394">
                  <a:extLst>
                    <a:ext uri="{9D8B030D-6E8A-4147-A177-3AD203B41FA5}">
                      <a16:colId xmlns:a16="http://schemas.microsoft.com/office/drawing/2014/main" xmlns="" val="2553994038"/>
                    </a:ext>
                  </a:extLst>
                </a:gridCol>
              </a:tblGrid>
              <a:tr h="229870">
                <a:tc>
                  <a:txBody>
                    <a:bodyPr/>
                    <a:lstStyle/>
                    <a:p>
                      <a:pPr algn="ctr">
                        <a:lnSpc>
                          <a:spcPct val="115000"/>
                        </a:lnSpc>
                        <a:spcAft>
                          <a:spcPts val="800"/>
                        </a:spcAft>
                        <a:tabLst>
                          <a:tab pos="1028700" algn="l"/>
                          <a:tab pos="578485" algn="l"/>
                        </a:tabLst>
                      </a:pPr>
                      <a:r>
                        <a:rPr lang="es-CL" sz="1100" dirty="0">
                          <a:effectLst/>
                        </a:rPr>
                        <a:t>Año</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tc>
                <a:tc>
                  <a:txBody>
                    <a:bodyPr/>
                    <a:lstStyle/>
                    <a:p>
                      <a:pPr algn="ctr">
                        <a:lnSpc>
                          <a:spcPct val="115000"/>
                        </a:lnSpc>
                        <a:spcAft>
                          <a:spcPts val="800"/>
                        </a:spcAft>
                        <a:tabLst>
                          <a:tab pos="1028700" algn="l"/>
                          <a:tab pos="1028700" algn="l"/>
                        </a:tabLst>
                      </a:pPr>
                      <a:r>
                        <a:rPr lang="es-CL" sz="1100" dirty="0">
                          <a:effectLst/>
                        </a:rPr>
                        <a:t>PIB en millones de pesos</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tc>
                <a:extLst>
                  <a:ext uri="{0D108BD9-81ED-4DB2-BD59-A6C34878D82A}">
                    <a16:rowId xmlns:a16="http://schemas.microsoft.com/office/drawing/2014/main" xmlns="" val="470522393"/>
                  </a:ext>
                </a:extLst>
              </a:tr>
              <a:tr h="182245">
                <a:tc>
                  <a:txBody>
                    <a:bodyPr/>
                    <a:lstStyle/>
                    <a:p>
                      <a:pPr algn="ctr">
                        <a:lnSpc>
                          <a:spcPct val="115000"/>
                        </a:lnSpc>
                        <a:spcAft>
                          <a:spcPts val="800"/>
                        </a:spcAft>
                        <a:tabLst>
                          <a:tab pos="1028700" algn="l"/>
                          <a:tab pos="1028700" algn="l"/>
                        </a:tabLst>
                      </a:pPr>
                      <a:r>
                        <a:rPr lang="es-CL" sz="1100" dirty="0">
                          <a:effectLst/>
                        </a:rPr>
                        <a:t>2008</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tc>
                <a:tc>
                  <a:txBody>
                    <a:bodyPr/>
                    <a:lstStyle/>
                    <a:p>
                      <a:pPr algn="ctr">
                        <a:lnSpc>
                          <a:spcPct val="115000"/>
                        </a:lnSpc>
                        <a:spcAft>
                          <a:spcPts val="800"/>
                        </a:spcAft>
                        <a:tabLst>
                          <a:tab pos="1028700" algn="l"/>
                          <a:tab pos="1028700" algn="l"/>
                        </a:tabLst>
                      </a:pPr>
                      <a:r>
                        <a:rPr lang="es-CL" sz="1100" dirty="0">
                          <a:effectLst/>
                        </a:rPr>
                        <a:t>773.062</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tc>
                <a:extLst>
                  <a:ext uri="{0D108BD9-81ED-4DB2-BD59-A6C34878D82A}">
                    <a16:rowId xmlns:a16="http://schemas.microsoft.com/office/drawing/2014/main" xmlns="" val="781079889"/>
                  </a:ext>
                </a:extLst>
              </a:tr>
              <a:tr h="182245">
                <a:tc>
                  <a:txBody>
                    <a:bodyPr/>
                    <a:lstStyle/>
                    <a:p>
                      <a:pPr algn="ctr">
                        <a:lnSpc>
                          <a:spcPct val="115000"/>
                        </a:lnSpc>
                        <a:spcAft>
                          <a:spcPts val="800"/>
                        </a:spcAft>
                        <a:tabLst>
                          <a:tab pos="1028700" algn="l"/>
                          <a:tab pos="1028700" algn="l"/>
                        </a:tabLst>
                      </a:pPr>
                      <a:r>
                        <a:rPr lang="es-CL" sz="1100" dirty="0">
                          <a:effectLst/>
                        </a:rPr>
                        <a:t>2009</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tc>
                <a:tc>
                  <a:txBody>
                    <a:bodyPr/>
                    <a:lstStyle/>
                    <a:p>
                      <a:pPr algn="ctr">
                        <a:lnSpc>
                          <a:spcPct val="115000"/>
                        </a:lnSpc>
                        <a:spcAft>
                          <a:spcPts val="800"/>
                        </a:spcAft>
                        <a:tabLst>
                          <a:tab pos="1028700" algn="l"/>
                          <a:tab pos="1028700" algn="l"/>
                        </a:tabLst>
                      </a:pPr>
                      <a:r>
                        <a:rPr lang="es-CL" sz="1100" dirty="0">
                          <a:effectLst/>
                        </a:rPr>
                        <a:t>795.667</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tc>
                <a:extLst>
                  <a:ext uri="{0D108BD9-81ED-4DB2-BD59-A6C34878D82A}">
                    <a16:rowId xmlns:a16="http://schemas.microsoft.com/office/drawing/2014/main" xmlns="" val="1499034353"/>
                  </a:ext>
                </a:extLst>
              </a:tr>
              <a:tr h="182245">
                <a:tc>
                  <a:txBody>
                    <a:bodyPr/>
                    <a:lstStyle/>
                    <a:p>
                      <a:pPr algn="ctr">
                        <a:lnSpc>
                          <a:spcPct val="115000"/>
                        </a:lnSpc>
                        <a:spcAft>
                          <a:spcPts val="800"/>
                        </a:spcAft>
                        <a:tabLst>
                          <a:tab pos="1028700" algn="l"/>
                          <a:tab pos="1028700" algn="l"/>
                        </a:tabLst>
                      </a:pPr>
                      <a:r>
                        <a:rPr lang="es-CL" sz="1100" dirty="0">
                          <a:effectLst/>
                        </a:rPr>
                        <a:t>2010</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tc>
                <a:tc>
                  <a:txBody>
                    <a:bodyPr/>
                    <a:lstStyle/>
                    <a:p>
                      <a:pPr algn="ctr">
                        <a:lnSpc>
                          <a:spcPct val="115000"/>
                        </a:lnSpc>
                        <a:spcAft>
                          <a:spcPts val="800"/>
                        </a:spcAft>
                        <a:tabLst>
                          <a:tab pos="1028700" algn="l"/>
                          <a:tab pos="1028700" algn="l"/>
                        </a:tabLst>
                      </a:pPr>
                      <a:r>
                        <a:rPr lang="es-CL" sz="1100" dirty="0">
                          <a:effectLst/>
                        </a:rPr>
                        <a:t>810.135</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tc>
                <a:extLst>
                  <a:ext uri="{0D108BD9-81ED-4DB2-BD59-A6C34878D82A}">
                    <a16:rowId xmlns:a16="http://schemas.microsoft.com/office/drawing/2014/main" xmlns="" val="2938906139"/>
                  </a:ext>
                </a:extLst>
              </a:tr>
              <a:tr h="182245">
                <a:tc>
                  <a:txBody>
                    <a:bodyPr/>
                    <a:lstStyle/>
                    <a:p>
                      <a:pPr algn="ctr">
                        <a:lnSpc>
                          <a:spcPct val="115000"/>
                        </a:lnSpc>
                        <a:spcAft>
                          <a:spcPts val="800"/>
                        </a:spcAft>
                        <a:tabLst>
                          <a:tab pos="1028700" algn="l"/>
                          <a:tab pos="1028700" algn="l"/>
                        </a:tabLst>
                      </a:pPr>
                      <a:r>
                        <a:rPr lang="es-CL" sz="1100" dirty="0">
                          <a:effectLst/>
                        </a:rPr>
                        <a:t>2011</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tc>
                <a:tc>
                  <a:txBody>
                    <a:bodyPr/>
                    <a:lstStyle/>
                    <a:p>
                      <a:pPr algn="ctr">
                        <a:lnSpc>
                          <a:spcPct val="115000"/>
                        </a:lnSpc>
                        <a:spcAft>
                          <a:spcPts val="800"/>
                        </a:spcAft>
                        <a:tabLst>
                          <a:tab pos="1028700" algn="l"/>
                          <a:tab pos="1028700" algn="l"/>
                        </a:tabLst>
                      </a:pPr>
                      <a:r>
                        <a:rPr lang="es-CL" sz="1100" dirty="0">
                          <a:effectLst/>
                        </a:rPr>
                        <a:t>809.127</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tc>
                <a:extLst>
                  <a:ext uri="{0D108BD9-81ED-4DB2-BD59-A6C34878D82A}">
                    <a16:rowId xmlns:a16="http://schemas.microsoft.com/office/drawing/2014/main" xmlns="" val="2511304685"/>
                  </a:ext>
                </a:extLst>
              </a:tr>
              <a:tr h="182245">
                <a:tc>
                  <a:txBody>
                    <a:bodyPr/>
                    <a:lstStyle/>
                    <a:p>
                      <a:pPr algn="ctr">
                        <a:lnSpc>
                          <a:spcPct val="115000"/>
                        </a:lnSpc>
                        <a:spcAft>
                          <a:spcPts val="800"/>
                        </a:spcAft>
                        <a:tabLst>
                          <a:tab pos="1028700" algn="l"/>
                          <a:tab pos="1028700" algn="l"/>
                        </a:tabLst>
                      </a:pPr>
                      <a:r>
                        <a:rPr lang="es-CL" sz="1100" dirty="0">
                          <a:effectLst/>
                        </a:rPr>
                        <a:t>2012</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tc>
                <a:tc>
                  <a:txBody>
                    <a:bodyPr/>
                    <a:lstStyle/>
                    <a:p>
                      <a:pPr algn="ctr">
                        <a:lnSpc>
                          <a:spcPct val="115000"/>
                        </a:lnSpc>
                        <a:spcAft>
                          <a:spcPts val="800"/>
                        </a:spcAft>
                        <a:tabLst>
                          <a:tab pos="1028700" algn="l"/>
                          <a:tab pos="1028700" algn="l"/>
                        </a:tabLst>
                      </a:pPr>
                      <a:r>
                        <a:rPr lang="es-CL" sz="1100" dirty="0">
                          <a:effectLst/>
                        </a:rPr>
                        <a:t>865.480</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tc>
                <a:extLst>
                  <a:ext uri="{0D108BD9-81ED-4DB2-BD59-A6C34878D82A}">
                    <a16:rowId xmlns:a16="http://schemas.microsoft.com/office/drawing/2014/main" xmlns="" val="2374250409"/>
                  </a:ext>
                </a:extLst>
              </a:tr>
              <a:tr h="182245">
                <a:tc>
                  <a:txBody>
                    <a:bodyPr/>
                    <a:lstStyle/>
                    <a:p>
                      <a:pPr algn="ctr">
                        <a:lnSpc>
                          <a:spcPct val="115000"/>
                        </a:lnSpc>
                        <a:spcAft>
                          <a:spcPts val="800"/>
                        </a:spcAft>
                        <a:tabLst>
                          <a:tab pos="1028700" algn="l"/>
                          <a:tab pos="1028700" algn="l"/>
                        </a:tabLst>
                      </a:pPr>
                      <a:r>
                        <a:rPr lang="es-CL" sz="1100" dirty="0">
                          <a:effectLst/>
                        </a:rPr>
                        <a:t>2013</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tc>
                <a:tc>
                  <a:txBody>
                    <a:bodyPr/>
                    <a:lstStyle/>
                    <a:p>
                      <a:pPr algn="ctr">
                        <a:lnSpc>
                          <a:spcPct val="115000"/>
                        </a:lnSpc>
                        <a:spcAft>
                          <a:spcPts val="800"/>
                        </a:spcAft>
                        <a:tabLst>
                          <a:tab pos="1028700" algn="l"/>
                          <a:tab pos="1028700" algn="l"/>
                        </a:tabLst>
                      </a:pPr>
                      <a:r>
                        <a:rPr lang="es-CL" sz="1100" dirty="0">
                          <a:effectLst/>
                        </a:rPr>
                        <a:t>887.953</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tc>
                <a:extLst>
                  <a:ext uri="{0D108BD9-81ED-4DB2-BD59-A6C34878D82A}">
                    <a16:rowId xmlns:a16="http://schemas.microsoft.com/office/drawing/2014/main" xmlns="" val="2463705022"/>
                  </a:ext>
                </a:extLst>
              </a:tr>
              <a:tr h="182245">
                <a:tc>
                  <a:txBody>
                    <a:bodyPr/>
                    <a:lstStyle/>
                    <a:p>
                      <a:pPr algn="ctr">
                        <a:lnSpc>
                          <a:spcPct val="115000"/>
                        </a:lnSpc>
                        <a:spcAft>
                          <a:spcPts val="800"/>
                        </a:spcAft>
                        <a:tabLst>
                          <a:tab pos="1028700" algn="l"/>
                          <a:tab pos="1028700" algn="l"/>
                        </a:tabLst>
                      </a:pPr>
                      <a:r>
                        <a:rPr lang="es-CL" sz="1100" dirty="0">
                          <a:effectLst/>
                        </a:rPr>
                        <a:t>2014</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tc>
                <a:tc>
                  <a:txBody>
                    <a:bodyPr/>
                    <a:lstStyle/>
                    <a:p>
                      <a:pPr algn="ctr">
                        <a:lnSpc>
                          <a:spcPct val="115000"/>
                        </a:lnSpc>
                        <a:spcAft>
                          <a:spcPts val="800"/>
                        </a:spcAft>
                        <a:tabLst>
                          <a:tab pos="1028700" algn="l"/>
                          <a:tab pos="1028700" algn="l"/>
                        </a:tabLst>
                      </a:pPr>
                      <a:r>
                        <a:rPr lang="es-CL" sz="1100" dirty="0">
                          <a:effectLst/>
                        </a:rPr>
                        <a:t>883.617</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tc>
                <a:extLst>
                  <a:ext uri="{0D108BD9-81ED-4DB2-BD59-A6C34878D82A}">
                    <a16:rowId xmlns:a16="http://schemas.microsoft.com/office/drawing/2014/main" xmlns="" val="875561380"/>
                  </a:ext>
                </a:extLst>
              </a:tr>
            </a:tbl>
          </a:graphicData>
        </a:graphic>
      </p:graphicFrame>
    </p:spTree>
  </p:cSld>
  <p:clrMapOvr>
    <a:overrideClrMapping bg1="lt1" tx1="dk1" bg2="lt2" tx2="dk2" accent1="accent1" accent2="accent2" accent3="accent3" accent4="accent4" accent5="accent5" accent6="accent6" hlink="hlink" folHlink="folHlink"/>
  </p:clrMapOvr>
  <p:transition>
    <p:fad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124744"/>
            <a:ext cx="8352928" cy="4525963"/>
          </a:xfrm>
        </p:spPr>
        <p:txBody>
          <a:bodyPr>
            <a:noAutofit/>
          </a:bodyPr>
          <a:lstStyle/>
          <a:p>
            <a:pPr lvl="0"/>
            <a:r>
              <a:rPr lang="es-CL" sz="1800" dirty="0"/>
              <a:t>El servicio marítimo es provisto en la actualidad, a través de un recorrido semanal, por sentido, desde el Terminal de Tres Puentes de Punta Arenas, hasta el Terminal de Transbordadores de Puerto Williams, y viceversa. Además realiza 10 viajes al año para transporte de gas y sustancias peligrosas. El viaje tiene una duración estimada de 32 horas y 15 minutos, con una capacidad máxima de 184 pasajeros, o bien, 65 pasajeros si se considera sólo cama y semicama.</a:t>
            </a:r>
          </a:p>
          <a:p>
            <a:pPr lvl="0"/>
            <a:endParaRPr lang="es-ES" sz="900" dirty="0"/>
          </a:p>
          <a:p>
            <a:pPr lvl="0"/>
            <a:r>
              <a:rPr lang="es-CL" sz="1800" dirty="0"/>
              <a:t>De acuerdo a las proyecciones de demanda marítima, en periodos de verano, pudiera alcanzar niveles de ocupación sobre el 80% de la demanda de los espacios considerados cama o semicama; sin embargo, la embarcación está en condiciones de incrementar la capacidad en un 30% o 40% solo con el reemplazo de los asientos urbanos, por semicama.</a:t>
            </a:r>
          </a:p>
          <a:p>
            <a:pPr lvl="0"/>
            <a:endParaRPr lang="es-ES" sz="900" dirty="0"/>
          </a:p>
          <a:p>
            <a:pPr lvl="0"/>
            <a:r>
              <a:rPr lang="es-CL" sz="1800" dirty="0"/>
              <a:t>En el caso del servicio aéreo, este es provisto a través de un sistema de transporte no regular en su frecuencia, con una duración entre 35 minutos y 1 hora con 15 minutos, dependiendo si se realiza a través del BAE de mayor capacidad (94 pasajeros) y el Twin Otter (19 pasajeros) respectivamente.</a:t>
            </a:r>
            <a:endParaRPr lang="es-ES" sz="1800" dirty="0"/>
          </a:p>
          <a:p>
            <a:endParaRPr lang="es-CL" sz="1400" dirty="0"/>
          </a:p>
          <a:p>
            <a:endParaRPr lang="es-CL" sz="1400" dirty="0"/>
          </a:p>
        </p:txBody>
      </p:sp>
      <p:sp>
        <p:nvSpPr>
          <p:cNvPr id="4" name="1 Título"/>
          <p:cNvSpPr txBox="1">
            <a:spLocks/>
          </p:cNvSpPr>
          <p:nvPr/>
        </p:nvSpPr>
        <p:spPr>
          <a:xfrm>
            <a:off x="683568" y="18864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PRINCIPALES CONCLUSIONES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124744"/>
            <a:ext cx="8352928" cy="4525963"/>
          </a:xfrm>
        </p:spPr>
        <p:txBody>
          <a:bodyPr>
            <a:noAutofit/>
          </a:bodyPr>
          <a:lstStyle/>
          <a:p>
            <a:pPr lvl="0"/>
            <a:r>
              <a:rPr lang="es-CL" sz="1800" dirty="0"/>
              <a:t>El servicio aéreo tiene niveles de demanda más elevados entre los meses de diciembre y enero, lo cual es cubierta en términos de oferta de asientos, por la utilización de aviones BAE, lo que aumenta la capacidad de los vuelos. Los niveles de ocupación promedio del servicio aéreo son de un 74% en el año 2015.</a:t>
            </a:r>
          </a:p>
          <a:p>
            <a:pPr lvl="0"/>
            <a:endParaRPr lang="es-ES" sz="900" dirty="0"/>
          </a:p>
          <a:p>
            <a:pPr lvl="0"/>
            <a:r>
              <a:rPr lang="es-CL" sz="1800" dirty="0"/>
              <a:t>Una de las principales observaciones indicadas en las encuestas fue la complejidad del sistema de reserva, lo que conlleva a que un número de usuarios realice reservas de viajes en ambos modos de transporte.</a:t>
            </a:r>
          </a:p>
          <a:p>
            <a:pPr lvl="0"/>
            <a:endParaRPr lang="es-ES" sz="900" dirty="0"/>
          </a:p>
          <a:p>
            <a:pPr lvl="0"/>
            <a:r>
              <a:rPr lang="es-CL" sz="1800" dirty="0"/>
              <a:t>En el caso del transporte marítimo los niveles de ocupación son menores, con un 20% de utilización si se considera la capacidad total de pasajeros, y de un 56% si sólo se considera los asientos camas o semicamas que actualmente se ofrecen.</a:t>
            </a:r>
          </a:p>
          <a:p>
            <a:pPr lvl="0"/>
            <a:endParaRPr lang="es-ES" sz="900" dirty="0"/>
          </a:p>
          <a:p>
            <a:pPr lvl="0"/>
            <a:r>
              <a:rPr lang="es-CL" sz="1800" dirty="0"/>
              <a:t>El principal riesgo de demanda que se observa en las proyecciones de demanda, se encuentra dado en el servicio aéreo por el incremento de los usuarios de mano de obra, que generalmente, establecen contratos particulares con el proveedor del servicio aéreo. Esto puede generar un riesgo para disponibilidad de oferta hacia los residentes, quienes hicieron presente este punto en las encuestas, particularmente en el periodo estival.</a:t>
            </a:r>
          </a:p>
          <a:p>
            <a:pPr lvl="0"/>
            <a:endParaRPr lang="es-ES" sz="1800" dirty="0"/>
          </a:p>
          <a:p>
            <a:endParaRPr lang="es-ES" sz="1800" dirty="0"/>
          </a:p>
          <a:p>
            <a:endParaRPr lang="es-ES" sz="1800" dirty="0"/>
          </a:p>
          <a:p>
            <a:endParaRPr lang="es-ES" sz="1800" dirty="0"/>
          </a:p>
          <a:p>
            <a:endParaRPr lang="es-CL" sz="1400" dirty="0"/>
          </a:p>
          <a:p>
            <a:endParaRPr lang="es-CL" sz="1400" dirty="0"/>
          </a:p>
          <a:p>
            <a:endParaRPr lang="es-CL" sz="1400" dirty="0"/>
          </a:p>
        </p:txBody>
      </p:sp>
      <p:sp>
        <p:nvSpPr>
          <p:cNvPr id="4" name="1 Título"/>
          <p:cNvSpPr txBox="1">
            <a:spLocks/>
          </p:cNvSpPr>
          <p:nvPr/>
        </p:nvSpPr>
        <p:spPr>
          <a:xfrm>
            <a:off x="683568" y="18864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PRINCIPALES CONCLUSIONES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124744"/>
            <a:ext cx="8352928" cy="4525963"/>
          </a:xfrm>
        </p:spPr>
        <p:txBody>
          <a:bodyPr>
            <a:noAutofit/>
          </a:bodyPr>
          <a:lstStyle/>
          <a:p>
            <a:pPr lvl="0"/>
            <a:r>
              <a:rPr lang="es-CL" sz="1800" dirty="0"/>
              <a:t>De los antecedentes revisados se puede concluir que el factor climático no afecta considerablemente la operación de los modos de transporte aéreo y marítimo, estando demostrado por la estadística de viajes realizados los últimos años.</a:t>
            </a:r>
          </a:p>
          <a:p>
            <a:pPr lvl="0"/>
            <a:endParaRPr lang="es-ES" sz="900" dirty="0"/>
          </a:p>
          <a:p>
            <a:pPr lvl="0"/>
            <a:r>
              <a:rPr lang="es-CL" sz="1800" dirty="0"/>
              <a:t>Existen factores externos al Operador que en caso de ocurrir podrían afectar la operación tales como: las huelgas de funcionarios públicos que operan la infraestructura (DGAC), la no disponibilidad permanente de personal de la DGAC en el aeródromo de Puerto Williams que permita realizar las operaciones a aeronaves de mayor envergadura, el Estado no realice inversiones en mantenimientos programados de manera adecuada por lo cual la infraestructura se puede deteriorar siendo necesario suspender la operación de la misma por mantenciones mayores, etc. Estos riesgos deben ser asumidos por el Estado y generar las medidas para disminuir su ocurrencia.</a:t>
            </a:r>
          </a:p>
          <a:p>
            <a:pPr lvl="0"/>
            <a:endParaRPr lang="es-ES" sz="900" dirty="0"/>
          </a:p>
          <a:p>
            <a:pPr lvl="0"/>
            <a:r>
              <a:rPr lang="es-CL" sz="1800" dirty="0"/>
              <a:t>Asimismo, pueden surgir además otras eventualidades que es necesario tener presente ante la estructuración del modelo tales como: aumentos o disminución de la demanda, disconformidad de la tarifa por parte de los usuarios, etc. En estos casos el riesgo debe asignarse o compartirse entre el Estado o el Operador. </a:t>
            </a:r>
          </a:p>
          <a:p>
            <a:pPr lvl="0"/>
            <a:endParaRPr lang="es-ES" sz="1800" dirty="0"/>
          </a:p>
        </p:txBody>
      </p:sp>
      <p:sp>
        <p:nvSpPr>
          <p:cNvPr id="4" name="1 Título"/>
          <p:cNvSpPr txBox="1">
            <a:spLocks/>
          </p:cNvSpPr>
          <p:nvPr/>
        </p:nvSpPr>
        <p:spPr>
          <a:xfrm>
            <a:off x="683568" y="18864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PRINCIPALES CONCLUSIONES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124744"/>
            <a:ext cx="8352928" cy="4525963"/>
          </a:xfrm>
        </p:spPr>
        <p:txBody>
          <a:bodyPr>
            <a:noAutofit/>
          </a:bodyPr>
          <a:lstStyle/>
          <a:p>
            <a:pPr lvl="0"/>
            <a:r>
              <a:rPr lang="es-CL" sz="1800" dirty="0"/>
              <a:t>Los encuestados manifiestan disconformidad con la frecuencia del modo aéreo y las listas de espera asociadas, dificultad para reservar el pasaje, etc.</a:t>
            </a:r>
          </a:p>
          <a:p>
            <a:pPr lvl="0"/>
            <a:endParaRPr lang="es-ES" sz="900" dirty="0"/>
          </a:p>
          <a:p>
            <a:pPr lvl="0"/>
            <a:r>
              <a:rPr lang="es-CL" sz="1800" dirty="0"/>
              <a:t>Se realizaron encuestas durante el periodo estival (de mayor demanda), considerando 30 viajes en el modo aéreo, donde aproximadamente el 55% lo hace por trabajo, y un 23% forma parte de las fuerzas armadas.</a:t>
            </a:r>
          </a:p>
          <a:p>
            <a:pPr lvl="0"/>
            <a:endParaRPr lang="es-ES" sz="900" dirty="0"/>
          </a:p>
          <a:p>
            <a:pPr lvl="0"/>
            <a:r>
              <a:rPr lang="es-CL" sz="1800" dirty="0"/>
              <a:t>En el caso del modo marítimo, se encuestó durante 8 viajes redondos, a un total de 306 personas, donde el mayor porcentaje son residentes y turistas.</a:t>
            </a:r>
          </a:p>
          <a:p>
            <a:pPr lvl="0"/>
            <a:endParaRPr lang="es-ES" sz="900" dirty="0"/>
          </a:p>
          <a:p>
            <a:pPr lvl="0"/>
            <a:r>
              <a:rPr lang="es-CL" sz="1800" dirty="0"/>
              <a:t>Se realizaron 305 encuestas a hogares, donde el 58,7% usa servicios de transporte aéreo de 2 a 4 veces al año. El 20% forma parte de las fuerzas armadas.</a:t>
            </a:r>
          </a:p>
          <a:p>
            <a:pPr lvl="0"/>
            <a:endParaRPr lang="es-ES" sz="900" dirty="0"/>
          </a:p>
          <a:p>
            <a:pPr lvl="0"/>
            <a:r>
              <a:rPr lang="es-CL" sz="1800" dirty="0"/>
              <a:t>En la evaluación del nivel de servicio, el modo aéreo es evaluado con un 5,5 en promedio, y en el caso del modo marítimo un 6,5. Las notas más bajas del modo aéreo está en el valor del pasaje, la seguridad y la comodidad. En el caso del marítimo, la nota más baja es el tiempo de viaje.</a:t>
            </a:r>
          </a:p>
          <a:p>
            <a:pPr lvl="0"/>
            <a:endParaRPr lang="es-ES" sz="900" dirty="0"/>
          </a:p>
        </p:txBody>
      </p:sp>
      <p:sp>
        <p:nvSpPr>
          <p:cNvPr id="4" name="1 Título"/>
          <p:cNvSpPr txBox="1">
            <a:spLocks/>
          </p:cNvSpPr>
          <p:nvPr/>
        </p:nvSpPr>
        <p:spPr>
          <a:xfrm>
            <a:off x="683568" y="18864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PRINCIPALES CONCLUSIONES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124744"/>
            <a:ext cx="8352928" cy="4525963"/>
          </a:xfrm>
        </p:spPr>
        <p:txBody>
          <a:bodyPr>
            <a:noAutofit/>
          </a:bodyPr>
          <a:lstStyle/>
          <a:p>
            <a:pPr lvl="0"/>
            <a:r>
              <a:rPr lang="es-CL" sz="1800" dirty="0"/>
              <a:t>En el caso de la encuesta a los usuarios trabajadores, se realizaron 50 encuestas, donde se indicó que el traslado lo hacen por vía aérea, y un 92% viaje todos los meses del año.</a:t>
            </a:r>
            <a:endParaRPr lang="es-ES" sz="1800" dirty="0"/>
          </a:p>
          <a:p>
            <a:endParaRPr lang="es-ES" sz="900" dirty="0"/>
          </a:p>
          <a:p>
            <a:pPr lvl="0"/>
            <a:r>
              <a:rPr lang="es-CL" sz="1800" dirty="0"/>
              <a:t>Considerando las proyecciones de demanda, y la identificación del problema, se consideró que el punto más relevante está en la situación de los usuarios residentes, dado el crecimiento en el corto plazo de la demanda de mano de obra, luego las recomendaciones de modelos de operación se encuentra en ese ámbito.</a:t>
            </a:r>
            <a:endParaRPr lang="es-ES" sz="1800" dirty="0"/>
          </a:p>
          <a:p>
            <a:endParaRPr lang="es-ES" sz="900" dirty="0"/>
          </a:p>
          <a:p>
            <a:pPr lvl="0"/>
            <a:r>
              <a:rPr lang="es-CL" sz="1800" dirty="0"/>
              <a:t>Respecto a los modelos de operación que se proponen, el más básico contempla realizar mejoras a la gestión y administración de los beneficios que se entregan a los usuarios. El usuario beneficiario entregaría el cupón personal e intransferible a la compañía aérea y ésta con dicho cupón gestionaría el pago por parte del Gobierno Regional. A partir de la entrega de los cupones para el cobro del subsidio por parte de la empresa aérea, la autoridad correspondiente llevaría un control y registro de los viajes realizados por cada usuario beneficiario. </a:t>
            </a:r>
            <a:endParaRPr lang="es-ES" sz="1800" dirty="0"/>
          </a:p>
          <a:p>
            <a:endParaRPr lang="es-ES" sz="1800" dirty="0"/>
          </a:p>
          <a:p>
            <a:endParaRPr lang="es-CL" sz="1400" dirty="0"/>
          </a:p>
          <a:p>
            <a:endParaRPr lang="es-CL" sz="1400" dirty="0"/>
          </a:p>
          <a:p>
            <a:endParaRPr lang="es-CL" sz="1400" dirty="0"/>
          </a:p>
        </p:txBody>
      </p:sp>
      <p:sp>
        <p:nvSpPr>
          <p:cNvPr id="4" name="1 Título"/>
          <p:cNvSpPr txBox="1">
            <a:spLocks/>
          </p:cNvSpPr>
          <p:nvPr/>
        </p:nvSpPr>
        <p:spPr>
          <a:xfrm>
            <a:off x="683568" y="18864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PRINCIPALES CONCLUSIONES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124744"/>
            <a:ext cx="8352928" cy="4525963"/>
          </a:xfrm>
        </p:spPr>
        <p:txBody>
          <a:bodyPr>
            <a:noAutofit/>
          </a:bodyPr>
          <a:lstStyle/>
          <a:p>
            <a:pPr lvl="0"/>
            <a:r>
              <a:rPr lang="es-CL" sz="1800" dirty="0"/>
              <a:t>El segundo modelo de operación contempla en el modo aéreo gestionar un contrato con la empresa que presta el servicio aéreo, comprándole un número diario de asientos, en un vuelo regular. </a:t>
            </a:r>
          </a:p>
          <a:p>
            <a:pPr lvl="0"/>
            <a:endParaRPr lang="es-ES" sz="900" dirty="0"/>
          </a:p>
          <a:p>
            <a:pPr lvl="0"/>
            <a:r>
              <a:rPr lang="es-CL" sz="1800" dirty="0"/>
              <a:t>El precio a pagar por cada asiento correspondería al valor que paga actualmente y el monto a cancelar por el Estado, al equivalente del porcentaje de subsidio que se entrega actualmente. El número de asientos debiera corresponder a los necesarios para satisfacer en promedio los beneficiarios residentes del sistema, 12 asientos.</a:t>
            </a:r>
          </a:p>
          <a:p>
            <a:pPr lvl="0"/>
            <a:endParaRPr lang="es-CL" sz="900" dirty="0"/>
          </a:p>
          <a:p>
            <a:pPr lvl="0"/>
            <a:r>
              <a:rPr lang="es-CL" sz="1800" dirty="0"/>
              <a:t>En caso que en un plazo a definir, aún existan cupos de los asientos comprados por el Estado, permitir que la Compañía Aérea pueda vender los asientos disponibles (de los comprados por el Estado) a terceros y que de la liquidación mensual que se realice, se descuenten dichos asientos vendidos a terceros, del pago que el Estado deba realizar. </a:t>
            </a:r>
          </a:p>
          <a:p>
            <a:pPr lvl="0"/>
            <a:endParaRPr lang="es-ES" sz="900" dirty="0"/>
          </a:p>
          <a:p>
            <a:pPr lvl="0"/>
            <a:r>
              <a:rPr lang="es-CL" sz="1800" dirty="0"/>
              <a:t>El tercer modelo modelo de operación contempla realizar un proceso de licitación y mejorar las condiciones del estándar de servicio a los usuarios.</a:t>
            </a:r>
          </a:p>
          <a:p>
            <a:endParaRPr lang="es-ES" sz="1800" dirty="0"/>
          </a:p>
          <a:p>
            <a:endParaRPr lang="es-ES" sz="1800" dirty="0"/>
          </a:p>
          <a:p>
            <a:endParaRPr lang="es-ES" sz="1800" dirty="0"/>
          </a:p>
          <a:p>
            <a:endParaRPr lang="es-CL" sz="1400" dirty="0"/>
          </a:p>
          <a:p>
            <a:endParaRPr lang="es-CL" sz="1400" dirty="0"/>
          </a:p>
          <a:p>
            <a:endParaRPr lang="es-CL" sz="1400" dirty="0"/>
          </a:p>
        </p:txBody>
      </p:sp>
      <p:sp>
        <p:nvSpPr>
          <p:cNvPr id="4" name="1 Título"/>
          <p:cNvSpPr txBox="1">
            <a:spLocks/>
          </p:cNvSpPr>
          <p:nvPr/>
        </p:nvSpPr>
        <p:spPr>
          <a:xfrm>
            <a:off x="683568" y="18864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PRINCIPALES CONCLUSIONES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124744"/>
            <a:ext cx="8352928" cy="4525963"/>
          </a:xfrm>
        </p:spPr>
        <p:txBody>
          <a:bodyPr>
            <a:noAutofit/>
          </a:bodyPr>
          <a:lstStyle/>
          <a:p>
            <a:pPr lvl="0"/>
            <a:r>
              <a:rPr lang="es-CL" sz="1800" dirty="0"/>
              <a:t>Para el modo aéreo, se considera que dado que no existirían problemas de capacidad, generar un contrato de  compra de asientos de manera periódica.</a:t>
            </a:r>
          </a:p>
          <a:p>
            <a:pPr lvl="0"/>
            <a:endParaRPr lang="es-ES" sz="900" dirty="0"/>
          </a:p>
          <a:p>
            <a:pPr lvl="0"/>
            <a:r>
              <a:rPr lang="es-CL" sz="1800" dirty="0"/>
              <a:t>La opción a evaluar para generar un aumento del estándar de servicio, implica la necesidad de incorporar una nueva aeronave mediante una licitación del servicio. </a:t>
            </a:r>
            <a:endParaRPr lang="es-ES" sz="1800" dirty="0"/>
          </a:p>
          <a:p>
            <a:endParaRPr lang="es-ES" sz="900" dirty="0"/>
          </a:p>
          <a:p>
            <a:r>
              <a:rPr lang="es-ES" sz="1800" dirty="0"/>
              <a:t>La tercera alternativa tiene un alto costo para el Estado, se estiman subsidios anuales sobre los $650 millones de pesos.</a:t>
            </a:r>
            <a:endParaRPr lang="es-CL" sz="1400" dirty="0"/>
          </a:p>
          <a:p>
            <a:pPr lvl="0"/>
            <a:endParaRPr lang="es-CL" sz="900" dirty="0"/>
          </a:p>
          <a:p>
            <a:pPr lvl="0"/>
            <a:r>
              <a:rPr lang="es-CL" sz="1800" dirty="0"/>
              <a:t>Al realizar un análisis multicriterio, se considera que la alternativa más recomendable es la incorporación de un subsidio a la oferta, que garantice un número mínimo de viajes para residentes en un vuelo con frecuencia fija. Esta solución corresponde al modelo propuesto como segunda alternativa. </a:t>
            </a:r>
          </a:p>
          <a:p>
            <a:pPr lvl="0"/>
            <a:endParaRPr lang="es-CL" sz="900" dirty="0"/>
          </a:p>
          <a:p>
            <a:pPr lvl="0"/>
            <a:r>
              <a:rPr lang="es-CL" sz="1800" dirty="0"/>
              <a:t>Realizando un calculo aproximado, se estima que el valor del Subsidio Anual para la alternativa seleccionada puede alcanzar los $ 421.047.600.</a:t>
            </a:r>
            <a:endParaRPr lang="es-ES" sz="1800" dirty="0"/>
          </a:p>
          <a:p>
            <a:endParaRPr lang="es-ES" sz="1800" dirty="0"/>
          </a:p>
        </p:txBody>
      </p:sp>
      <p:sp>
        <p:nvSpPr>
          <p:cNvPr id="4" name="1 Título"/>
          <p:cNvSpPr txBox="1">
            <a:spLocks/>
          </p:cNvSpPr>
          <p:nvPr/>
        </p:nvSpPr>
        <p:spPr>
          <a:xfrm>
            <a:off x="683568" y="18864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PRINCIPALES CONCLUSIONES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339752" y="5075892"/>
            <a:ext cx="4392488" cy="369332"/>
          </a:xfrm>
          <a:prstGeom prst="rect">
            <a:avLst/>
          </a:prstGeom>
          <a:noFill/>
        </p:spPr>
        <p:txBody>
          <a:bodyPr wrap="square" rtlCol="0">
            <a:spAutoFit/>
          </a:bodyPr>
          <a:lstStyle/>
          <a:p>
            <a:pPr algn="ctr"/>
            <a:r>
              <a:rPr lang="es-CL" b="1" dirty="0">
                <a:latin typeface="Arial Narrow" pitchFamily="34" charset="0"/>
              </a:rPr>
              <a:t>Diciembre de 2012</a:t>
            </a:r>
          </a:p>
        </p:txBody>
      </p:sp>
      <p:sp>
        <p:nvSpPr>
          <p:cNvPr id="4" name="3 Rectángulo"/>
          <p:cNvSpPr/>
          <p:nvPr/>
        </p:nvSpPr>
        <p:spPr>
          <a:xfrm>
            <a:off x="0" y="1"/>
            <a:ext cx="9144000" cy="69573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7" name="6 Imagen"/>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5868145" y="188641"/>
            <a:ext cx="3113761" cy="1003400"/>
          </a:xfrm>
          <a:prstGeom prst="rect">
            <a:avLst/>
          </a:prstGeom>
        </p:spPr>
      </p:pic>
      <p:sp>
        <p:nvSpPr>
          <p:cNvPr id="9" name="8 CuadroTexto"/>
          <p:cNvSpPr txBox="1"/>
          <p:nvPr/>
        </p:nvSpPr>
        <p:spPr>
          <a:xfrm>
            <a:off x="1007605" y="5373217"/>
            <a:ext cx="7092788" cy="1200329"/>
          </a:xfrm>
          <a:prstGeom prst="rect">
            <a:avLst/>
          </a:prstGeom>
          <a:noFill/>
        </p:spPr>
        <p:txBody>
          <a:bodyPr wrap="square" rtlCol="0">
            <a:spAutoFit/>
          </a:bodyPr>
          <a:lstStyle/>
          <a:p>
            <a:pPr algn="ctr"/>
            <a:r>
              <a:rPr lang="es-CL" dirty="0">
                <a:latin typeface="Arial Narrow" pitchFamily="34" charset="0"/>
              </a:rPr>
              <a:t>Alcántara 200 oficina 308, Las Condes, Santiago</a:t>
            </a:r>
          </a:p>
          <a:p>
            <a:pPr algn="ctr"/>
            <a:r>
              <a:rPr lang="es-CL" dirty="0">
                <a:latin typeface="Arial Narrow" pitchFamily="34" charset="0"/>
              </a:rPr>
              <a:t>Fono: +56 2 29515563</a:t>
            </a:r>
          </a:p>
          <a:p>
            <a:pPr algn="ctr"/>
            <a:r>
              <a:rPr lang="es-CL" dirty="0">
                <a:latin typeface="Arial Narrow" pitchFamily="34" charset="0"/>
                <a:hlinkClick r:id="rId4"/>
              </a:rPr>
              <a:t>www.qproject.cl</a:t>
            </a:r>
            <a:endParaRPr lang="es-CL" dirty="0">
              <a:latin typeface="Arial Narrow" pitchFamily="34" charset="0"/>
            </a:endParaRPr>
          </a:p>
          <a:p>
            <a:pPr algn="ctr"/>
            <a:r>
              <a:rPr lang="es-CL" dirty="0">
                <a:latin typeface="Arial Narrow" pitchFamily="34" charset="0"/>
              </a:rPr>
              <a:t>contacto@qproject.cl</a:t>
            </a:r>
          </a:p>
        </p:txBody>
      </p:sp>
      <p:sp>
        <p:nvSpPr>
          <p:cNvPr id="12" name="Text Box 51"/>
          <p:cNvSpPr txBox="1">
            <a:spLocks noChangeArrowheads="1"/>
          </p:cNvSpPr>
          <p:nvPr/>
        </p:nvSpPr>
        <p:spPr bwMode="auto">
          <a:xfrm>
            <a:off x="295837" y="2276873"/>
            <a:ext cx="8681048" cy="2246769"/>
          </a:xfrm>
          <a:prstGeom prst="rect">
            <a:avLst/>
          </a:prstGeom>
          <a:noFill/>
          <a:ln w="9525">
            <a:noFill/>
            <a:miter lim="800000"/>
            <a:headEnd/>
            <a:tailEnd/>
          </a:ln>
          <a:effectLst/>
        </p:spPr>
        <p:txBody>
          <a:bodyPr wrap="square">
            <a:spAutoFit/>
          </a:bodyPr>
          <a:lstStyle/>
          <a:p>
            <a:pPr algn="ctr"/>
            <a:r>
              <a:rPr lang="es-CL" sz="2800" b="1" dirty="0">
                <a:latin typeface="Arial Narrow" pitchFamily="34" charset="0"/>
              </a:rPr>
              <a:t>ESTUDIO:</a:t>
            </a:r>
          </a:p>
          <a:p>
            <a:pPr algn="ctr"/>
            <a:r>
              <a:rPr lang="es-CL" sz="2800" b="1" dirty="0">
                <a:latin typeface="Arial Narrow" pitchFamily="34" charset="0"/>
              </a:rPr>
              <a:t> "ANÁLISIS DE DEMANDA EN SERVICIOS AÉREO Y MARÍTIMO QUE OPERAN EN LA RUTA PUERTO WILLIAMS – PUNTA ARENAS, REGIÓN DE MAGALLANES Y ANTÁRTICA CHILENA"</a:t>
            </a:r>
            <a:endParaRPr lang="es-ES" sz="2800" b="1" dirty="0">
              <a:latin typeface="Arial Narrow" pitchFamily="34" charset="0"/>
            </a:endParaRPr>
          </a:p>
        </p:txBody>
      </p:sp>
    </p:spTree>
  </p:cSld>
  <p:clrMapOvr>
    <a:masterClrMapping/>
  </p:clrMapOvr>
  <p:transition>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67544" y="0"/>
            <a:ext cx="8229600" cy="1143000"/>
          </a:xfrm>
          <a:prstGeom prst="rect">
            <a:avLst/>
          </a:prstGeom>
        </p:spPr>
        <p:txBody>
          <a:bodyPr>
            <a:normAutofit/>
          </a:bodyPr>
          <a:lstStyle/>
          <a:p>
            <a:r>
              <a:rPr lang="es-CL" sz="3600" b="1" dirty="0"/>
              <a:t>Encuesta de Interceptación Servicio Aéreo</a:t>
            </a:r>
            <a:endParaRPr lang="es-ES" sz="3600" b="1" dirty="0"/>
          </a:p>
        </p:txBody>
      </p:sp>
      <p:pic>
        <p:nvPicPr>
          <p:cNvPr id="8" name="7 Imagen"/>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11760" y="998220"/>
            <a:ext cx="4355966" cy="5859780"/>
          </a:xfrm>
          <a:prstGeom prst="rect">
            <a:avLst/>
          </a:prstGeom>
          <a:solidFill>
            <a:schemeClr val="bg1"/>
          </a:solidFill>
          <a:ln>
            <a:solidFill>
              <a:schemeClr val="tx1"/>
            </a:solidFill>
          </a:ln>
        </p:spPr>
      </p:pic>
    </p:spTree>
  </p:cSld>
  <p:clrMapOvr>
    <a:masterClrMapping/>
  </p:clrMapOvr>
  <p:transition>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73024" y="0"/>
            <a:ext cx="9217024" cy="1143000"/>
          </a:xfrm>
          <a:prstGeom prst="rect">
            <a:avLst/>
          </a:prstGeom>
        </p:spPr>
        <p:txBody>
          <a:bodyPr>
            <a:normAutofit fontScale="90000"/>
          </a:bodyPr>
          <a:lstStyle/>
          <a:p>
            <a:r>
              <a:rPr lang="es-CL" sz="3600" b="1" dirty="0"/>
              <a:t>Encuesta de Intercepción Demanda Servicio Marítimo</a:t>
            </a:r>
            <a:endParaRPr lang="es-ES" sz="3600" b="1" dirty="0"/>
          </a:p>
        </p:txBody>
      </p:sp>
      <p:pic>
        <p:nvPicPr>
          <p:cNvPr id="5" name="4 Imagen"/>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39752" y="620688"/>
            <a:ext cx="4608512" cy="6237312"/>
          </a:xfrm>
          <a:prstGeom prst="rect">
            <a:avLst/>
          </a:prstGeom>
          <a:solidFill>
            <a:schemeClr val="bg1"/>
          </a:solidFill>
          <a:ln>
            <a:solidFill>
              <a:schemeClr val="tx1"/>
            </a:solidFill>
          </a:ln>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7200" y="274638"/>
            <a:ext cx="8229600" cy="1143000"/>
          </a:xfrm>
          <a:prstGeom prst="rect">
            <a:avLst/>
          </a:prstGeom>
        </p:spPr>
        <p:txBody>
          <a:bodyPr/>
          <a:lstStyle/>
          <a:p>
            <a:pPr algn="r"/>
            <a:r>
              <a:rPr lang="es-CL" sz="2400" dirty="0">
                <a:solidFill>
                  <a:schemeClr val="bg1">
                    <a:lumMod val="50000"/>
                  </a:schemeClr>
                </a:solidFill>
                <a:latin typeface="Arial Narrow" pitchFamily="34" charset="0"/>
              </a:rPr>
              <a:t>ZONIFICACION  DEL AREA DE ESTUDIO</a:t>
            </a:r>
          </a:p>
        </p:txBody>
      </p:sp>
      <p:sp>
        <p:nvSpPr>
          <p:cNvPr id="13721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Arial" pitchFamily="34" charset="0"/>
                <a:cs typeface="Arial" pitchFamily="34" charset="0"/>
              </a:rPr>
              <a:t/>
            </a:r>
            <a:br>
              <a:rPr kumimoji="0" lang="es-ES" sz="1800" b="0" i="0" u="none" strike="noStrike" cap="none" normalizeH="0" baseline="0" dirty="0">
                <a:ln>
                  <a:noFill/>
                </a:ln>
                <a:solidFill>
                  <a:schemeClr val="tx1"/>
                </a:solidFill>
                <a:effectLst/>
                <a:latin typeface="Arial" pitchFamily="34" charset="0"/>
                <a:cs typeface="Arial" pitchFamily="34" charset="0"/>
              </a:rPr>
            </a:br>
            <a:endParaRPr kumimoji="0" lang="es-ES" sz="1800" b="0" i="0" u="none" strike="noStrike" cap="none" normalizeH="0" baseline="0" dirty="0">
              <a:ln>
                <a:noFill/>
              </a:ln>
              <a:solidFill>
                <a:schemeClr val="tx1"/>
              </a:solidFill>
              <a:effectLst/>
              <a:latin typeface="Arial" pitchFamily="34" charset="0"/>
              <a:cs typeface="Arial" pitchFamily="34" charset="0"/>
            </a:endParaRPr>
          </a:p>
        </p:txBody>
      </p:sp>
      <p:sp>
        <p:nvSpPr>
          <p:cNvPr id="137218" name="Rectangle 2"/>
          <p:cNvSpPr>
            <a:spLocks noChangeArrowheads="1"/>
          </p:cNvSpPr>
          <p:nvPr/>
        </p:nvSpPr>
        <p:spPr bwMode="auto">
          <a:xfrm>
            <a:off x="0" y="0"/>
            <a:ext cx="3017838" cy="11113"/>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pic>
        <p:nvPicPr>
          <p:cNvPr id="16" name="15 Imagen"/>
          <p:cNvPicPr/>
          <p:nvPr/>
        </p:nvPicPr>
        <p:blipFill>
          <a:blip r:embed="rId4" cstate="print"/>
          <a:stretch>
            <a:fillRect/>
          </a:stretch>
        </p:blipFill>
        <p:spPr>
          <a:xfrm>
            <a:off x="1475656" y="1340768"/>
            <a:ext cx="6480720" cy="4331618"/>
          </a:xfrm>
          <a:prstGeom prst="rect">
            <a:avLst/>
          </a:prstGeom>
          <a:ln>
            <a:solidFill>
              <a:schemeClr val="tx1"/>
            </a:solidFill>
          </a:ln>
        </p:spPr>
      </p:pic>
      <p:sp>
        <p:nvSpPr>
          <p:cNvPr id="19" name="18 Rectángulo"/>
          <p:cNvSpPr/>
          <p:nvPr/>
        </p:nvSpPr>
        <p:spPr>
          <a:xfrm>
            <a:off x="2051720" y="980728"/>
            <a:ext cx="5328592" cy="369332"/>
          </a:xfrm>
          <a:prstGeom prst="rect">
            <a:avLst/>
          </a:prstGeom>
        </p:spPr>
        <p:txBody>
          <a:bodyPr wrap="square">
            <a:spAutoFit/>
          </a:bodyPr>
          <a:lstStyle/>
          <a:p>
            <a:r>
              <a:rPr lang="es-CL" b="1" dirty="0"/>
              <a:t>Cartografía Temática Zonificación Puerto Williams</a:t>
            </a:r>
          </a:p>
        </p:txBody>
      </p:sp>
      <p:sp>
        <p:nvSpPr>
          <p:cNvPr id="238593" name="Rectangle 1"/>
          <p:cNvSpPr>
            <a:spLocks noChangeArrowheads="1"/>
          </p:cNvSpPr>
          <p:nvPr/>
        </p:nvSpPr>
        <p:spPr bwMode="auto">
          <a:xfrm>
            <a:off x="2123728" y="5661248"/>
            <a:ext cx="5004048"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dirty="0">
                <a:ln>
                  <a:noFill/>
                </a:ln>
                <a:solidFill>
                  <a:schemeClr val="tx1"/>
                </a:solidFill>
                <a:effectLst/>
                <a:latin typeface="Arial Narrow" pitchFamily="34" charset="0"/>
                <a:ea typeface="Times New Roman" pitchFamily="18" charset="0"/>
                <a:cs typeface="Lucida Sans" pitchFamily="34" charset="0"/>
              </a:rPr>
              <a:t>Fuente: Elaboración del Consultor (2016)</a:t>
            </a:r>
            <a:endParaRPr kumimoji="0" lang="es-CL" sz="1800" b="0" i="0" u="none" strike="noStrike" cap="none" normalizeH="0" baseline="0" dirty="0">
              <a:ln>
                <a:noFill/>
              </a:ln>
              <a:solidFill>
                <a:schemeClr val="tx1"/>
              </a:solidFill>
              <a:effectLst/>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ransition>
    <p:fade/>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67544" y="0"/>
            <a:ext cx="8229600" cy="1143000"/>
          </a:xfrm>
          <a:prstGeom prst="rect">
            <a:avLst/>
          </a:prstGeom>
        </p:spPr>
        <p:txBody>
          <a:bodyPr>
            <a:normAutofit/>
          </a:bodyPr>
          <a:lstStyle/>
          <a:p>
            <a:r>
              <a:rPr lang="es-CL" sz="3600" dirty="0"/>
              <a:t>Encuesta Hogares</a:t>
            </a:r>
            <a:endParaRPr lang="es-ES" sz="3600" b="1" u="sng" dirty="0"/>
          </a:p>
        </p:txBody>
      </p:sp>
      <p:pic>
        <p:nvPicPr>
          <p:cNvPr id="6" name="5 Imagen"/>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83768" y="548680"/>
            <a:ext cx="4392488" cy="6309320"/>
          </a:xfrm>
          <a:prstGeom prst="rect">
            <a:avLst/>
          </a:prstGeom>
          <a:solidFill>
            <a:schemeClr val="bg1"/>
          </a:solidFill>
          <a:ln>
            <a:noFill/>
          </a:ln>
        </p:spPr>
      </p:pic>
    </p:spTree>
  </p:cSld>
  <p:clrMapOvr>
    <a:masterClrMapping/>
  </p:clrMapOvr>
  <p:transition>
    <p:fad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67544" y="0"/>
            <a:ext cx="8229600" cy="1143000"/>
          </a:xfrm>
          <a:prstGeom prst="rect">
            <a:avLst/>
          </a:prstGeom>
        </p:spPr>
        <p:txBody>
          <a:bodyPr>
            <a:normAutofit/>
          </a:bodyPr>
          <a:lstStyle/>
          <a:p>
            <a:r>
              <a:rPr lang="es-CL" sz="3600" dirty="0"/>
              <a:t>Encuesta a Demanda Estacional</a:t>
            </a:r>
            <a:endParaRPr lang="es-ES" sz="3600" b="1" u="sng" dirty="0"/>
          </a:p>
        </p:txBody>
      </p:sp>
      <p:pic>
        <p:nvPicPr>
          <p:cNvPr id="5" name="4 Imagen"/>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35696" y="548680"/>
            <a:ext cx="5040560" cy="6165304"/>
          </a:xfrm>
          <a:prstGeom prst="rect">
            <a:avLst/>
          </a:prstGeom>
          <a:solidFill>
            <a:schemeClr val="bg1"/>
          </a:solidFill>
          <a:ln>
            <a:solidFill>
              <a:schemeClr val="tx1"/>
            </a:solidFill>
          </a:ln>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7200" y="274638"/>
            <a:ext cx="8229600" cy="1143000"/>
          </a:xfrm>
          <a:prstGeom prst="rect">
            <a:avLst/>
          </a:prstGeom>
        </p:spPr>
        <p:txBody>
          <a:bodyPr/>
          <a:lstStyle/>
          <a:p>
            <a:pPr algn="r"/>
            <a:r>
              <a:rPr lang="es-CL" sz="2400" dirty="0">
                <a:solidFill>
                  <a:schemeClr val="bg1">
                    <a:lumMod val="50000"/>
                  </a:schemeClr>
                </a:solidFill>
                <a:latin typeface="Arial Narrow" pitchFamily="34" charset="0"/>
              </a:rPr>
              <a:t>ANÁLISIS DE PROYECTOS DE INVERSIÓN</a:t>
            </a:r>
          </a:p>
        </p:txBody>
      </p:sp>
      <p:sp>
        <p:nvSpPr>
          <p:cNvPr id="13721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Arial" pitchFamily="34" charset="0"/>
                <a:cs typeface="Arial" pitchFamily="34" charset="0"/>
              </a:rPr>
              <a:t/>
            </a:r>
            <a:br>
              <a:rPr kumimoji="0" lang="es-ES" sz="1800" b="0" i="0" u="none" strike="noStrike" cap="none" normalizeH="0" baseline="0" dirty="0">
                <a:ln>
                  <a:noFill/>
                </a:ln>
                <a:solidFill>
                  <a:schemeClr val="tx1"/>
                </a:solidFill>
                <a:effectLst/>
                <a:latin typeface="Arial" pitchFamily="34" charset="0"/>
                <a:cs typeface="Arial" pitchFamily="34" charset="0"/>
              </a:rPr>
            </a:br>
            <a:endParaRPr kumimoji="0" lang="es-ES" sz="1800" b="0" i="0" u="none" strike="noStrike" cap="none" normalizeH="0" baseline="0" dirty="0">
              <a:ln>
                <a:noFill/>
              </a:ln>
              <a:solidFill>
                <a:schemeClr val="tx1"/>
              </a:solidFill>
              <a:effectLst/>
              <a:latin typeface="Arial" pitchFamily="34" charset="0"/>
              <a:cs typeface="Arial" pitchFamily="34" charset="0"/>
            </a:endParaRPr>
          </a:p>
        </p:txBody>
      </p:sp>
      <p:sp>
        <p:nvSpPr>
          <p:cNvPr id="137218" name="Rectangle 2"/>
          <p:cNvSpPr>
            <a:spLocks noChangeArrowheads="1"/>
          </p:cNvSpPr>
          <p:nvPr/>
        </p:nvSpPr>
        <p:spPr bwMode="auto">
          <a:xfrm>
            <a:off x="0" y="0"/>
            <a:ext cx="3017838" cy="11113"/>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8" name="7 Rectángulo"/>
          <p:cNvSpPr/>
          <p:nvPr/>
        </p:nvSpPr>
        <p:spPr>
          <a:xfrm>
            <a:off x="0" y="836712"/>
            <a:ext cx="8568952" cy="830997"/>
          </a:xfrm>
          <a:prstGeom prst="rect">
            <a:avLst/>
          </a:prstGeom>
        </p:spPr>
        <p:txBody>
          <a:bodyPr wrap="square">
            <a:spAutoFit/>
          </a:bodyPr>
          <a:lstStyle/>
          <a:p>
            <a:pPr marL="273050" indent="-273050">
              <a:buFont typeface="Arial" pitchFamily="34" charset="0"/>
              <a:buChar char="•"/>
            </a:pPr>
            <a:r>
              <a:rPr lang="es-CL" sz="1600" b="1" dirty="0"/>
              <a:t>Proyectos de Inversión Presentes en el Territorio, que se encuentran en el Anteproyecto Regional de Inversiones (ARI)</a:t>
            </a:r>
            <a:r>
              <a:rPr lang="es-CL" sz="1600" dirty="0"/>
              <a:t>:</a:t>
            </a:r>
            <a:br>
              <a:rPr lang="es-CL" sz="1600" dirty="0"/>
            </a:br>
            <a:endParaRPr lang="es-ES" sz="1600" dirty="0"/>
          </a:p>
        </p:txBody>
      </p:sp>
      <p:graphicFrame>
        <p:nvGraphicFramePr>
          <p:cNvPr id="10" name="9 Tabla"/>
          <p:cNvGraphicFramePr>
            <a:graphicFrameLocks noGrp="1"/>
          </p:cNvGraphicFramePr>
          <p:nvPr>
            <p:extLst>
              <p:ext uri="{D42A27DB-BD31-4B8C-83A1-F6EECF244321}">
                <p14:modId xmlns:p14="http://schemas.microsoft.com/office/powerpoint/2010/main" xmlns="" val="1323809953"/>
              </p:ext>
            </p:extLst>
          </p:nvPr>
        </p:nvGraphicFramePr>
        <p:xfrm>
          <a:off x="467544" y="1397000"/>
          <a:ext cx="8352927" cy="4916043"/>
        </p:xfrm>
        <a:graphic>
          <a:graphicData uri="http://schemas.openxmlformats.org/drawingml/2006/table">
            <a:tbl>
              <a:tblPr/>
              <a:tblGrid>
                <a:gridCol w="845317">
                  <a:extLst>
                    <a:ext uri="{9D8B030D-6E8A-4147-A177-3AD203B41FA5}">
                      <a16:colId xmlns:a16="http://schemas.microsoft.com/office/drawing/2014/main" xmlns="" val="20000"/>
                    </a:ext>
                  </a:extLst>
                </a:gridCol>
                <a:gridCol w="1314923">
                  <a:extLst>
                    <a:ext uri="{9D8B030D-6E8A-4147-A177-3AD203B41FA5}">
                      <a16:colId xmlns:a16="http://schemas.microsoft.com/office/drawing/2014/main" xmlns="" val="20001"/>
                    </a:ext>
                  </a:extLst>
                </a:gridCol>
                <a:gridCol w="2160240">
                  <a:extLst>
                    <a:ext uri="{9D8B030D-6E8A-4147-A177-3AD203B41FA5}">
                      <a16:colId xmlns:a16="http://schemas.microsoft.com/office/drawing/2014/main" xmlns="" val="20002"/>
                    </a:ext>
                  </a:extLst>
                </a:gridCol>
                <a:gridCol w="864096">
                  <a:extLst>
                    <a:ext uri="{9D8B030D-6E8A-4147-A177-3AD203B41FA5}">
                      <a16:colId xmlns:a16="http://schemas.microsoft.com/office/drawing/2014/main" xmlns="" val="20003"/>
                    </a:ext>
                  </a:extLst>
                </a:gridCol>
                <a:gridCol w="669157">
                  <a:extLst>
                    <a:ext uri="{9D8B030D-6E8A-4147-A177-3AD203B41FA5}">
                      <a16:colId xmlns:a16="http://schemas.microsoft.com/office/drawing/2014/main" xmlns="" val="20004"/>
                    </a:ext>
                  </a:extLst>
                </a:gridCol>
                <a:gridCol w="725031">
                  <a:extLst>
                    <a:ext uri="{9D8B030D-6E8A-4147-A177-3AD203B41FA5}">
                      <a16:colId xmlns:a16="http://schemas.microsoft.com/office/drawing/2014/main" xmlns="" val="20005"/>
                    </a:ext>
                  </a:extLst>
                </a:gridCol>
                <a:gridCol w="740071">
                  <a:extLst>
                    <a:ext uri="{9D8B030D-6E8A-4147-A177-3AD203B41FA5}">
                      <a16:colId xmlns:a16="http://schemas.microsoft.com/office/drawing/2014/main" xmlns="" val="20006"/>
                    </a:ext>
                  </a:extLst>
                </a:gridCol>
                <a:gridCol w="1034092">
                  <a:extLst>
                    <a:ext uri="{9D8B030D-6E8A-4147-A177-3AD203B41FA5}">
                      <a16:colId xmlns:a16="http://schemas.microsoft.com/office/drawing/2014/main" xmlns="" val="20007"/>
                    </a:ext>
                  </a:extLst>
                </a:gridCol>
              </a:tblGrid>
              <a:tr h="183215">
                <a:tc>
                  <a:txBody>
                    <a:bodyPr/>
                    <a:lstStyle/>
                    <a:p>
                      <a:pPr algn="ctr">
                        <a:lnSpc>
                          <a:spcPct val="115000"/>
                        </a:lnSpc>
                        <a:spcAft>
                          <a:spcPts val="1000"/>
                        </a:spcAft>
                      </a:pPr>
                      <a:r>
                        <a:rPr lang="es-CL" sz="1050" dirty="0">
                          <a:latin typeface="Arial Narrow"/>
                          <a:ea typeface="Times New Roman"/>
                          <a:cs typeface="Lucida Sans"/>
                        </a:rPr>
                        <a:t/>
                      </a:r>
                      <a:br>
                        <a:rPr lang="es-CL" sz="1050" dirty="0">
                          <a:latin typeface="Arial Narrow"/>
                          <a:ea typeface="Times New Roman"/>
                          <a:cs typeface="Lucida Sans"/>
                        </a:rPr>
                      </a:br>
                      <a:r>
                        <a:rPr lang="es-CL" sz="1000" b="1" dirty="0">
                          <a:latin typeface="Arial Narrow"/>
                          <a:ea typeface="Times New Roman"/>
                          <a:cs typeface="Lucida Sans"/>
                        </a:rPr>
                        <a:t>Código BIP</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b="1" dirty="0">
                          <a:latin typeface="Arial Narrow"/>
                          <a:ea typeface="Times New Roman"/>
                          <a:cs typeface="Lucida Sans"/>
                        </a:rPr>
                        <a:t>Encargado/Fuente</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b="1" dirty="0">
                          <a:latin typeface="Arial Narrow"/>
                          <a:ea typeface="Times New Roman"/>
                          <a:cs typeface="Lucida Sans"/>
                        </a:rPr>
                        <a:t>Nombre Proyecto</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b="1" dirty="0">
                          <a:latin typeface="Arial Narrow"/>
                          <a:ea typeface="Times New Roman"/>
                          <a:cs typeface="Lucida Sans"/>
                        </a:rPr>
                        <a:t>Costo</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b="1" dirty="0">
                          <a:latin typeface="Arial Narrow"/>
                          <a:ea typeface="Times New Roman"/>
                          <a:cs typeface="Lucida Sans"/>
                        </a:rPr>
                        <a:t>Etapa</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b="1" dirty="0">
                          <a:latin typeface="Arial Narrow"/>
                          <a:ea typeface="Times New Roman"/>
                          <a:cs typeface="Lucida Sans"/>
                        </a:rPr>
                        <a:t>Año Inicio</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b="1" dirty="0">
                          <a:latin typeface="Arial Narrow"/>
                          <a:ea typeface="Times New Roman"/>
                          <a:cs typeface="Lucida Sans"/>
                        </a:rPr>
                        <a:t>Año Término</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b="1" dirty="0">
                          <a:latin typeface="Arial Narrow"/>
                          <a:ea typeface="Times New Roman"/>
                          <a:cs typeface="Lucida Sans"/>
                        </a:rPr>
                        <a:t>Clasificación</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19859">
                <a:tc>
                  <a:txBody>
                    <a:bodyPr/>
                    <a:lstStyle/>
                    <a:p>
                      <a:pPr algn="ctr">
                        <a:lnSpc>
                          <a:spcPct val="115000"/>
                        </a:lnSpc>
                        <a:spcAft>
                          <a:spcPts val="1000"/>
                        </a:spcAft>
                      </a:pPr>
                      <a:r>
                        <a:rPr lang="es-CL" sz="1000" dirty="0">
                          <a:latin typeface="Arial Narrow"/>
                          <a:ea typeface="Times New Roman"/>
                          <a:cs typeface="Lucida Sans"/>
                        </a:rPr>
                        <a:t>30076653</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Vialidad*</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Mejoramiento Ruta Costera Villa Ukika – Aeropuerto, Pto. Williams</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$11.066.000.000</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Ejecución</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2015</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2018</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MO</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74823">
                <a:tc>
                  <a:txBody>
                    <a:bodyPr/>
                    <a:lstStyle/>
                    <a:p>
                      <a:pPr algn="ctr">
                        <a:lnSpc>
                          <a:spcPct val="115000"/>
                        </a:lnSpc>
                        <a:spcAft>
                          <a:spcPts val="1000"/>
                        </a:spcAft>
                      </a:pPr>
                      <a:r>
                        <a:rPr lang="es-CL" sz="1000" dirty="0">
                          <a:latin typeface="Arial Narrow"/>
                          <a:ea typeface="Times New Roman"/>
                          <a:cs typeface="Lucida Sans"/>
                        </a:rPr>
                        <a:t>30137224</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4625" indent="-174625" algn="ctr">
                        <a:lnSpc>
                          <a:spcPct val="115000"/>
                        </a:lnSpc>
                        <a:spcAft>
                          <a:spcPts val="1000"/>
                        </a:spcAft>
                      </a:pPr>
                      <a:r>
                        <a:rPr lang="es-CL" sz="1000" b="0" dirty="0">
                          <a:latin typeface="Arial Narrow"/>
                          <a:ea typeface="Times New Roman"/>
                          <a:cs typeface="Lucida Sans"/>
                        </a:rPr>
                        <a:t>DOP*</a:t>
                      </a:r>
                      <a:endParaRPr lang="es-CL" sz="1000" b="1"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Construcción Infraestructura Portuaria Multipropósito Puerto Williams</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$500.000.000</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Diseño</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2015</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2016</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MO/TUR</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74823">
                <a:tc>
                  <a:txBody>
                    <a:bodyPr/>
                    <a:lstStyle/>
                    <a:p>
                      <a:pPr algn="ctr">
                        <a:lnSpc>
                          <a:spcPct val="115000"/>
                        </a:lnSpc>
                        <a:spcAft>
                          <a:spcPts val="1000"/>
                        </a:spcAft>
                      </a:pPr>
                      <a:r>
                        <a:rPr lang="es-CL" sz="1000" dirty="0">
                          <a:latin typeface="Arial Narrow"/>
                          <a:ea typeface="Times New Roman"/>
                          <a:cs typeface="Lucida Sans"/>
                        </a:rPr>
                        <a:t>30137224</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DOP*</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Construcción Infraestructura Portuaria Multipropósito Puerto Williams</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$8.625.000.000</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Ejecución</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2017</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2019</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MO/TUR</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74823">
                <a:tc>
                  <a:txBody>
                    <a:bodyPr/>
                    <a:lstStyle/>
                    <a:p>
                      <a:pPr algn="ctr">
                        <a:spcAft>
                          <a:spcPts val="0"/>
                        </a:spcAft>
                      </a:pPr>
                      <a:r>
                        <a:rPr lang="es-ES" sz="1000" dirty="0">
                          <a:solidFill>
                            <a:srgbClr val="000000"/>
                          </a:solidFill>
                          <a:latin typeface="Arial Narrow"/>
                          <a:ea typeface="Calibri"/>
                        </a:rPr>
                        <a:t>30092224</a:t>
                      </a:r>
                      <a:endParaRPr lang="es-CL" sz="1050" dirty="0">
                        <a:solidFill>
                          <a:srgbClr val="000000"/>
                        </a:solidFill>
                        <a:latin typeface="Arial"/>
                        <a:ea typeface="Calibri"/>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DOP</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Construcción Obras Terrestres Caleta de Pescadores Artesanales Puerto Williams</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$1.900.000.000</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Ejecución</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2015</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2016</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MO</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64895">
                <a:tc>
                  <a:txBody>
                    <a:bodyPr/>
                    <a:lstStyle/>
                    <a:p>
                      <a:pPr algn="ctr">
                        <a:lnSpc>
                          <a:spcPct val="115000"/>
                        </a:lnSpc>
                        <a:spcAft>
                          <a:spcPts val="1000"/>
                        </a:spcAft>
                      </a:pPr>
                      <a:r>
                        <a:rPr lang="es-CL" sz="1000" dirty="0">
                          <a:latin typeface="Arial Narrow"/>
                          <a:ea typeface="Times New Roman"/>
                          <a:cs typeface="Lucida Sans"/>
                        </a:rPr>
                        <a:t>20075933</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Vialidad</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Construcción Camino Caleta Eugenia –Pto. Toro</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$700.000.0000</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Diseño</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2016</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2018</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MO</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64895">
                <a:tc>
                  <a:txBody>
                    <a:bodyPr/>
                    <a:lstStyle/>
                    <a:p>
                      <a:pPr algn="ctr">
                        <a:lnSpc>
                          <a:spcPct val="115000"/>
                        </a:lnSpc>
                        <a:spcAft>
                          <a:spcPts val="1000"/>
                        </a:spcAft>
                      </a:pPr>
                      <a:r>
                        <a:rPr lang="es-CL" sz="1000" dirty="0">
                          <a:latin typeface="Arial Narrow"/>
                          <a:ea typeface="Times New Roman"/>
                          <a:cs typeface="Lucida Sans"/>
                        </a:rPr>
                        <a:t>20075933</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Vialidad</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Construcción Camino Caleta Eugenia – Pto. Toro</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$19.180.000.000</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Ejecución</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2020</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Posterior 2022</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MO</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64895">
                <a:tc>
                  <a:txBody>
                    <a:bodyPr/>
                    <a:lstStyle/>
                    <a:p>
                      <a:pPr algn="ctr">
                        <a:lnSpc>
                          <a:spcPct val="115000"/>
                        </a:lnSpc>
                        <a:spcAft>
                          <a:spcPts val="1000"/>
                        </a:spcAft>
                      </a:pPr>
                      <a:r>
                        <a:rPr lang="es-CL" sz="1000" dirty="0">
                          <a:latin typeface="Arial Narrow"/>
                          <a:ea typeface="Times New Roman"/>
                          <a:cs typeface="Lucida Sans"/>
                        </a:rPr>
                        <a:t>30305772</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DOP*</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Construcción Infraestructura Portuaria Puerto Toro</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$233.000.000</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Diseño</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2016</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2018</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MO/TUR</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64895">
                <a:tc>
                  <a:txBody>
                    <a:bodyPr/>
                    <a:lstStyle/>
                    <a:p>
                      <a:pPr algn="ctr">
                        <a:lnSpc>
                          <a:spcPct val="115000"/>
                        </a:lnSpc>
                        <a:spcAft>
                          <a:spcPts val="1000"/>
                        </a:spcAft>
                      </a:pPr>
                      <a:r>
                        <a:rPr lang="es-CL" sz="1000" dirty="0">
                          <a:latin typeface="Arial Narrow"/>
                          <a:ea typeface="Times New Roman"/>
                          <a:cs typeface="Lucida Sans"/>
                        </a:rPr>
                        <a:t>30305772</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DOP*</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Construcción Infraestructura Portuaria Puerto Toro</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$1.710.000.000</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Ejecución</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2019</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2021</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MO/TUR</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19859">
                <a:tc>
                  <a:txBody>
                    <a:bodyPr/>
                    <a:lstStyle/>
                    <a:p>
                      <a:pPr algn="ctr">
                        <a:lnSpc>
                          <a:spcPct val="115000"/>
                        </a:lnSpc>
                        <a:spcAft>
                          <a:spcPts val="1000"/>
                        </a:spcAft>
                      </a:pPr>
                      <a:r>
                        <a:rPr lang="es-CL" sz="1000" dirty="0">
                          <a:latin typeface="Arial Narrow"/>
                          <a:ea typeface="Times New Roman"/>
                          <a:cs typeface="Lucida Sans"/>
                        </a:rPr>
                        <a:t>30075545</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Vialidad</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Reposición Ruta Y-905, Williams-Navarino Varios Sectores</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$12.505.413.000</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Ejecución</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2015</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2019</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MO</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64895">
                <a:tc>
                  <a:txBody>
                    <a:bodyPr/>
                    <a:lstStyle/>
                    <a:p>
                      <a:pPr algn="ctr">
                        <a:lnSpc>
                          <a:spcPct val="115000"/>
                        </a:lnSpc>
                        <a:spcAft>
                          <a:spcPts val="1000"/>
                        </a:spcAft>
                      </a:pPr>
                      <a:r>
                        <a:rPr lang="es-CL" sz="1000" dirty="0">
                          <a:latin typeface="Arial Narrow"/>
                          <a:ea typeface="Times New Roman"/>
                          <a:cs typeface="Lucida Sans"/>
                        </a:rPr>
                        <a:t>30108994</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Vialidad</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Construcción Camino de Penetración Pto. Navarino - Wulaia</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$300.000.000</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Diseño</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2017</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2018</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MO</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19859">
                <a:tc>
                  <a:txBody>
                    <a:bodyPr/>
                    <a:lstStyle/>
                    <a:p>
                      <a:pPr algn="ctr">
                        <a:lnSpc>
                          <a:spcPct val="115000"/>
                        </a:lnSpc>
                        <a:spcAft>
                          <a:spcPts val="1000"/>
                        </a:spcAft>
                      </a:pPr>
                      <a:r>
                        <a:rPr lang="es-CL" sz="1000" dirty="0">
                          <a:latin typeface="Arial Narrow"/>
                          <a:ea typeface="Times New Roman"/>
                          <a:cs typeface="Lucida Sans"/>
                        </a:rPr>
                        <a:t>30313672</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MOP*</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Normalización Aeródromo Guardia Marina Zañartu – Puerto Williams</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$1.041.000.000</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Diseño</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2015</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2016</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MO/TUR</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19859">
                <a:tc>
                  <a:txBody>
                    <a:bodyPr/>
                    <a:lstStyle/>
                    <a:p>
                      <a:pPr algn="ctr">
                        <a:lnSpc>
                          <a:spcPct val="115000"/>
                        </a:lnSpc>
                        <a:spcAft>
                          <a:spcPts val="1000"/>
                        </a:spcAft>
                      </a:pPr>
                      <a:r>
                        <a:rPr lang="es-CL" sz="1000" dirty="0">
                          <a:latin typeface="Arial Narrow"/>
                          <a:ea typeface="Times New Roman"/>
                          <a:cs typeface="Lucida Sans"/>
                        </a:rPr>
                        <a:t>30313672</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MOP*</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Normalización Aeródromo Guardia Marina Zañartu, Pto. Williams</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$26.610.000.000</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Ejecución</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2016</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2018</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MO/TUR</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74823">
                <a:tc>
                  <a:txBody>
                    <a:bodyPr/>
                    <a:lstStyle/>
                    <a:p>
                      <a:pPr algn="ctr">
                        <a:lnSpc>
                          <a:spcPct val="115000"/>
                        </a:lnSpc>
                        <a:spcAft>
                          <a:spcPts val="1000"/>
                        </a:spcAft>
                      </a:pPr>
                      <a:r>
                        <a:rPr lang="es-CL" sz="1000" dirty="0">
                          <a:latin typeface="Arial Narrow"/>
                          <a:ea typeface="Times New Roman"/>
                          <a:cs typeface="Lucida Sans"/>
                        </a:rPr>
                        <a:t>30058135 </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MINSAL</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Construcción Hospital Puerto Williams (Construcción Centro Salud Puerto Williams)</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$6.183.766.000</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Ejecución</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2015</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2016</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MO/POBL</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bl>
          </a:graphicData>
        </a:graphic>
      </p:graphicFrame>
    </p:spTree>
  </p:cSld>
  <p:clrMapOvr>
    <a:overrideClrMapping bg1="lt1" tx1="dk1" bg2="lt2" tx2="dk2" accent1="accent1" accent2="accent2" accent3="accent3" accent4="accent4" accent5="accent5" accent6="accent6" hlink="hlink" folHlink="folHlink"/>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7200" y="274638"/>
            <a:ext cx="8229600" cy="1143000"/>
          </a:xfrm>
          <a:prstGeom prst="rect">
            <a:avLst/>
          </a:prstGeom>
        </p:spPr>
        <p:txBody>
          <a:bodyPr/>
          <a:lstStyle/>
          <a:p>
            <a:pPr algn="r"/>
            <a:r>
              <a:rPr lang="es-CL" sz="2400" dirty="0">
                <a:solidFill>
                  <a:schemeClr val="bg1">
                    <a:lumMod val="50000"/>
                  </a:schemeClr>
                </a:solidFill>
                <a:latin typeface="Arial Narrow" pitchFamily="34" charset="0"/>
              </a:rPr>
              <a:t>ANÁLISIS DE PROYECTOS DE INVERSIÓN</a:t>
            </a:r>
          </a:p>
        </p:txBody>
      </p:sp>
      <p:sp>
        <p:nvSpPr>
          <p:cNvPr id="13721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Arial" pitchFamily="34" charset="0"/>
                <a:cs typeface="Arial" pitchFamily="34" charset="0"/>
              </a:rPr>
              <a:t/>
            </a:r>
            <a:br>
              <a:rPr kumimoji="0" lang="es-ES" sz="1800" b="0" i="0" u="none" strike="noStrike" cap="none" normalizeH="0" baseline="0" dirty="0">
                <a:ln>
                  <a:noFill/>
                </a:ln>
                <a:solidFill>
                  <a:schemeClr val="tx1"/>
                </a:solidFill>
                <a:effectLst/>
                <a:latin typeface="Arial" pitchFamily="34" charset="0"/>
                <a:cs typeface="Arial" pitchFamily="34" charset="0"/>
              </a:rPr>
            </a:br>
            <a:endParaRPr kumimoji="0" lang="es-ES" sz="1800" b="0" i="0" u="none" strike="noStrike" cap="none" normalizeH="0" baseline="0" dirty="0">
              <a:ln>
                <a:noFill/>
              </a:ln>
              <a:solidFill>
                <a:schemeClr val="tx1"/>
              </a:solidFill>
              <a:effectLst/>
              <a:latin typeface="Arial" pitchFamily="34" charset="0"/>
              <a:cs typeface="Arial" pitchFamily="34" charset="0"/>
            </a:endParaRPr>
          </a:p>
        </p:txBody>
      </p:sp>
      <p:sp>
        <p:nvSpPr>
          <p:cNvPr id="137218" name="Rectangle 2"/>
          <p:cNvSpPr>
            <a:spLocks noChangeArrowheads="1"/>
          </p:cNvSpPr>
          <p:nvPr/>
        </p:nvSpPr>
        <p:spPr bwMode="auto">
          <a:xfrm>
            <a:off x="0" y="0"/>
            <a:ext cx="3017838" cy="11113"/>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graphicFrame>
        <p:nvGraphicFramePr>
          <p:cNvPr id="10" name="9 Tabla"/>
          <p:cNvGraphicFramePr>
            <a:graphicFrameLocks noGrp="1"/>
          </p:cNvGraphicFramePr>
          <p:nvPr/>
        </p:nvGraphicFramePr>
        <p:xfrm>
          <a:off x="395536" y="908720"/>
          <a:ext cx="8352927" cy="5266563"/>
        </p:xfrm>
        <a:graphic>
          <a:graphicData uri="http://schemas.openxmlformats.org/drawingml/2006/table">
            <a:tbl>
              <a:tblPr/>
              <a:tblGrid>
                <a:gridCol w="845317">
                  <a:extLst>
                    <a:ext uri="{9D8B030D-6E8A-4147-A177-3AD203B41FA5}">
                      <a16:colId xmlns:a16="http://schemas.microsoft.com/office/drawing/2014/main" xmlns="" val="20000"/>
                    </a:ext>
                  </a:extLst>
                </a:gridCol>
                <a:gridCol w="1314923">
                  <a:extLst>
                    <a:ext uri="{9D8B030D-6E8A-4147-A177-3AD203B41FA5}">
                      <a16:colId xmlns:a16="http://schemas.microsoft.com/office/drawing/2014/main" xmlns="" val="20001"/>
                    </a:ext>
                  </a:extLst>
                </a:gridCol>
                <a:gridCol w="2160240">
                  <a:extLst>
                    <a:ext uri="{9D8B030D-6E8A-4147-A177-3AD203B41FA5}">
                      <a16:colId xmlns:a16="http://schemas.microsoft.com/office/drawing/2014/main" xmlns="" val="20002"/>
                    </a:ext>
                  </a:extLst>
                </a:gridCol>
                <a:gridCol w="864096">
                  <a:extLst>
                    <a:ext uri="{9D8B030D-6E8A-4147-A177-3AD203B41FA5}">
                      <a16:colId xmlns:a16="http://schemas.microsoft.com/office/drawing/2014/main" xmlns="" val="20003"/>
                    </a:ext>
                  </a:extLst>
                </a:gridCol>
                <a:gridCol w="669157">
                  <a:extLst>
                    <a:ext uri="{9D8B030D-6E8A-4147-A177-3AD203B41FA5}">
                      <a16:colId xmlns:a16="http://schemas.microsoft.com/office/drawing/2014/main" xmlns="" val="20004"/>
                    </a:ext>
                  </a:extLst>
                </a:gridCol>
                <a:gridCol w="725031">
                  <a:extLst>
                    <a:ext uri="{9D8B030D-6E8A-4147-A177-3AD203B41FA5}">
                      <a16:colId xmlns:a16="http://schemas.microsoft.com/office/drawing/2014/main" xmlns="" val="20005"/>
                    </a:ext>
                  </a:extLst>
                </a:gridCol>
                <a:gridCol w="740071">
                  <a:extLst>
                    <a:ext uri="{9D8B030D-6E8A-4147-A177-3AD203B41FA5}">
                      <a16:colId xmlns:a16="http://schemas.microsoft.com/office/drawing/2014/main" xmlns="" val="20006"/>
                    </a:ext>
                  </a:extLst>
                </a:gridCol>
                <a:gridCol w="1034092">
                  <a:extLst>
                    <a:ext uri="{9D8B030D-6E8A-4147-A177-3AD203B41FA5}">
                      <a16:colId xmlns:a16="http://schemas.microsoft.com/office/drawing/2014/main" xmlns="" val="20007"/>
                    </a:ext>
                  </a:extLst>
                </a:gridCol>
              </a:tblGrid>
              <a:tr h="183215">
                <a:tc>
                  <a:txBody>
                    <a:bodyPr/>
                    <a:lstStyle/>
                    <a:p>
                      <a:pPr algn="ctr">
                        <a:lnSpc>
                          <a:spcPct val="115000"/>
                        </a:lnSpc>
                        <a:spcAft>
                          <a:spcPts val="1000"/>
                        </a:spcAft>
                      </a:pPr>
                      <a:r>
                        <a:rPr lang="es-CL" sz="1050" dirty="0">
                          <a:latin typeface="Arial Narrow"/>
                          <a:ea typeface="Times New Roman"/>
                          <a:cs typeface="Lucida Sans"/>
                        </a:rPr>
                        <a:t/>
                      </a:r>
                      <a:br>
                        <a:rPr lang="es-CL" sz="1050" dirty="0">
                          <a:latin typeface="Arial Narrow"/>
                          <a:ea typeface="Times New Roman"/>
                          <a:cs typeface="Lucida Sans"/>
                        </a:rPr>
                      </a:br>
                      <a:r>
                        <a:rPr lang="es-CL" sz="1000" b="1" dirty="0">
                          <a:latin typeface="Arial Narrow"/>
                          <a:ea typeface="Times New Roman"/>
                          <a:cs typeface="Lucida Sans"/>
                        </a:rPr>
                        <a:t>Código BIP</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b="1" dirty="0">
                          <a:latin typeface="Arial Narrow"/>
                          <a:ea typeface="Times New Roman"/>
                          <a:cs typeface="Lucida Sans"/>
                        </a:rPr>
                        <a:t>Encargado/Fuente</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b="1" dirty="0">
                          <a:latin typeface="Arial Narrow"/>
                          <a:ea typeface="Times New Roman"/>
                          <a:cs typeface="Lucida Sans"/>
                        </a:rPr>
                        <a:t>Nombre Proyecto</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b="1" dirty="0">
                          <a:latin typeface="Arial Narrow"/>
                          <a:ea typeface="Times New Roman"/>
                          <a:cs typeface="Lucida Sans"/>
                        </a:rPr>
                        <a:t>Costo</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b="1" dirty="0">
                          <a:latin typeface="Arial Narrow"/>
                          <a:ea typeface="Times New Roman"/>
                          <a:cs typeface="Lucida Sans"/>
                        </a:rPr>
                        <a:t>Etapa</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b="1" dirty="0">
                          <a:latin typeface="Arial Narrow"/>
                          <a:ea typeface="Times New Roman"/>
                          <a:cs typeface="Lucida Sans"/>
                        </a:rPr>
                        <a:t>Año Inicio</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b="1" dirty="0">
                          <a:latin typeface="Arial Narrow"/>
                          <a:ea typeface="Times New Roman"/>
                          <a:cs typeface="Lucida Sans"/>
                        </a:rPr>
                        <a:t>Año Término</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b="1" dirty="0">
                          <a:latin typeface="Arial Narrow"/>
                          <a:ea typeface="Times New Roman"/>
                          <a:cs typeface="Lucida Sans"/>
                        </a:rPr>
                        <a:t>Clasificación</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64895">
                <a:tc>
                  <a:txBody>
                    <a:bodyPr/>
                    <a:lstStyle/>
                    <a:p>
                      <a:pPr algn="ctr">
                        <a:lnSpc>
                          <a:spcPct val="115000"/>
                        </a:lnSpc>
                        <a:spcAft>
                          <a:spcPts val="1000"/>
                        </a:spcAft>
                      </a:pPr>
                      <a:r>
                        <a:rPr lang="es-CL" sz="1000" dirty="0">
                          <a:latin typeface="Arial Narrow"/>
                          <a:ea typeface="Times New Roman"/>
                          <a:cs typeface="Lucida Sans"/>
                        </a:rPr>
                        <a:t>30113786</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DOP*</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Mejoramiento Borde Costero Puerto Williams</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$300.000.000</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Diseño</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2015</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2016</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MO/TUR</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64895">
                <a:tc>
                  <a:txBody>
                    <a:bodyPr/>
                    <a:lstStyle/>
                    <a:p>
                      <a:pPr algn="ctr">
                        <a:lnSpc>
                          <a:spcPct val="115000"/>
                        </a:lnSpc>
                        <a:spcAft>
                          <a:spcPts val="1000"/>
                        </a:spcAft>
                      </a:pPr>
                      <a:r>
                        <a:rPr lang="es-CL" sz="1000" dirty="0">
                          <a:latin typeface="Arial Narrow"/>
                          <a:ea typeface="Times New Roman"/>
                          <a:cs typeface="Lucida Sans"/>
                        </a:rPr>
                        <a:t>3011378</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DOP*</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Mejoramiento Borde Costero Puerto Williams</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$2.000.000.000</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Ejecución</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2017</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2018</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MO/TUR</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29788">
                <a:tc>
                  <a:txBody>
                    <a:bodyPr/>
                    <a:lstStyle/>
                    <a:p>
                      <a:pPr algn="ctr">
                        <a:lnSpc>
                          <a:spcPct val="115000"/>
                        </a:lnSpc>
                        <a:spcAft>
                          <a:spcPts val="1000"/>
                        </a:spcAft>
                      </a:pPr>
                      <a:r>
                        <a:rPr lang="es-CL" sz="1000" dirty="0">
                          <a:latin typeface="Arial Narrow"/>
                          <a:ea typeface="Times New Roman"/>
                          <a:cs typeface="Lucida Sans"/>
                        </a:rPr>
                        <a:t>30059359 </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GORE</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Instalación Sistema Tratamiento Aguas Servidas y Mejoramiento Sistema Alcantarillado, Pto. Williams</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$2.800.000.000</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Ejecución</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2016</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2018</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MO</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19859">
                <a:tc>
                  <a:txBody>
                    <a:bodyPr/>
                    <a:lstStyle/>
                    <a:p>
                      <a:pPr algn="ctr">
                        <a:lnSpc>
                          <a:spcPct val="115000"/>
                        </a:lnSpc>
                        <a:spcAft>
                          <a:spcPts val="1000"/>
                        </a:spcAft>
                      </a:pPr>
                      <a:endParaRPr lang="es-CL" sz="100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DOH</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Construcción Red Básica de Drenaje Aguas Lluvias, Puerto Williams</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$1.620.558.000</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Ejecución</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2015</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2015</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MO</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19859">
                <a:tc>
                  <a:txBody>
                    <a:bodyPr/>
                    <a:lstStyle/>
                    <a:p>
                      <a:pPr algn="ctr">
                        <a:lnSpc>
                          <a:spcPct val="115000"/>
                        </a:lnSpc>
                        <a:spcAft>
                          <a:spcPts val="1000"/>
                        </a:spcAft>
                      </a:pPr>
                      <a:endParaRPr lang="es-CL" sz="100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MINVU</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Mejoramiento Diversas Calles Centrales de Puerto Williams</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$2.566.000</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Ejecución</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2015</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2015</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MO</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64895">
                <a:tc>
                  <a:txBody>
                    <a:bodyPr/>
                    <a:lstStyle/>
                    <a:p>
                      <a:pPr algn="ctr">
                        <a:lnSpc>
                          <a:spcPct val="115000"/>
                        </a:lnSpc>
                        <a:spcAft>
                          <a:spcPts val="1000"/>
                        </a:spcAft>
                      </a:pPr>
                      <a:r>
                        <a:rPr lang="es-CL" sz="1000" dirty="0">
                          <a:latin typeface="Arial Narrow"/>
                          <a:ea typeface="Times New Roman"/>
                          <a:cs typeface="Lucida Sans"/>
                        </a:rPr>
                        <a:t>30334123</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MINVU*</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Construcción Pasarelas Peatonales y Miradores</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$1.250.000.000</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Ejecución</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2015</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2017</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MO/TUR</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64895">
                <a:tc>
                  <a:txBody>
                    <a:bodyPr/>
                    <a:lstStyle/>
                    <a:p>
                      <a:pPr algn="ctr">
                        <a:lnSpc>
                          <a:spcPct val="115000"/>
                        </a:lnSpc>
                        <a:spcAft>
                          <a:spcPts val="1000"/>
                        </a:spcAft>
                      </a:pPr>
                      <a:r>
                        <a:rPr lang="es-CL" sz="1000" dirty="0">
                          <a:latin typeface="Arial Narrow"/>
                          <a:ea typeface="Times New Roman"/>
                          <a:cs typeface="Lucida Sans"/>
                        </a:rPr>
                        <a:t>30376876 </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GORE*</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Construcción Casetas Miradores P. Williams Obras de Confianza</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$63.092.000</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Ejecución</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2015</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2016</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TUR</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19859">
                <a:tc>
                  <a:txBody>
                    <a:bodyPr/>
                    <a:lstStyle/>
                    <a:p>
                      <a:pPr algn="ctr">
                        <a:lnSpc>
                          <a:spcPct val="115000"/>
                        </a:lnSpc>
                        <a:spcAft>
                          <a:spcPts val="1000"/>
                        </a:spcAft>
                      </a:pPr>
                      <a:r>
                        <a:rPr lang="es-CL" sz="1000" dirty="0">
                          <a:latin typeface="Arial Narrow"/>
                          <a:ea typeface="Times New Roman"/>
                          <a:cs typeface="Lucida Sans"/>
                        </a:rPr>
                        <a:t>30217973</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GORE</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Construcción Urbanización Viviendas FSEV, Puerto Williams</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$2.224.512.839</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Ejecución</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2014</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2016</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MO/POBL</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19859">
                <a:tc>
                  <a:txBody>
                    <a:bodyPr/>
                    <a:lstStyle/>
                    <a:p>
                      <a:pPr algn="ctr">
                        <a:lnSpc>
                          <a:spcPct val="115000"/>
                        </a:lnSpc>
                        <a:spcAft>
                          <a:spcPts val="1000"/>
                        </a:spcAft>
                      </a:pPr>
                      <a:endParaRPr lang="es-CL" sz="100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DOH</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Construcción Red Básica de Drenaje Aguas Lluvias Puerto Williams</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$1.317.394.000</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Ejecución</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2013</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2015</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MO</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19859">
                <a:tc>
                  <a:txBody>
                    <a:bodyPr/>
                    <a:lstStyle/>
                    <a:p>
                      <a:pPr algn="ctr">
                        <a:lnSpc>
                          <a:spcPct val="115000"/>
                        </a:lnSpc>
                        <a:spcAft>
                          <a:spcPts val="1000"/>
                        </a:spcAft>
                      </a:pPr>
                      <a:r>
                        <a:rPr lang="es-CL" sz="1000" dirty="0">
                          <a:latin typeface="Arial Narrow"/>
                          <a:ea typeface="Times New Roman"/>
                          <a:cs typeface="Lucida Sans"/>
                        </a:rPr>
                        <a:t>20196156</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DOP</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Construcción Infraestructura Portuaria Puerto Navarino</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$3.561.590.000</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Ejecución</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2014</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2017</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MO</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19859">
                <a:tc>
                  <a:txBody>
                    <a:bodyPr/>
                    <a:lstStyle/>
                    <a:p>
                      <a:pPr algn="ctr">
                        <a:spcAft>
                          <a:spcPts val="0"/>
                        </a:spcAft>
                      </a:pPr>
                      <a:r>
                        <a:rPr lang="es-ES" sz="1000" dirty="0">
                          <a:solidFill>
                            <a:srgbClr val="000000"/>
                          </a:solidFill>
                          <a:latin typeface="Arial Narrow"/>
                          <a:ea typeface="Calibri"/>
                        </a:rPr>
                        <a:t>30081587 </a:t>
                      </a:r>
                      <a:endParaRPr lang="es-CL" sz="1050" dirty="0">
                        <a:solidFill>
                          <a:srgbClr val="000000"/>
                        </a:solidFill>
                        <a:latin typeface="Arial"/>
                        <a:ea typeface="Calibri"/>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DOP</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Mejoramiento Infraestructura Portuaria Turística en Puerto Williams</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$219.000.000</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Diseño</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2016</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2016</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MO/TUR</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19859">
                <a:tc>
                  <a:txBody>
                    <a:bodyPr/>
                    <a:lstStyle/>
                    <a:p>
                      <a:pPr algn="ctr">
                        <a:spcAft>
                          <a:spcPts val="0"/>
                        </a:spcAft>
                      </a:pPr>
                      <a:r>
                        <a:rPr lang="es-ES" sz="1000" dirty="0">
                          <a:solidFill>
                            <a:srgbClr val="000000"/>
                          </a:solidFill>
                          <a:latin typeface="Arial Narrow"/>
                          <a:ea typeface="Calibri"/>
                        </a:rPr>
                        <a:t>30081587 </a:t>
                      </a:r>
                      <a:endParaRPr lang="es-CL" sz="1050" dirty="0">
                        <a:solidFill>
                          <a:srgbClr val="000000"/>
                        </a:solidFill>
                        <a:latin typeface="Arial"/>
                        <a:ea typeface="Calibri"/>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DOP</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Mejoramiento Infraestructura Portuaria Turística en Puerto Williams</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$12.510.000.000</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Ejecución</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2016</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2018</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MO/TUR</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109930">
                <a:tc>
                  <a:txBody>
                    <a:bodyPr/>
                    <a:lstStyle/>
                    <a:p>
                      <a:pPr algn="ctr">
                        <a:lnSpc>
                          <a:spcPct val="115000"/>
                        </a:lnSpc>
                        <a:spcAft>
                          <a:spcPts val="1000"/>
                        </a:spcAft>
                      </a:pPr>
                      <a:r>
                        <a:rPr lang="es-CL" sz="1000" dirty="0">
                          <a:latin typeface="Arial Narrow"/>
                          <a:ea typeface="Times New Roman"/>
                          <a:cs typeface="Lucida Sans"/>
                        </a:rPr>
                        <a:t>30276323</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Vialidad</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Conservación Puente Ukika, Puerto Williams</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$640.000.000</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Ejecución</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2015</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2016</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MO</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219859">
                <a:tc>
                  <a:txBody>
                    <a:bodyPr/>
                    <a:lstStyle/>
                    <a:p>
                      <a:pPr algn="ctr">
                        <a:lnSpc>
                          <a:spcPct val="115000"/>
                        </a:lnSpc>
                        <a:spcAft>
                          <a:spcPts val="1000"/>
                        </a:spcAft>
                      </a:pPr>
                      <a:r>
                        <a:rPr lang="es-CL" sz="1000" dirty="0">
                          <a:latin typeface="Arial Narrow"/>
                          <a:ea typeface="Times New Roman"/>
                          <a:cs typeface="Lucida Sans"/>
                        </a:rPr>
                        <a:t>30296722</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GORE</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Transferencia Mejora Conocimientos Producción Leña Puerto Williams</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$107.542.052</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Ejecución</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2015</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2016</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s-CL" sz="100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19859">
                <a:tc>
                  <a:txBody>
                    <a:bodyPr/>
                    <a:lstStyle/>
                    <a:p>
                      <a:pPr algn="ctr">
                        <a:lnSpc>
                          <a:spcPct val="115000"/>
                        </a:lnSpc>
                        <a:spcAft>
                          <a:spcPts val="1000"/>
                        </a:spcAft>
                      </a:pPr>
                      <a:r>
                        <a:rPr lang="es-CL" sz="1000" dirty="0">
                          <a:latin typeface="Arial Narrow"/>
                          <a:ea typeface="Times New Roman"/>
                          <a:cs typeface="Lucida Sans"/>
                        </a:rPr>
                        <a:t>30403123</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GORE</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Construcción Habilitación de Punto de Inspección en CF Puerto Navarino</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$18.500.000</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Ejecución</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2016</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2016</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MO</a:t>
                      </a:r>
                      <a:endParaRPr lang="es-CL" sz="1050" dirty="0">
                        <a:latin typeface="Arial Narrow"/>
                        <a:ea typeface="Times New Roman"/>
                        <a:cs typeface="Lucida Sans"/>
                      </a:endParaRPr>
                    </a:p>
                  </a:txBody>
                  <a:tcPr marL="16015" marR="16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bl>
          </a:graphicData>
        </a:graphic>
      </p:graphicFrame>
    </p:spTree>
  </p:cSld>
  <p:clrMapOvr>
    <a:overrideClrMapping bg1="lt1" tx1="dk1" bg2="lt2" tx2="dk2" accent1="accent1" accent2="accent2" accent3="accent3" accent4="accent4" accent5="accent5" accent6="accent6" hlink="hlink" folHlink="folHlink"/>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7200" y="274638"/>
            <a:ext cx="8229600" cy="1143000"/>
          </a:xfrm>
          <a:prstGeom prst="rect">
            <a:avLst/>
          </a:prstGeom>
        </p:spPr>
        <p:txBody>
          <a:bodyPr/>
          <a:lstStyle/>
          <a:p>
            <a:pPr algn="r"/>
            <a:r>
              <a:rPr lang="es-CL" sz="2400" dirty="0">
                <a:solidFill>
                  <a:schemeClr val="bg1">
                    <a:lumMod val="50000"/>
                  </a:schemeClr>
                </a:solidFill>
                <a:latin typeface="Arial Narrow" pitchFamily="34" charset="0"/>
              </a:rPr>
              <a:t>ANÁLISIS DE PROYECTOS DE INVERSIÓN</a:t>
            </a:r>
          </a:p>
        </p:txBody>
      </p:sp>
      <p:sp>
        <p:nvSpPr>
          <p:cNvPr id="13721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Arial" pitchFamily="34" charset="0"/>
                <a:cs typeface="Arial" pitchFamily="34" charset="0"/>
              </a:rPr>
              <a:t/>
            </a:r>
            <a:br>
              <a:rPr kumimoji="0" lang="es-ES" sz="1800" b="0" i="0" u="none" strike="noStrike" cap="none" normalizeH="0" baseline="0" dirty="0">
                <a:ln>
                  <a:noFill/>
                </a:ln>
                <a:solidFill>
                  <a:schemeClr val="tx1"/>
                </a:solidFill>
                <a:effectLst/>
                <a:latin typeface="Arial" pitchFamily="34" charset="0"/>
                <a:cs typeface="Arial" pitchFamily="34" charset="0"/>
              </a:rPr>
            </a:br>
            <a:endParaRPr kumimoji="0" lang="es-ES" sz="1800" b="0" i="0" u="none" strike="noStrike" cap="none" normalizeH="0" baseline="0" dirty="0">
              <a:ln>
                <a:noFill/>
              </a:ln>
              <a:solidFill>
                <a:schemeClr val="tx1"/>
              </a:solidFill>
              <a:effectLst/>
              <a:latin typeface="Arial" pitchFamily="34" charset="0"/>
              <a:cs typeface="Arial" pitchFamily="34" charset="0"/>
            </a:endParaRPr>
          </a:p>
        </p:txBody>
      </p:sp>
      <p:sp>
        <p:nvSpPr>
          <p:cNvPr id="137218" name="Rectangle 2"/>
          <p:cNvSpPr>
            <a:spLocks noChangeArrowheads="1"/>
          </p:cNvSpPr>
          <p:nvPr/>
        </p:nvSpPr>
        <p:spPr bwMode="auto">
          <a:xfrm>
            <a:off x="0" y="0"/>
            <a:ext cx="3017838" cy="11113"/>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8" name="7 Rectángulo"/>
          <p:cNvSpPr/>
          <p:nvPr/>
        </p:nvSpPr>
        <p:spPr>
          <a:xfrm>
            <a:off x="0" y="836712"/>
            <a:ext cx="8568952" cy="584775"/>
          </a:xfrm>
          <a:prstGeom prst="rect">
            <a:avLst/>
          </a:prstGeom>
        </p:spPr>
        <p:txBody>
          <a:bodyPr wrap="square">
            <a:spAutoFit/>
          </a:bodyPr>
          <a:lstStyle/>
          <a:p>
            <a:pPr marL="273050" indent="-273050">
              <a:buFont typeface="Arial" pitchFamily="34" charset="0"/>
              <a:buChar char="•"/>
            </a:pPr>
            <a:r>
              <a:rPr lang="es-CL" sz="1600" b="1" dirty="0"/>
              <a:t>Proyectos de Inversión Presentes en el Territorio, asociados al Programa de la Comisión Ciudad, Vivienda y Territorio</a:t>
            </a:r>
            <a:endParaRPr lang="es-ES" sz="1600" dirty="0"/>
          </a:p>
        </p:txBody>
      </p:sp>
      <p:graphicFrame>
        <p:nvGraphicFramePr>
          <p:cNvPr id="7" name="6 Tabla"/>
          <p:cNvGraphicFramePr>
            <a:graphicFrameLocks noGrp="1"/>
          </p:cNvGraphicFramePr>
          <p:nvPr/>
        </p:nvGraphicFramePr>
        <p:xfrm>
          <a:off x="395535" y="1556792"/>
          <a:ext cx="7992888" cy="4556760"/>
        </p:xfrm>
        <a:graphic>
          <a:graphicData uri="http://schemas.openxmlformats.org/drawingml/2006/table">
            <a:tbl>
              <a:tblPr/>
              <a:tblGrid>
                <a:gridCol w="1526643">
                  <a:extLst>
                    <a:ext uri="{9D8B030D-6E8A-4147-A177-3AD203B41FA5}">
                      <a16:colId xmlns:a16="http://schemas.microsoft.com/office/drawing/2014/main" xmlns="" val="20000"/>
                    </a:ext>
                  </a:extLst>
                </a:gridCol>
                <a:gridCol w="1573000">
                  <a:extLst>
                    <a:ext uri="{9D8B030D-6E8A-4147-A177-3AD203B41FA5}">
                      <a16:colId xmlns:a16="http://schemas.microsoft.com/office/drawing/2014/main" xmlns="" val="20001"/>
                    </a:ext>
                  </a:extLst>
                </a:gridCol>
                <a:gridCol w="1341206">
                  <a:extLst>
                    <a:ext uri="{9D8B030D-6E8A-4147-A177-3AD203B41FA5}">
                      <a16:colId xmlns:a16="http://schemas.microsoft.com/office/drawing/2014/main" xmlns="" val="20002"/>
                    </a:ext>
                  </a:extLst>
                </a:gridCol>
                <a:gridCol w="892006">
                  <a:extLst>
                    <a:ext uri="{9D8B030D-6E8A-4147-A177-3AD203B41FA5}">
                      <a16:colId xmlns:a16="http://schemas.microsoft.com/office/drawing/2014/main" xmlns="" val="20003"/>
                    </a:ext>
                  </a:extLst>
                </a:gridCol>
                <a:gridCol w="772113">
                  <a:extLst>
                    <a:ext uri="{9D8B030D-6E8A-4147-A177-3AD203B41FA5}">
                      <a16:colId xmlns:a16="http://schemas.microsoft.com/office/drawing/2014/main" xmlns="" val="20004"/>
                    </a:ext>
                  </a:extLst>
                </a:gridCol>
                <a:gridCol w="788099">
                  <a:extLst>
                    <a:ext uri="{9D8B030D-6E8A-4147-A177-3AD203B41FA5}">
                      <a16:colId xmlns:a16="http://schemas.microsoft.com/office/drawing/2014/main" xmlns="" val="20005"/>
                    </a:ext>
                  </a:extLst>
                </a:gridCol>
                <a:gridCol w="1099821">
                  <a:extLst>
                    <a:ext uri="{9D8B030D-6E8A-4147-A177-3AD203B41FA5}">
                      <a16:colId xmlns:a16="http://schemas.microsoft.com/office/drawing/2014/main" xmlns="" val="20006"/>
                    </a:ext>
                  </a:extLst>
                </a:gridCol>
              </a:tblGrid>
              <a:tr h="135441">
                <a:tc>
                  <a:txBody>
                    <a:bodyPr/>
                    <a:lstStyle/>
                    <a:p>
                      <a:pPr algn="ctr">
                        <a:lnSpc>
                          <a:spcPct val="115000"/>
                        </a:lnSpc>
                        <a:spcAft>
                          <a:spcPts val="1000"/>
                        </a:spcAft>
                      </a:pPr>
                      <a:r>
                        <a:rPr lang="es-CL" sz="1000" b="1" dirty="0">
                          <a:latin typeface="Arial Narrow"/>
                          <a:ea typeface="Times New Roman"/>
                          <a:cs typeface="Lucida Sans"/>
                        </a:rPr>
                        <a:t>Encargado/Fuente</a:t>
                      </a:r>
                      <a:endParaRPr lang="es-CL" sz="1000" dirty="0">
                        <a:latin typeface="Arial Narrow"/>
                        <a:ea typeface="Times New Roman"/>
                        <a:cs typeface="Lucida Sans"/>
                      </a:endParaRP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b="1" dirty="0">
                          <a:latin typeface="Arial Narrow"/>
                          <a:ea typeface="Times New Roman"/>
                          <a:cs typeface="Lucida Sans"/>
                        </a:rPr>
                        <a:t>Nombre Proyecto</a:t>
                      </a:r>
                      <a:endParaRPr lang="es-CL" sz="1000" dirty="0">
                        <a:latin typeface="Arial Narrow"/>
                        <a:ea typeface="Times New Roman"/>
                        <a:cs typeface="Lucida Sans"/>
                      </a:endParaRP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b="1" dirty="0">
                          <a:latin typeface="Arial Narrow"/>
                          <a:ea typeface="Times New Roman"/>
                          <a:cs typeface="Lucida Sans"/>
                        </a:rPr>
                        <a:t>Costo</a:t>
                      </a:r>
                      <a:endParaRPr lang="es-CL" sz="1000" dirty="0">
                        <a:latin typeface="Arial Narrow"/>
                        <a:ea typeface="Times New Roman"/>
                        <a:cs typeface="Lucida Sans"/>
                      </a:endParaRP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b="1" dirty="0">
                          <a:latin typeface="Arial Narrow"/>
                          <a:ea typeface="Times New Roman"/>
                          <a:cs typeface="Lucida Sans"/>
                        </a:rPr>
                        <a:t>Etapa</a:t>
                      </a:r>
                      <a:endParaRPr lang="es-CL" sz="1000" dirty="0">
                        <a:latin typeface="Arial Narrow"/>
                        <a:ea typeface="Times New Roman"/>
                        <a:cs typeface="Lucida Sans"/>
                      </a:endParaRP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b="1" dirty="0">
                          <a:latin typeface="Arial Narrow"/>
                          <a:ea typeface="Times New Roman"/>
                          <a:cs typeface="Lucida Sans"/>
                        </a:rPr>
                        <a:t>Año Inicio</a:t>
                      </a:r>
                      <a:endParaRPr lang="es-CL" sz="1000" dirty="0">
                        <a:latin typeface="Arial Narrow"/>
                        <a:ea typeface="Times New Roman"/>
                        <a:cs typeface="Lucida Sans"/>
                      </a:endParaRP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b="1" dirty="0">
                          <a:latin typeface="Arial Narrow"/>
                          <a:ea typeface="Times New Roman"/>
                          <a:cs typeface="Lucida Sans"/>
                        </a:rPr>
                        <a:t>Año Término</a:t>
                      </a:r>
                      <a:endParaRPr lang="es-CL" sz="1000" dirty="0">
                        <a:latin typeface="Arial Narrow"/>
                        <a:ea typeface="Times New Roman"/>
                        <a:cs typeface="Lucida Sans"/>
                      </a:endParaRP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b="1" dirty="0">
                          <a:latin typeface="Arial Narrow"/>
                          <a:ea typeface="Times New Roman"/>
                          <a:cs typeface="Lucida Sans"/>
                        </a:rPr>
                        <a:t>Clasificación</a:t>
                      </a:r>
                      <a:endParaRPr lang="es-CL" sz="1000" dirty="0">
                        <a:latin typeface="Arial Narrow"/>
                        <a:ea typeface="Times New Roman"/>
                        <a:cs typeface="Lucida Sans"/>
                      </a:endParaRP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72627">
                <a:tc>
                  <a:txBody>
                    <a:bodyPr/>
                    <a:lstStyle/>
                    <a:p>
                      <a:pPr algn="ctr">
                        <a:lnSpc>
                          <a:spcPct val="115000"/>
                        </a:lnSpc>
                        <a:spcAft>
                          <a:spcPts val="1000"/>
                        </a:spcAft>
                      </a:pPr>
                      <a:r>
                        <a:rPr lang="es-CL" sz="1000" dirty="0">
                          <a:latin typeface="Arial Narrow"/>
                          <a:ea typeface="Times New Roman"/>
                          <a:cs typeface="Lucida Sans"/>
                        </a:rPr>
                        <a:t>DOP</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Construcción Marina Pública en Puerto Williams (GORE)</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$300.000.000</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Diseño</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2017</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2018</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MO/TUR</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72627">
                <a:tc>
                  <a:txBody>
                    <a:bodyPr/>
                    <a:lstStyle/>
                    <a:p>
                      <a:pPr algn="ctr">
                        <a:lnSpc>
                          <a:spcPct val="115000"/>
                        </a:lnSpc>
                        <a:spcAft>
                          <a:spcPts val="1000"/>
                        </a:spcAft>
                      </a:pPr>
                      <a:r>
                        <a:rPr lang="es-CL" sz="1000" dirty="0">
                          <a:latin typeface="Arial Narrow"/>
                          <a:ea typeface="Times New Roman"/>
                          <a:cs typeface="Lucida Sans"/>
                        </a:rPr>
                        <a:t>DOP</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Construcción Marina Pública en Puerto Williams (GORE)</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$300.000.000</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Diseño</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2017</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2018</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MO/TUR</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28516">
                <a:tc>
                  <a:txBody>
                    <a:bodyPr/>
                    <a:lstStyle/>
                    <a:p>
                      <a:pPr algn="ctr">
                        <a:lnSpc>
                          <a:spcPct val="115000"/>
                        </a:lnSpc>
                        <a:spcAft>
                          <a:spcPts val="1000"/>
                        </a:spcAft>
                      </a:pPr>
                      <a:r>
                        <a:rPr lang="es-CL" sz="1000" dirty="0">
                          <a:latin typeface="Arial Narrow"/>
                          <a:ea typeface="Times New Roman"/>
                          <a:cs typeface="Lucida Sans"/>
                        </a:rPr>
                        <a:t>DOP</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Conservación Infraestructura Portuaria Aislada Pto Toro - Yendegaia</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$213.540.000</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Diseño</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2015</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2017</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MO/TUR</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28516">
                <a:tc>
                  <a:txBody>
                    <a:bodyPr/>
                    <a:lstStyle/>
                    <a:p>
                      <a:pPr algn="ctr">
                        <a:lnSpc>
                          <a:spcPct val="115000"/>
                        </a:lnSpc>
                        <a:spcAft>
                          <a:spcPts val="1000"/>
                        </a:spcAft>
                      </a:pPr>
                      <a:r>
                        <a:rPr lang="es-CL" sz="1000" dirty="0">
                          <a:latin typeface="Arial Narrow"/>
                          <a:ea typeface="Times New Roman"/>
                          <a:cs typeface="Lucida Sans"/>
                        </a:rPr>
                        <a:t>DOP</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Conservación Infraestructura Portuaria Aislada Pto Toro - Yendegaia</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$131.739.000</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Ejecución</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2017</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2018</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MO/TUR</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72627">
                <a:tc>
                  <a:txBody>
                    <a:bodyPr/>
                    <a:lstStyle/>
                    <a:p>
                      <a:pPr algn="ctr">
                        <a:lnSpc>
                          <a:spcPct val="115000"/>
                        </a:lnSpc>
                        <a:spcAft>
                          <a:spcPts val="1000"/>
                        </a:spcAft>
                      </a:pPr>
                      <a:r>
                        <a:rPr lang="es-CL" sz="1000" dirty="0">
                          <a:latin typeface="Arial Narrow"/>
                          <a:ea typeface="Times New Roman"/>
                          <a:cs typeface="Lucida Sans"/>
                        </a:rPr>
                        <a:t>Vialidad</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Construcción Circuito Puerto Toro – Bahía Windhond - Wulaia</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$1.097.828.000</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Prefactibilidad</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2015</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2017</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MO/TUR</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72627">
                <a:tc>
                  <a:txBody>
                    <a:bodyPr/>
                    <a:lstStyle/>
                    <a:p>
                      <a:pPr algn="ctr">
                        <a:lnSpc>
                          <a:spcPct val="115000"/>
                        </a:lnSpc>
                        <a:spcAft>
                          <a:spcPts val="1000"/>
                        </a:spcAft>
                      </a:pPr>
                      <a:r>
                        <a:rPr lang="es-CL" sz="1000" dirty="0">
                          <a:latin typeface="Arial Narrow"/>
                          <a:ea typeface="Times New Roman"/>
                          <a:cs typeface="Lucida Sans"/>
                        </a:rPr>
                        <a:t>GORE/MINVU</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Mejoramiento Viviendas Puerto Williams</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$1.875.000.000</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Prefactibilidad</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2016</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2017</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MO</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72627">
                <a:tc>
                  <a:txBody>
                    <a:bodyPr/>
                    <a:lstStyle/>
                    <a:p>
                      <a:pPr algn="ctr">
                        <a:lnSpc>
                          <a:spcPct val="115000"/>
                        </a:lnSpc>
                        <a:spcAft>
                          <a:spcPts val="1000"/>
                        </a:spcAft>
                      </a:pPr>
                      <a:r>
                        <a:rPr lang="es-CL" sz="1000" dirty="0">
                          <a:latin typeface="Arial Narrow"/>
                          <a:ea typeface="Times New Roman"/>
                          <a:cs typeface="Lucida Sans"/>
                        </a:rPr>
                        <a:t>GORE/MINVU</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Reposición de Viviendas Pto. Williams</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$750.000.000</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Prefactibilidad</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2016</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2017</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MO</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72627">
                <a:tc>
                  <a:txBody>
                    <a:bodyPr/>
                    <a:lstStyle/>
                    <a:p>
                      <a:pPr algn="ctr">
                        <a:lnSpc>
                          <a:spcPct val="115000"/>
                        </a:lnSpc>
                        <a:spcAft>
                          <a:spcPts val="1000"/>
                        </a:spcAft>
                      </a:pPr>
                      <a:r>
                        <a:rPr lang="es-CL" sz="1000" dirty="0">
                          <a:latin typeface="Arial Narrow"/>
                          <a:ea typeface="Times New Roman"/>
                          <a:cs typeface="Lucida Sans"/>
                        </a:rPr>
                        <a:t>Dirección de Aeropuertos</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Ampliación Área de Movimiento Aeródromo Guardiamarina Zañartu de Puerto Williams</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$16.302.755.000</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Ejecución</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2017</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2019</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MO/TUR</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72627">
                <a:tc>
                  <a:txBody>
                    <a:bodyPr/>
                    <a:lstStyle/>
                    <a:p>
                      <a:pPr algn="ctr">
                        <a:lnSpc>
                          <a:spcPct val="115000"/>
                        </a:lnSpc>
                        <a:spcAft>
                          <a:spcPts val="1000"/>
                        </a:spcAft>
                      </a:pPr>
                      <a:r>
                        <a:rPr lang="es-CL" sz="1000" dirty="0">
                          <a:latin typeface="Arial Narrow"/>
                          <a:ea typeface="Times New Roman"/>
                          <a:cs typeface="Lucida Sans"/>
                        </a:rPr>
                        <a:t>Dirección de Aeropuertos</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Conservación Rutinaria Pequeño Aeródromo Yendegaia</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$164.674.000</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Ejecución</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2021</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2021</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MO/TUR</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72627">
                <a:tc>
                  <a:txBody>
                    <a:bodyPr/>
                    <a:lstStyle/>
                    <a:p>
                      <a:pPr algn="ctr">
                        <a:lnSpc>
                          <a:spcPct val="115000"/>
                        </a:lnSpc>
                        <a:spcAft>
                          <a:spcPts val="1000"/>
                        </a:spcAft>
                      </a:pPr>
                      <a:r>
                        <a:rPr lang="es-CL" sz="1000" dirty="0">
                          <a:latin typeface="Arial Narrow"/>
                          <a:ea typeface="Times New Roman"/>
                          <a:cs typeface="Lucida Sans"/>
                        </a:rPr>
                        <a:t>Dirección de Aeropuertos</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Construcción Pequeño Aeródromo Yendegaia</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$2.635.898.000</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Ejecución</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2018</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2019</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MO/TUR</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72627">
                <a:tc>
                  <a:txBody>
                    <a:bodyPr/>
                    <a:lstStyle/>
                    <a:p>
                      <a:pPr algn="ctr">
                        <a:lnSpc>
                          <a:spcPct val="115000"/>
                        </a:lnSpc>
                        <a:spcAft>
                          <a:spcPts val="1000"/>
                        </a:spcAft>
                      </a:pPr>
                      <a:r>
                        <a:rPr lang="es-CL" sz="1000" dirty="0">
                          <a:latin typeface="Arial Narrow"/>
                          <a:ea typeface="Times New Roman"/>
                          <a:cs typeface="Lucida Sans"/>
                        </a:rPr>
                        <a:t>FONDEMA</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Construcción Centro Subantártico Cabo de Hornos</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$215.000.000</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Diseño</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2015</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2016</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TUR</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Tree>
  </p:cSld>
  <p:clrMapOvr>
    <a:overrideClrMapping bg1="lt1" tx1="dk1" bg2="lt2" tx2="dk2" accent1="accent1" accent2="accent2" accent3="accent3" accent4="accent4" accent5="accent5" accent6="accent6" hlink="hlink" folHlink="folHlink"/>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7200" y="274638"/>
            <a:ext cx="8229600" cy="1143000"/>
          </a:xfrm>
          <a:prstGeom prst="rect">
            <a:avLst/>
          </a:prstGeom>
        </p:spPr>
        <p:txBody>
          <a:bodyPr/>
          <a:lstStyle/>
          <a:p>
            <a:pPr algn="r"/>
            <a:r>
              <a:rPr lang="es-CL" sz="2400" dirty="0">
                <a:solidFill>
                  <a:schemeClr val="bg1">
                    <a:lumMod val="50000"/>
                  </a:schemeClr>
                </a:solidFill>
                <a:latin typeface="Arial Narrow" pitchFamily="34" charset="0"/>
              </a:rPr>
              <a:t>ANÁLISIS DE PROYECTOS DE INVERSIÓN</a:t>
            </a:r>
          </a:p>
        </p:txBody>
      </p:sp>
      <p:sp>
        <p:nvSpPr>
          <p:cNvPr id="13721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Arial" pitchFamily="34" charset="0"/>
                <a:cs typeface="Arial" pitchFamily="34" charset="0"/>
              </a:rPr>
              <a:t/>
            </a:r>
            <a:br>
              <a:rPr kumimoji="0" lang="es-ES" sz="1800" b="0" i="0" u="none" strike="noStrike" cap="none" normalizeH="0" baseline="0" dirty="0">
                <a:ln>
                  <a:noFill/>
                </a:ln>
                <a:solidFill>
                  <a:schemeClr val="tx1"/>
                </a:solidFill>
                <a:effectLst/>
                <a:latin typeface="Arial" pitchFamily="34" charset="0"/>
                <a:cs typeface="Arial" pitchFamily="34" charset="0"/>
              </a:rPr>
            </a:br>
            <a:endParaRPr kumimoji="0" lang="es-ES" sz="1800" b="0" i="0" u="none" strike="noStrike" cap="none" normalizeH="0" baseline="0" dirty="0">
              <a:ln>
                <a:noFill/>
              </a:ln>
              <a:solidFill>
                <a:schemeClr val="tx1"/>
              </a:solidFill>
              <a:effectLst/>
              <a:latin typeface="Arial" pitchFamily="34" charset="0"/>
              <a:cs typeface="Arial" pitchFamily="34" charset="0"/>
            </a:endParaRPr>
          </a:p>
        </p:txBody>
      </p:sp>
      <p:sp>
        <p:nvSpPr>
          <p:cNvPr id="137218" name="Rectangle 2"/>
          <p:cNvSpPr>
            <a:spLocks noChangeArrowheads="1"/>
          </p:cNvSpPr>
          <p:nvPr/>
        </p:nvSpPr>
        <p:spPr bwMode="auto">
          <a:xfrm>
            <a:off x="0" y="0"/>
            <a:ext cx="3017838" cy="11113"/>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graphicFrame>
        <p:nvGraphicFramePr>
          <p:cNvPr id="7" name="6 Tabla"/>
          <p:cNvGraphicFramePr>
            <a:graphicFrameLocks noGrp="1"/>
          </p:cNvGraphicFramePr>
          <p:nvPr/>
        </p:nvGraphicFramePr>
        <p:xfrm>
          <a:off x="467544" y="1196752"/>
          <a:ext cx="7992888" cy="1752600"/>
        </p:xfrm>
        <a:graphic>
          <a:graphicData uri="http://schemas.openxmlformats.org/drawingml/2006/table">
            <a:tbl>
              <a:tblPr/>
              <a:tblGrid>
                <a:gridCol w="1526643">
                  <a:extLst>
                    <a:ext uri="{9D8B030D-6E8A-4147-A177-3AD203B41FA5}">
                      <a16:colId xmlns:a16="http://schemas.microsoft.com/office/drawing/2014/main" xmlns="" val="20000"/>
                    </a:ext>
                  </a:extLst>
                </a:gridCol>
                <a:gridCol w="1573000">
                  <a:extLst>
                    <a:ext uri="{9D8B030D-6E8A-4147-A177-3AD203B41FA5}">
                      <a16:colId xmlns:a16="http://schemas.microsoft.com/office/drawing/2014/main" xmlns="" val="20001"/>
                    </a:ext>
                  </a:extLst>
                </a:gridCol>
                <a:gridCol w="1341206">
                  <a:extLst>
                    <a:ext uri="{9D8B030D-6E8A-4147-A177-3AD203B41FA5}">
                      <a16:colId xmlns:a16="http://schemas.microsoft.com/office/drawing/2014/main" xmlns="" val="20002"/>
                    </a:ext>
                  </a:extLst>
                </a:gridCol>
                <a:gridCol w="892006">
                  <a:extLst>
                    <a:ext uri="{9D8B030D-6E8A-4147-A177-3AD203B41FA5}">
                      <a16:colId xmlns:a16="http://schemas.microsoft.com/office/drawing/2014/main" xmlns="" val="20003"/>
                    </a:ext>
                  </a:extLst>
                </a:gridCol>
                <a:gridCol w="772113">
                  <a:extLst>
                    <a:ext uri="{9D8B030D-6E8A-4147-A177-3AD203B41FA5}">
                      <a16:colId xmlns:a16="http://schemas.microsoft.com/office/drawing/2014/main" xmlns="" val="20004"/>
                    </a:ext>
                  </a:extLst>
                </a:gridCol>
                <a:gridCol w="788099">
                  <a:extLst>
                    <a:ext uri="{9D8B030D-6E8A-4147-A177-3AD203B41FA5}">
                      <a16:colId xmlns:a16="http://schemas.microsoft.com/office/drawing/2014/main" xmlns="" val="20005"/>
                    </a:ext>
                  </a:extLst>
                </a:gridCol>
                <a:gridCol w="1099821">
                  <a:extLst>
                    <a:ext uri="{9D8B030D-6E8A-4147-A177-3AD203B41FA5}">
                      <a16:colId xmlns:a16="http://schemas.microsoft.com/office/drawing/2014/main" xmlns="" val="20006"/>
                    </a:ext>
                  </a:extLst>
                </a:gridCol>
              </a:tblGrid>
              <a:tr h="135441">
                <a:tc>
                  <a:txBody>
                    <a:bodyPr/>
                    <a:lstStyle/>
                    <a:p>
                      <a:pPr algn="ctr">
                        <a:lnSpc>
                          <a:spcPct val="115000"/>
                        </a:lnSpc>
                        <a:spcAft>
                          <a:spcPts val="1000"/>
                        </a:spcAft>
                      </a:pPr>
                      <a:r>
                        <a:rPr lang="es-CL" sz="1000" b="1" dirty="0">
                          <a:latin typeface="Arial Narrow"/>
                          <a:ea typeface="Times New Roman"/>
                          <a:cs typeface="Lucida Sans"/>
                        </a:rPr>
                        <a:t>Encargado/Fuente</a:t>
                      </a:r>
                      <a:endParaRPr lang="es-CL" sz="1000" dirty="0">
                        <a:latin typeface="Arial Narrow"/>
                        <a:ea typeface="Times New Roman"/>
                        <a:cs typeface="Lucida Sans"/>
                      </a:endParaRP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b="1" dirty="0">
                          <a:latin typeface="Arial Narrow"/>
                          <a:ea typeface="Times New Roman"/>
                          <a:cs typeface="Lucida Sans"/>
                        </a:rPr>
                        <a:t>Nombre Proyecto</a:t>
                      </a:r>
                      <a:endParaRPr lang="es-CL" sz="1000" dirty="0">
                        <a:latin typeface="Arial Narrow"/>
                        <a:ea typeface="Times New Roman"/>
                        <a:cs typeface="Lucida Sans"/>
                      </a:endParaRP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b="1" dirty="0">
                          <a:latin typeface="Arial Narrow"/>
                          <a:ea typeface="Times New Roman"/>
                          <a:cs typeface="Lucida Sans"/>
                        </a:rPr>
                        <a:t>Costo</a:t>
                      </a:r>
                      <a:endParaRPr lang="es-CL" sz="1000" dirty="0">
                        <a:latin typeface="Arial Narrow"/>
                        <a:ea typeface="Times New Roman"/>
                        <a:cs typeface="Lucida Sans"/>
                      </a:endParaRP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b="1" dirty="0">
                          <a:latin typeface="Arial Narrow"/>
                          <a:ea typeface="Times New Roman"/>
                          <a:cs typeface="Lucida Sans"/>
                        </a:rPr>
                        <a:t>Etapa</a:t>
                      </a:r>
                      <a:endParaRPr lang="es-CL" sz="1000" dirty="0">
                        <a:latin typeface="Arial Narrow"/>
                        <a:ea typeface="Times New Roman"/>
                        <a:cs typeface="Lucida Sans"/>
                      </a:endParaRP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b="1" dirty="0">
                          <a:latin typeface="Arial Narrow"/>
                          <a:ea typeface="Times New Roman"/>
                          <a:cs typeface="Lucida Sans"/>
                        </a:rPr>
                        <a:t>Año Inicio</a:t>
                      </a:r>
                      <a:endParaRPr lang="es-CL" sz="1000" dirty="0">
                        <a:latin typeface="Arial Narrow"/>
                        <a:ea typeface="Times New Roman"/>
                        <a:cs typeface="Lucida Sans"/>
                      </a:endParaRP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b="1" dirty="0">
                          <a:latin typeface="Arial Narrow"/>
                          <a:ea typeface="Times New Roman"/>
                          <a:cs typeface="Lucida Sans"/>
                        </a:rPr>
                        <a:t>Año Término</a:t>
                      </a:r>
                      <a:endParaRPr lang="es-CL" sz="1000" dirty="0">
                        <a:latin typeface="Arial Narrow"/>
                        <a:ea typeface="Times New Roman"/>
                        <a:cs typeface="Lucida Sans"/>
                      </a:endParaRP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b="1" dirty="0">
                          <a:latin typeface="Arial Narrow"/>
                          <a:ea typeface="Times New Roman"/>
                          <a:cs typeface="Lucida Sans"/>
                        </a:rPr>
                        <a:t>Clasificación</a:t>
                      </a:r>
                      <a:endParaRPr lang="es-CL" sz="1000" dirty="0">
                        <a:latin typeface="Arial Narrow"/>
                        <a:ea typeface="Times New Roman"/>
                        <a:cs typeface="Lucida Sans"/>
                      </a:endParaRP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72627">
                <a:tc>
                  <a:txBody>
                    <a:bodyPr/>
                    <a:lstStyle/>
                    <a:p>
                      <a:pPr algn="ctr">
                        <a:lnSpc>
                          <a:spcPct val="115000"/>
                        </a:lnSpc>
                        <a:spcAft>
                          <a:spcPts val="1000"/>
                        </a:spcAft>
                      </a:pPr>
                      <a:r>
                        <a:rPr lang="es-CL" sz="1000" dirty="0">
                          <a:latin typeface="Arial Narrow"/>
                          <a:ea typeface="Times New Roman"/>
                          <a:cs typeface="Lucida Sans"/>
                        </a:rPr>
                        <a:t>Ministerio de Transporte y Telecomunicaciones</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Proyecto Fibra Óptica Austral (Plan Nacional de Infraestructura en Telecomunicaciones)</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$60.000.000.000**</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Ejecución</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2015</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2017</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MO</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72627">
                <a:tc>
                  <a:txBody>
                    <a:bodyPr/>
                    <a:lstStyle/>
                    <a:p>
                      <a:pPr algn="ctr">
                        <a:lnSpc>
                          <a:spcPct val="115000"/>
                        </a:lnSpc>
                        <a:spcAft>
                          <a:spcPts val="1000"/>
                        </a:spcAft>
                      </a:pPr>
                      <a:r>
                        <a:rPr lang="es-CL" sz="1000" dirty="0">
                          <a:latin typeface="Arial Narrow"/>
                          <a:ea typeface="Times New Roman"/>
                          <a:cs typeface="Lucida Sans"/>
                        </a:rPr>
                        <a:t>GORE</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Transferencia Mejora Conocimientos Producción Leña Puerto Williams</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$107.542.052</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Ejecución</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2015</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2016</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MO</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72627">
                <a:tc>
                  <a:txBody>
                    <a:bodyPr/>
                    <a:lstStyle/>
                    <a:p>
                      <a:pPr algn="ctr">
                        <a:lnSpc>
                          <a:spcPct val="115000"/>
                        </a:lnSpc>
                        <a:spcAft>
                          <a:spcPts val="1000"/>
                        </a:spcAft>
                      </a:pPr>
                      <a:r>
                        <a:rPr lang="es-CL" sz="1000" dirty="0">
                          <a:latin typeface="Arial Narrow"/>
                          <a:ea typeface="Times New Roman"/>
                          <a:cs typeface="Lucida Sans"/>
                        </a:rPr>
                        <a:t>GORE</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Construcción Habilitación de Punto de Inspección en CF Puerto Navarino</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$18.500.000</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Ejecución</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2016</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2016</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MO</a:t>
                      </a:r>
                    </a:p>
                  </a:txBody>
                  <a:tcPr marL="29444" marR="29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248833" name="Rectangle 1"/>
          <p:cNvSpPr>
            <a:spLocks noChangeArrowheads="1"/>
          </p:cNvSpPr>
          <p:nvPr/>
        </p:nvSpPr>
        <p:spPr bwMode="auto">
          <a:xfrm>
            <a:off x="467544" y="2997242"/>
            <a:ext cx="2520280"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dirty="0">
                <a:ln>
                  <a:noFill/>
                </a:ln>
                <a:solidFill>
                  <a:schemeClr val="tx1"/>
                </a:solidFill>
                <a:effectLst/>
                <a:latin typeface="Arial Narrow" pitchFamily="34" charset="0"/>
                <a:ea typeface="Times New Roman" pitchFamily="18" charset="0"/>
                <a:cs typeface="Lucida Sans" pitchFamily="34" charset="0"/>
              </a:rPr>
              <a:t>** Valor Estimado a partir de cifra indicada en dólares</a:t>
            </a:r>
            <a:endParaRPr kumimoji="0" lang="es-CL" sz="1800" b="0" i="0" u="none" strike="noStrike" cap="none" normalizeH="0" baseline="0" dirty="0">
              <a:ln>
                <a:noFill/>
              </a:ln>
              <a:solidFill>
                <a:schemeClr val="tx1"/>
              </a:solidFill>
              <a:effectLst/>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7200" y="274638"/>
            <a:ext cx="8229600" cy="1143000"/>
          </a:xfrm>
          <a:prstGeom prst="rect">
            <a:avLst/>
          </a:prstGeom>
        </p:spPr>
        <p:txBody>
          <a:bodyPr/>
          <a:lstStyle/>
          <a:p>
            <a:pPr algn="r"/>
            <a:r>
              <a:rPr lang="es-CL" sz="2400" dirty="0">
                <a:solidFill>
                  <a:schemeClr val="bg1">
                    <a:lumMod val="50000"/>
                  </a:schemeClr>
                </a:solidFill>
                <a:latin typeface="Arial Narrow" pitchFamily="34" charset="0"/>
              </a:rPr>
              <a:t>ANÁLISIS DE PROYECTOS DE INVERSIÓN</a:t>
            </a:r>
          </a:p>
        </p:txBody>
      </p:sp>
      <p:sp>
        <p:nvSpPr>
          <p:cNvPr id="13721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Arial" pitchFamily="34" charset="0"/>
                <a:cs typeface="Arial" pitchFamily="34" charset="0"/>
              </a:rPr>
              <a:t/>
            </a:r>
            <a:br>
              <a:rPr kumimoji="0" lang="es-ES" sz="1800" b="0" i="0" u="none" strike="noStrike" cap="none" normalizeH="0" baseline="0" dirty="0">
                <a:ln>
                  <a:noFill/>
                </a:ln>
                <a:solidFill>
                  <a:schemeClr val="tx1"/>
                </a:solidFill>
                <a:effectLst/>
                <a:latin typeface="Arial" pitchFamily="34" charset="0"/>
                <a:cs typeface="Arial" pitchFamily="34" charset="0"/>
              </a:rPr>
            </a:br>
            <a:endParaRPr kumimoji="0" lang="es-ES" sz="1800" b="0" i="0" u="none" strike="noStrike" cap="none" normalizeH="0" baseline="0" dirty="0">
              <a:ln>
                <a:noFill/>
              </a:ln>
              <a:solidFill>
                <a:schemeClr val="tx1"/>
              </a:solidFill>
              <a:effectLst/>
              <a:latin typeface="Arial" pitchFamily="34" charset="0"/>
              <a:cs typeface="Arial" pitchFamily="34" charset="0"/>
            </a:endParaRPr>
          </a:p>
        </p:txBody>
      </p:sp>
      <p:sp>
        <p:nvSpPr>
          <p:cNvPr id="137218" name="Rectangle 2"/>
          <p:cNvSpPr>
            <a:spLocks noChangeArrowheads="1"/>
          </p:cNvSpPr>
          <p:nvPr/>
        </p:nvSpPr>
        <p:spPr bwMode="auto">
          <a:xfrm>
            <a:off x="0" y="0"/>
            <a:ext cx="3017838" cy="11113"/>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8" name="7 Rectángulo"/>
          <p:cNvSpPr/>
          <p:nvPr/>
        </p:nvSpPr>
        <p:spPr>
          <a:xfrm>
            <a:off x="0" y="836712"/>
            <a:ext cx="8568952" cy="338554"/>
          </a:xfrm>
          <a:prstGeom prst="rect">
            <a:avLst/>
          </a:prstGeom>
        </p:spPr>
        <p:txBody>
          <a:bodyPr wrap="square">
            <a:spAutoFit/>
          </a:bodyPr>
          <a:lstStyle/>
          <a:p>
            <a:pPr marL="273050" indent="-273050">
              <a:buFont typeface="Arial" pitchFamily="34" charset="0"/>
              <a:buChar char="•"/>
            </a:pPr>
            <a:r>
              <a:rPr lang="es-CL" sz="1600" b="1" dirty="0"/>
              <a:t>Proyectos PEDZE Puerto Williams con Prog. Inicio 2015 Avance Al 31.12.2015</a:t>
            </a:r>
            <a:endParaRPr lang="es-ES" sz="1600" dirty="0"/>
          </a:p>
        </p:txBody>
      </p:sp>
      <p:graphicFrame>
        <p:nvGraphicFramePr>
          <p:cNvPr id="9" name="8 Tabla"/>
          <p:cNvGraphicFramePr>
            <a:graphicFrameLocks noGrp="1"/>
          </p:cNvGraphicFramePr>
          <p:nvPr/>
        </p:nvGraphicFramePr>
        <p:xfrm>
          <a:off x="467544" y="1340768"/>
          <a:ext cx="7920880" cy="4490720"/>
        </p:xfrm>
        <a:graphic>
          <a:graphicData uri="http://schemas.openxmlformats.org/drawingml/2006/table">
            <a:tbl>
              <a:tblPr/>
              <a:tblGrid>
                <a:gridCol w="2664296">
                  <a:extLst>
                    <a:ext uri="{9D8B030D-6E8A-4147-A177-3AD203B41FA5}">
                      <a16:colId xmlns:a16="http://schemas.microsoft.com/office/drawing/2014/main" xmlns="" val="20000"/>
                    </a:ext>
                  </a:extLst>
                </a:gridCol>
                <a:gridCol w="5256584">
                  <a:extLst>
                    <a:ext uri="{9D8B030D-6E8A-4147-A177-3AD203B41FA5}">
                      <a16:colId xmlns:a16="http://schemas.microsoft.com/office/drawing/2014/main" xmlns="" val="20001"/>
                    </a:ext>
                  </a:extLst>
                </a:gridCol>
              </a:tblGrid>
              <a:tr h="82791">
                <a:tc>
                  <a:txBody>
                    <a:bodyPr/>
                    <a:lstStyle/>
                    <a:p>
                      <a:pPr algn="ctr">
                        <a:lnSpc>
                          <a:spcPct val="115000"/>
                        </a:lnSpc>
                        <a:spcAft>
                          <a:spcPts val="1000"/>
                        </a:spcAft>
                      </a:pPr>
                      <a:r>
                        <a:rPr lang="es-CL" sz="1000" b="1" dirty="0">
                          <a:solidFill>
                            <a:srgbClr val="000000"/>
                          </a:solidFill>
                          <a:latin typeface="Arial Narrow"/>
                          <a:ea typeface="Times New Roman"/>
                          <a:cs typeface="Lucida Sans"/>
                        </a:rPr>
                        <a:t>Proyecto</a:t>
                      </a:r>
                      <a:endParaRPr lang="es-CL" sz="1000" dirty="0">
                        <a:latin typeface="Arial Narrow"/>
                        <a:ea typeface="Times New Roman"/>
                        <a:cs typeface="Lucida Sans"/>
                      </a:endParaRPr>
                    </a:p>
                  </a:txBody>
                  <a:tcPr marL="15878" marR="15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s-CL" sz="1000" b="1" dirty="0">
                          <a:latin typeface="Arial Narrow"/>
                          <a:ea typeface="Times New Roman"/>
                          <a:cs typeface="Lucida Sans"/>
                        </a:rPr>
                        <a:t>Estado</a:t>
                      </a:r>
                      <a:endParaRPr lang="es-CL" sz="1000" dirty="0">
                        <a:latin typeface="Arial Narrow"/>
                        <a:ea typeface="Times New Roman"/>
                        <a:cs typeface="Lucida Sans"/>
                      </a:endParaRPr>
                    </a:p>
                  </a:txBody>
                  <a:tcPr marL="15878" marR="15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95778">
                <a:tc>
                  <a:txBody>
                    <a:bodyPr/>
                    <a:lstStyle/>
                    <a:p>
                      <a:pPr algn="ctr">
                        <a:lnSpc>
                          <a:spcPct val="115000"/>
                        </a:lnSpc>
                        <a:spcAft>
                          <a:spcPts val="1000"/>
                        </a:spcAft>
                      </a:pPr>
                      <a:r>
                        <a:rPr lang="es-CL" sz="1000" dirty="0">
                          <a:latin typeface="Arial Narrow"/>
                          <a:ea typeface="Times New Roman"/>
                          <a:cs typeface="Lucida Sans"/>
                        </a:rPr>
                        <a:t>5.-Diseño y Construcción Infraestructura Portuaria   Multipropósito Puerto Williams - Contrato 1: Estudio Mecánica de Suelos</a:t>
                      </a:r>
                    </a:p>
                    <a:p>
                      <a:pPr algn="ctr">
                        <a:lnSpc>
                          <a:spcPct val="115000"/>
                        </a:lnSpc>
                        <a:spcAft>
                          <a:spcPts val="1000"/>
                        </a:spcAft>
                      </a:pPr>
                      <a:r>
                        <a:rPr lang="es-CL" sz="1000" b="1" u="sng" dirty="0">
                          <a:solidFill>
                            <a:srgbClr val="000000"/>
                          </a:solidFill>
                          <a:latin typeface="Arial Narrow"/>
                          <a:ea typeface="Times New Roman"/>
                          <a:cs typeface="Lucida Sans"/>
                        </a:rPr>
                        <a:t>TERMINADO</a:t>
                      </a:r>
                      <a:endParaRPr lang="es-CL" sz="1000" dirty="0">
                        <a:latin typeface="Arial Narrow"/>
                        <a:ea typeface="Times New Roman"/>
                        <a:cs typeface="Lucida Sans"/>
                      </a:endParaRPr>
                    </a:p>
                  </a:txBody>
                  <a:tcPr marL="15878" marR="15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s-CL" sz="1000" dirty="0">
                          <a:latin typeface="Arial Narrow"/>
                          <a:ea typeface="Times New Roman"/>
                          <a:cs typeface="Lucida Sans"/>
                        </a:rPr>
                        <a:t>Terminado</a:t>
                      </a:r>
                    </a:p>
                  </a:txBody>
                  <a:tcPr marL="15878" marR="15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63430">
                <a:tc>
                  <a:txBody>
                    <a:bodyPr/>
                    <a:lstStyle/>
                    <a:p>
                      <a:pPr algn="ctr">
                        <a:lnSpc>
                          <a:spcPct val="115000"/>
                        </a:lnSpc>
                        <a:spcAft>
                          <a:spcPts val="1000"/>
                        </a:spcAft>
                      </a:pPr>
                      <a:r>
                        <a:rPr lang="es-CL" sz="1000" dirty="0">
                          <a:latin typeface="Arial Narrow"/>
                          <a:ea typeface="Times New Roman"/>
                          <a:cs typeface="Lucida Sans"/>
                        </a:rPr>
                        <a:t>Diseño y Construcción Infraestructura Portuaria</a:t>
                      </a:r>
                    </a:p>
                    <a:p>
                      <a:pPr algn="ctr">
                        <a:lnSpc>
                          <a:spcPct val="115000"/>
                        </a:lnSpc>
                        <a:spcAft>
                          <a:spcPts val="1000"/>
                        </a:spcAft>
                      </a:pPr>
                      <a:r>
                        <a:rPr lang="es-CL" sz="1000" dirty="0">
                          <a:latin typeface="Arial Narrow"/>
                          <a:ea typeface="Times New Roman"/>
                          <a:cs typeface="Lucida Sans"/>
                        </a:rPr>
                        <a:t>Multipropósito Puerto Williams - Contrato 2: Diseños de Arquitectura e Ingeniería</a:t>
                      </a:r>
                    </a:p>
                    <a:p>
                      <a:pPr algn="ctr">
                        <a:lnSpc>
                          <a:spcPct val="115000"/>
                        </a:lnSpc>
                        <a:spcAft>
                          <a:spcPts val="1000"/>
                        </a:spcAft>
                      </a:pPr>
                      <a:r>
                        <a:rPr lang="es-CL" sz="1000" b="1" u="sng" dirty="0">
                          <a:latin typeface="Arial Narrow"/>
                          <a:ea typeface="Times New Roman"/>
                          <a:cs typeface="Lucida Sans"/>
                        </a:rPr>
                        <a:t>ADJUDICADO</a:t>
                      </a:r>
                      <a:endParaRPr lang="es-CL" sz="1000" dirty="0">
                        <a:latin typeface="Arial Narrow"/>
                        <a:ea typeface="Times New Roman"/>
                        <a:cs typeface="Lucida Sans"/>
                      </a:endParaRPr>
                    </a:p>
                  </a:txBody>
                  <a:tcPr marL="15878" marR="15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GT" sz="1000" dirty="0">
                          <a:latin typeface="Arial Narrow"/>
                          <a:ea typeface="Times New Roman"/>
                          <a:cs typeface="Lucida Sans"/>
                        </a:rPr>
                        <a:t>Se encuentra en desarrollo la primera Etapa de validación de anteproyecto mejorado. Realizada PAC en Puerto Williams y en P. Arenas. </a:t>
                      </a:r>
                      <a:r>
                        <a:rPr lang="es-CL" sz="1000" dirty="0">
                          <a:latin typeface="Arial Narrow"/>
                          <a:ea typeface="Times New Roman"/>
                          <a:cs typeface="Lucida Sans"/>
                        </a:rPr>
                        <a:t>EMPRESA CONSULTORA GHD S.A. Entregó primera etapa de diseño 28.10.2015.- Con fecha 09.11.15 director DOP informa que primera etapa de diseño se encuentra revisada y aprobada. Asimismo, señala que se realizará participación ciudadana para mostrar avances del diseño. Etapa 1 aprobada, consideró recopilación de antecedentes, desarrollo de línea de base ambiental y validación anteproyecto de diseño anterior. En desarrollo Etapa 2 que considera elaboración de alternativas de Anteproyecto. Entrega estimada 09 de enero de 2016.</a:t>
                      </a:r>
                    </a:p>
                  </a:txBody>
                  <a:tcPr marL="15878" marR="15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62128">
                <a:tc>
                  <a:txBody>
                    <a:bodyPr/>
                    <a:lstStyle/>
                    <a:p>
                      <a:pPr algn="ctr">
                        <a:lnSpc>
                          <a:spcPct val="115000"/>
                        </a:lnSpc>
                        <a:spcAft>
                          <a:spcPts val="1000"/>
                        </a:spcAft>
                      </a:pPr>
                      <a:r>
                        <a:rPr lang="es-CL" sz="1000" dirty="0">
                          <a:latin typeface="Arial Narrow"/>
                          <a:ea typeface="Times New Roman"/>
                          <a:cs typeface="Lucida Sans"/>
                        </a:rPr>
                        <a:t>06.- Mejoramiento Borde Costero Puerto Williams</a:t>
                      </a:r>
                    </a:p>
                    <a:p>
                      <a:pPr algn="ctr">
                        <a:lnSpc>
                          <a:spcPct val="115000"/>
                        </a:lnSpc>
                        <a:spcAft>
                          <a:spcPts val="1000"/>
                        </a:spcAft>
                      </a:pPr>
                      <a:r>
                        <a:rPr lang="es-CL" sz="1000" b="1" u="sng" dirty="0">
                          <a:latin typeface="Arial Narrow"/>
                          <a:ea typeface="Times New Roman"/>
                          <a:cs typeface="Lucida Sans"/>
                        </a:rPr>
                        <a:t>ADJUDICADO</a:t>
                      </a:r>
                      <a:endParaRPr lang="es-CL" sz="1000" dirty="0">
                        <a:latin typeface="Arial Narrow"/>
                        <a:ea typeface="Times New Roman"/>
                        <a:cs typeface="Lucida Sans"/>
                      </a:endParaRPr>
                    </a:p>
                  </a:txBody>
                  <a:tcPr marL="15878" marR="15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Adjudicada por Res. DROP XII (EX) N° 244 DE 08.10.2015 a EMPRESA CONSULTORA GHD S.A RUT 96.974.000-1 por un monto de $202.690.600 plazo ejecución diseño 350 días.</a:t>
                      </a:r>
                    </a:p>
                    <a:p>
                      <a:pPr algn="ctr">
                        <a:lnSpc>
                          <a:spcPct val="115000"/>
                        </a:lnSpc>
                        <a:spcAft>
                          <a:spcPts val="1000"/>
                        </a:spcAft>
                      </a:pPr>
                      <a:r>
                        <a:rPr lang="es-CL" sz="1000" dirty="0">
                          <a:latin typeface="Arial Narrow"/>
                          <a:ea typeface="Times New Roman"/>
                          <a:cs typeface="Lucida Sans"/>
                        </a:rPr>
                        <a:t>En misma fecha se inició consultoría.  Trabajos en terreno se iniciaron primera semana de noviembre.</a:t>
                      </a:r>
                    </a:p>
                    <a:p>
                      <a:pPr algn="ctr">
                        <a:lnSpc>
                          <a:spcPct val="115000"/>
                        </a:lnSpc>
                        <a:spcAft>
                          <a:spcPts val="1000"/>
                        </a:spcAft>
                      </a:pPr>
                      <a:r>
                        <a:rPr lang="es-CL" sz="1000" dirty="0">
                          <a:latin typeface="Arial Narrow"/>
                          <a:ea typeface="Times New Roman"/>
                          <a:cs typeface="Lucida Sans"/>
                        </a:rPr>
                        <a:t>Actualmente en desarrollo Etapa 1 (recopilación de antecedentes y elaboración de imagen objetivo del borde costero de Pto. Williams), además se están realizando coordinaciones con la comunidad yagán para iniciar proceso de Consulta Indígena en el mes de enero 2016 (de acuerdo a disponibilidad de vuelos DAP).</a:t>
                      </a:r>
                    </a:p>
                  </a:txBody>
                  <a:tcPr marL="15878" marR="15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11714">
                <a:tc>
                  <a:txBody>
                    <a:bodyPr/>
                    <a:lstStyle/>
                    <a:p>
                      <a:pPr algn="ctr">
                        <a:lnSpc>
                          <a:spcPct val="115000"/>
                        </a:lnSpc>
                        <a:spcAft>
                          <a:spcPts val="1000"/>
                        </a:spcAft>
                      </a:pPr>
                      <a:r>
                        <a:rPr lang="es-CL" sz="1000" dirty="0">
                          <a:latin typeface="Arial Narrow"/>
                          <a:ea typeface="Times New Roman"/>
                          <a:cs typeface="Lucida Sans"/>
                        </a:rPr>
                        <a:t>9.-</a:t>
                      </a:r>
                      <a:r>
                        <a:rPr lang="es-CL" sz="1000" dirty="0">
                          <a:solidFill>
                            <a:srgbClr val="000000"/>
                          </a:solidFill>
                          <a:latin typeface="Arial Narrow"/>
                          <a:ea typeface="Times New Roman"/>
                          <a:cs typeface="Lucida Sans"/>
                        </a:rPr>
                        <a:t>Mejoramiento ruta costera villa ukika-aeropuerto puerto Williams. Id. 5048-21-LP15</a:t>
                      </a:r>
                      <a:endParaRPr lang="es-CL" sz="1000" dirty="0">
                        <a:latin typeface="Arial Narrow"/>
                        <a:ea typeface="Times New Roman"/>
                        <a:cs typeface="Lucida Sans"/>
                      </a:endParaRPr>
                    </a:p>
                    <a:p>
                      <a:pPr algn="ctr">
                        <a:lnSpc>
                          <a:spcPct val="115000"/>
                        </a:lnSpc>
                        <a:spcAft>
                          <a:spcPts val="1000"/>
                        </a:spcAft>
                      </a:pPr>
                      <a:r>
                        <a:rPr lang="es-CL" sz="1000" b="1" u="sng" dirty="0">
                          <a:latin typeface="Arial Narrow"/>
                          <a:ea typeface="Times New Roman"/>
                          <a:cs typeface="Lucida Sans"/>
                        </a:rPr>
                        <a:t>EN ADJUDICACIÓN</a:t>
                      </a:r>
                      <a:endParaRPr lang="es-CL" sz="1000" dirty="0">
                        <a:latin typeface="Arial Narrow"/>
                        <a:ea typeface="Times New Roman"/>
                        <a:cs typeface="Lucida Sans"/>
                      </a:endParaRPr>
                    </a:p>
                  </a:txBody>
                  <a:tcPr marL="15878" marR="15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El día 26 de agosto se realiza la apertura económica de las ofertas. Plazo ejecución del contrato 720 días., FECHA INICIO 26.10.2015 – FECHA TERMINO 15.10.2017</a:t>
                      </a:r>
                    </a:p>
                    <a:p>
                      <a:pPr algn="ctr">
                        <a:lnSpc>
                          <a:spcPct val="115000"/>
                        </a:lnSpc>
                        <a:spcAft>
                          <a:spcPts val="1000"/>
                        </a:spcAft>
                      </a:pPr>
                      <a:r>
                        <a:rPr lang="es-CL" sz="1000" dirty="0">
                          <a:latin typeface="Arial Narrow"/>
                          <a:ea typeface="Times New Roman"/>
                          <a:cs typeface="Lucida Sans"/>
                        </a:rPr>
                        <a:t>En toma de razón en Contraloría General de la Republica.</a:t>
                      </a:r>
                    </a:p>
                    <a:p>
                      <a:pPr algn="ctr">
                        <a:lnSpc>
                          <a:spcPct val="115000"/>
                        </a:lnSpc>
                        <a:spcAft>
                          <a:spcPts val="1000"/>
                        </a:spcAft>
                      </a:pPr>
                      <a:r>
                        <a:rPr lang="es-CL" sz="1000" dirty="0">
                          <a:latin typeface="Arial Narrow"/>
                          <a:ea typeface="Times New Roman"/>
                          <a:cs typeface="Lucida Sans"/>
                        </a:rPr>
                        <a:t>Proyecto incluye asesoría a la inspección fiscal ficha Idi. 5048-25 fecha adjudicación (referencial) 25.11.2015.-</a:t>
                      </a:r>
                    </a:p>
                  </a:txBody>
                  <a:tcPr marL="15878" marR="15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cSld>
  <p:clrMapOvr>
    <a:overrideClrMapping bg1="lt1" tx1="dk1" bg2="lt2" tx2="dk2" accent1="accent1" accent2="accent2" accent3="accent3" accent4="accent4" accent5="accent5" accent6="accent6" hlink="hlink" folHlink="folHlink"/>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7200" y="274638"/>
            <a:ext cx="8229600" cy="1143000"/>
          </a:xfrm>
          <a:prstGeom prst="rect">
            <a:avLst/>
          </a:prstGeom>
        </p:spPr>
        <p:txBody>
          <a:bodyPr/>
          <a:lstStyle/>
          <a:p>
            <a:pPr algn="r"/>
            <a:r>
              <a:rPr lang="es-CL" sz="2400" dirty="0">
                <a:solidFill>
                  <a:schemeClr val="bg1">
                    <a:lumMod val="50000"/>
                  </a:schemeClr>
                </a:solidFill>
                <a:latin typeface="Arial Narrow" pitchFamily="34" charset="0"/>
              </a:rPr>
              <a:t>ANÁLISIS DE PROYECTOS DE INVERSIÓN</a:t>
            </a:r>
          </a:p>
        </p:txBody>
      </p:sp>
      <p:sp>
        <p:nvSpPr>
          <p:cNvPr id="13721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Arial" pitchFamily="34" charset="0"/>
                <a:cs typeface="Arial" pitchFamily="34" charset="0"/>
              </a:rPr>
              <a:t/>
            </a:r>
            <a:br>
              <a:rPr kumimoji="0" lang="es-ES" sz="1800" b="0" i="0" u="none" strike="noStrike" cap="none" normalizeH="0" baseline="0" dirty="0">
                <a:ln>
                  <a:noFill/>
                </a:ln>
                <a:solidFill>
                  <a:schemeClr val="tx1"/>
                </a:solidFill>
                <a:effectLst/>
                <a:latin typeface="Arial" pitchFamily="34" charset="0"/>
                <a:cs typeface="Arial" pitchFamily="34" charset="0"/>
              </a:rPr>
            </a:br>
            <a:endParaRPr kumimoji="0" lang="es-ES" sz="1800" b="0" i="0" u="none" strike="noStrike" cap="none" normalizeH="0" baseline="0" dirty="0">
              <a:ln>
                <a:noFill/>
              </a:ln>
              <a:solidFill>
                <a:schemeClr val="tx1"/>
              </a:solidFill>
              <a:effectLst/>
              <a:latin typeface="Arial" pitchFamily="34" charset="0"/>
              <a:cs typeface="Arial" pitchFamily="34" charset="0"/>
            </a:endParaRPr>
          </a:p>
        </p:txBody>
      </p:sp>
      <p:sp>
        <p:nvSpPr>
          <p:cNvPr id="137218" name="Rectangle 2"/>
          <p:cNvSpPr>
            <a:spLocks noChangeArrowheads="1"/>
          </p:cNvSpPr>
          <p:nvPr/>
        </p:nvSpPr>
        <p:spPr bwMode="auto">
          <a:xfrm>
            <a:off x="0" y="0"/>
            <a:ext cx="3017838" cy="11113"/>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graphicFrame>
        <p:nvGraphicFramePr>
          <p:cNvPr id="9" name="8 Tabla"/>
          <p:cNvGraphicFramePr>
            <a:graphicFrameLocks noGrp="1"/>
          </p:cNvGraphicFramePr>
          <p:nvPr/>
        </p:nvGraphicFramePr>
        <p:xfrm>
          <a:off x="683568" y="1340768"/>
          <a:ext cx="7704856" cy="4648200"/>
        </p:xfrm>
        <a:graphic>
          <a:graphicData uri="http://schemas.openxmlformats.org/drawingml/2006/table">
            <a:tbl>
              <a:tblPr/>
              <a:tblGrid>
                <a:gridCol w="2537980">
                  <a:extLst>
                    <a:ext uri="{9D8B030D-6E8A-4147-A177-3AD203B41FA5}">
                      <a16:colId xmlns:a16="http://schemas.microsoft.com/office/drawing/2014/main" xmlns="" val="20000"/>
                    </a:ext>
                  </a:extLst>
                </a:gridCol>
                <a:gridCol w="5166876">
                  <a:extLst>
                    <a:ext uri="{9D8B030D-6E8A-4147-A177-3AD203B41FA5}">
                      <a16:colId xmlns:a16="http://schemas.microsoft.com/office/drawing/2014/main" xmlns="" val="20001"/>
                    </a:ext>
                  </a:extLst>
                </a:gridCol>
              </a:tblGrid>
              <a:tr h="82791">
                <a:tc>
                  <a:txBody>
                    <a:bodyPr/>
                    <a:lstStyle/>
                    <a:p>
                      <a:pPr algn="ctr">
                        <a:lnSpc>
                          <a:spcPct val="115000"/>
                        </a:lnSpc>
                        <a:spcAft>
                          <a:spcPts val="1000"/>
                        </a:spcAft>
                      </a:pPr>
                      <a:r>
                        <a:rPr lang="es-CL" sz="1000" b="1" dirty="0">
                          <a:solidFill>
                            <a:srgbClr val="000000"/>
                          </a:solidFill>
                          <a:latin typeface="Arial Narrow"/>
                          <a:ea typeface="Times New Roman"/>
                          <a:cs typeface="Lucida Sans"/>
                        </a:rPr>
                        <a:t>Proyecto</a:t>
                      </a:r>
                      <a:endParaRPr lang="es-CL" sz="1000" dirty="0">
                        <a:latin typeface="Arial Narrow"/>
                        <a:ea typeface="Times New Roman"/>
                        <a:cs typeface="Lucida Sans"/>
                      </a:endParaRPr>
                    </a:p>
                  </a:txBody>
                  <a:tcPr marL="15878" marR="15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s-CL" sz="1000" b="1" dirty="0">
                          <a:latin typeface="Arial Narrow"/>
                          <a:ea typeface="Times New Roman"/>
                          <a:cs typeface="Lucida Sans"/>
                        </a:rPr>
                        <a:t>Estado</a:t>
                      </a:r>
                      <a:endParaRPr lang="es-CL" sz="1000" dirty="0">
                        <a:latin typeface="Arial Narrow"/>
                        <a:ea typeface="Times New Roman"/>
                        <a:cs typeface="Lucida Sans"/>
                      </a:endParaRPr>
                    </a:p>
                  </a:txBody>
                  <a:tcPr marL="15878" marR="15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41143">
                <a:tc>
                  <a:txBody>
                    <a:bodyPr/>
                    <a:lstStyle/>
                    <a:p>
                      <a:pPr algn="ctr">
                        <a:lnSpc>
                          <a:spcPct val="115000"/>
                        </a:lnSpc>
                        <a:spcAft>
                          <a:spcPts val="1000"/>
                        </a:spcAft>
                      </a:pPr>
                      <a:r>
                        <a:rPr lang="es-CL" sz="1000" dirty="0">
                          <a:latin typeface="Arial Narrow"/>
                          <a:ea typeface="Times New Roman"/>
                          <a:cs typeface="Lucida Sans"/>
                        </a:rPr>
                        <a:t>13.-</a:t>
                      </a:r>
                      <a:r>
                        <a:rPr lang="es-CL" sz="1000" dirty="0">
                          <a:solidFill>
                            <a:srgbClr val="000000"/>
                          </a:solidFill>
                          <a:latin typeface="Arial Narrow"/>
                          <a:ea typeface="Times New Roman"/>
                          <a:cs typeface="Lucida Sans"/>
                        </a:rPr>
                        <a:t>Normalización aeródromo guardiamarina Zañartu de puerto Williams</a:t>
                      </a:r>
                      <a:endParaRPr lang="es-CL" sz="1000" dirty="0">
                        <a:latin typeface="Arial Narrow"/>
                        <a:ea typeface="Times New Roman"/>
                        <a:cs typeface="Lucida Sans"/>
                      </a:endParaRPr>
                    </a:p>
                    <a:p>
                      <a:pPr algn="ctr">
                        <a:lnSpc>
                          <a:spcPct val="115000"/>
                        </a:lnSpc>
                        <a:spcAft>
                          <a:spcPts val="1000"/>
                        </a:spcAft>
                      </a:pPr>
                      <a:r>
                        <a:rPr lang="es-CL" sz="1000" b="1" u="sng" dirty="0">
                          <a:latin typeface="Arial Narrow"/>
                          <a:ea typeface="Times New Roman"/>
                          <a:cs typeface="Lucida Sans"/>
                        </a:rPr>
                        <a:t>EN LICITACIÓN</a:t>
                      </a:r>
                      <a:endParaRPr lang="es-CL" sz="1000" dirty="0">
                        <a:latin typeface="Arial Narrow"/>
                        <a:ea typeface="Times New Roman"/>
                        <a:cs typeface="Lucida Sans"/>
                      </a:endParaRPr>
                    </a:p>
                  </a:txBody>
                  <a:tcPr marL="15878" marR="15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Apertura económica el 14 de octubre 2015. Apertura técnica octubre 2015. Cuatro oferentes, oferta más económica GUISOLFO-INGEROP S.A por $ 538.369.000.-</a:t>
                      </a:r>
                    </a:p>
                    <a:p>
                      <a:pPr algn="ctr">
                        <a:lnSpc>
                          <a:spcPct val="115000"/>
                        </a:lnSpc>
                        <a:spcAft>
                          <a:spcPts val="1000"/>
                        </a:spcAft>
                      </a:pPr>
                      <a:r>
                        <a:rPr lang="es-CL" sz="1000" b="1" dirty="0">
                          <a:latin typeface="Arial Narrow"/>
                          <a:ea typeface="Times New Roman"/>
                          <a:cs typeface="Lucida Sans"/>
                        </a:rPr>
                        <a:t>Adjudicación 30.11.2015</a:t>
                      </a:r>
                      <a:endParaRPr lang="es-CL" sz="1000" dirty="0">
                        <a:latin typeface="Arial Narrow"/>
                        <a:ea typeface="Times New Roman"/>
                        <a:cs typeface="Lucida Sans"/>
                      </a:endParaRPr>
                    </a:p>
                    <a:p>
                      <a:pPr algn="ctr">
                        <a:lnSpc>
                          <a:spcPct val="115000"/>
                        </a:lnSpc>
                        <a:spcAft>
                          <a:spcPts val="1000"/>
                        </a:spcAft>
                      </a:pPr>
                      <a:r>
                        <a:rPr lang="es-CL" sz="1000" dirty="0">
                          <a:latin typeface="Arial Narrow"/>
                          <a:ea typeface="Times New Roman"/>
                          <a:cs typeface="Lucida Sans"/>
                        </a:rPr>
                        <a:t>El costo total del presente Diseño alcanza la suma de M$ 710.772</a:t>
                      </a:r>
                    </a:p>
                  </a:txBody>
                  <a:tcPr marL="15878" marR="15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91556">
                <a:tc>
                  <a:txBody>
                    <a:bodyPr/>
                    <a:lstStyle/>
                    <a:p>
                      <a:pPr algn="ctr">
                        <a:lnSpc>
                          <a:spcPct val="115000"/>
                        </a:lnSpc>
                        <a:spcAft>
                          <a:spcPts val="1000"/>
                        </a:spcAft>
                      </a:pPr>
                      <a:r>
                        <a:rPr lang="es-CL" sz="1000" dirty="0">
                          <a:solidFill>
                            <a:srgbClr val="000000"/>
                          </a:solidFill>
                          <a:latin typeface="Arial Narrow"/>
                          <a:ea typeface="Times New Roman"/>
                          <a:cs typeface="Lucida Sans"/>
                        </a:rPr>
                        <a:t>21.- Construcción Casetas Miradores P. Williams (obras de Confianza)</a:t>
                      </a:r>
                      <a:endParaRPr lang="es-CL" sz="1000" dirty="0">
                        <a:latin typeface="Arial Narrow"/>
                        <a:ea typeface="Times New Roman"/>
                        <a:cs typeface="Lucida Sans"/>
                      </a:endParaRPr>
                    </a:p>
                    <a:p>
                      <a:pPr algn="ctr">
                        <a:lnSpc>
                          <a:spcPct val="115000"/>
                        </a:lnSpc>
                        <a:spcAft>
                          <a:spcPts val="1000"/>
                        </a:spcAft>
                      </a:pPr>
                      <a:r>
                        <a:rPr lang="es-CL" sz="1000" b="1" u="sng" dirty="0">
                          <a:solidFill>
                            <a:srgbClr val="000000"/>
                          </a:solidFill>
                          <a:latin typeface="Arial Narrow"/>
                          <a:ea typeface="Times New Roman"/>
                          <a:cs typeface="Lucida Sans"/>
                        </a:rPr>
                        <a:t>EN EJECUCIÓN</a:t>
                      </a:r>
                      <a:endParaRPr lang="es-CL" sz="1000" dirty="0">
                        <a:latin typeface="Arial Narrow"/>
                        <a:ea typeface="Times New Roman"/>
                        <a:cs typeface="Lucida Sans"/>
                      </a:endParaRPr>
                    </a:p>
                  </a:txBody>
                  <a:tcPr marL="15878" marR="15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s-CL" sz="1000" dirty="0">
                          <a:latin typeface="Arial Narrow"/>
                          <a:ea typeface="Times New Roman"/>
                          <a:cs typeface="Lucida Sans"/>
                        </a:rPr>
                        <a:t>Licitación publicada diario el pingüino 14.09.2015, en mercado público ID: 638-52-LP15. Fecha de cierre 30.09.2015, adjudicación 07.10.2015.-</a:t>
                      </a:r>
                    </a:p>
                    <a:p>
                      <a:pPr indent="180340" algn="ctr">
                        <a:lnSpc>
                          <a:spcPct val="115000"/>
                        </a:lnSpc>
                        <a:spcAft>
                          <a:spcPts val="1000"/>
                        </a:spcAft>
                      </a:pPr>
                      <a:r>
                        <a:rPr lang="es-CL" sz="1000" dirty="0">
                          <a:latin typeface="Arial Narrow"/>
                          <a:ea typeface="Times New Roman"/>
                          <a:cs typeface="Lucida Sans"/>
                        </a:rPr>
                        <a:t>Adjudicada con fecha 07.10.2015 por Resolución 2063 de dirección SERVIU Magallanes, a contratista JOSE LOPEZ MUÑOZ por un monto de $56.240.000, considerando un gasto el 2015 de $ 33.769.000 y en 2016 de $ 22.471.000, con un plazo de ejecución de 120 días.</a:t>
                      </a:r>
                    </a:p>
                    <a:p>
                      <a:pPr algn="ctr">
                        <a:lnSpc>
                          <a:spcPct val="115000"/>
                        </a:lnSpc>
                        <a:spcAft>
                          <a:spcPts val="1000"/>
                        </a:spcAft>
                      </a:pPr>
                      <a:r>
                        <a:rPr lang="es-CL" sz="1000" dirty="0">
                          <a:latin typeface="Arial Narrow"/>
                          <a:ea typeface="Times New Roman"/>
                          <a:cs typeface="Lucida Sans"/>
                        </a:rPr>
                        <a:t>Se dio inicio a la obra. Se trabaja en fundaciones y pilares. Actualmente tiene un avance de l21%.</a:t>
                      </a:r>
                    </a:p>
                  </a:txBody>
                  <a:tcPr marL="15878" marR="15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33175">
                <a:tc>
                  <a:txBody>
                    <a:bodyPr/>
                    <a:lstStyle/>
                    <a:p>
                      <a:pPr algn="ctr">
                        <a:lnSpc>
                          <a:spcPct val="115000"/>
                        </a:lnSpc>
                        <a:spcAft>
                          <a:spcPts val="1000"/>
                        </a:spcAft>
                      </a:pPr>
                      <a:r>
                        <a:rPr lang="es-CL" sz="1000" dirty="0">
                          <a:latin typeface="Arial Narrow"/>
                          <a:ea typeface="Times New Roman"/>
                          <a:cs typeface="Lucida Sans"/>
                        </a:rPr>
                        <a:t>22.- Construcción pasarelas peatonales y miradores, Puerto Williams - Diseño</a:t>
                      </a:r>
                    </a:p>
                    <a:p>
                      <a:pPr algn="ctr">
                        <a:lnSpc>
                          <a:spcPct val="115000"/>
                        </a:lnSpc>
                        <a:spcAft>
                          <a:spcPts val="1000"/>
                        </a:spcAft>
                      </a:pPr>
                      <a:r>
                        <a:rPr lang="es-CL" sz="1000" b="1" u="sng" dirty="0">
                          <a:latin typeface="Arial Narrow"/>
                          <a:ea typeface="Times New Roman"/>
                          <a:cs typeface="Lucida Sans"/>
                        </a:rPr>
                        <a:t>EN EJECUCIÓN</a:t>
                      </a:r>
                      <a:endParaRPr lang="es-CL" sz="1000" dirty="0">
                        <a:latin typeface="Arial Narrow"/>
                        <a:ea typeface="Times New Roman"/>
                        <a:cs typeface="Lucida Sans"/>
                      </a:endParaRPr>
                    </a:p>
                  </a:txBody>
                  <a:tcPr marL="15878" marR="15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SERVIU informa 15.12.15 que se encuentra Actualmente trabajando en la 2ª etapa del proyecto. Se encuentra con un avance del 65% físico y 32% financiero. Se cursó el primer Estado de Pago. Actualmente se revisa la etapa del proyecto.</a:t>
                      </a:r>
                    </a:p>
                  </a:txBody>
                  <a:tcPr marL="15878" marR="15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41143">
                <a:tc>
                  <a:txBody>
                    <a:bodyPr/>
                    <a:lstStyle/>
                    <a:p>
                      <a:pPr algn="ctr">
                        <a:lnSpc>
                          <a:spcPct val="115000"/>
                        </a:lnSpc>
                        <a:spcAft>
                          <a:spcPts val="1000"/>
                        </a:spcAft>
                      </a:pPr>
                      <a:r>
                        <a:rPr lang="es-CL" sz="1000" dirty="0">
                          <a:solidFill>
                            <a:srgbClr val="000000"/>
                          </a:solidFill>
                          <a:latin typeface="Arial Narrow"/>
                          <a:ea typeface="Times New Roman"/>
                          <a:cs typeface="Lucida Sans"/>
                        </a:rPr>
                        <a:t>S/N Mejoramiento de viviendas Puerto Williams</a:t>
                      </a:r>
                      <a:endParaRPr lang="es-CL" sz="1000" dirty="0">
                        <a:latin typeface="Arial Narrow"/>
                        <a:ea typeface="Times New Roman"/>
                        <a:cs typeface="Lucida Sans"/>
                      </a:endParaRPr>
                    </a:p>
                    <a:p>
                      <a:pPr algn="ctr">
                        <a:lnSpc>
                          <a:spcPct val="115000"/>
                        </a:lnSpc>
                        <a:spcAft>
                          <a:spcPts val="1000"/>
                        </a:spcAft>
                      </a:pPr>
                      <a:r>
                        <a:rPr lang="es-CL" sz="1000" b="1" u="sng" dirty="0">
                          <a:solidFill>
                            <a:srgbClr val="000000"/>
                          </a:solidFill>
                          <a:latin typeface="Arial Narrow"/>
                          <a:ea typeface="Times New Roman"/>
                          <a:cs typeface="Lucida Sans"/>
                        </a:rPr>
                        <a:t>DISEÑO ADJUDICADO</a:t>
                      </a:r>
                      <a:endParaRPr lang="es-CL" sz="1000" dirty="0">
                        <a:latin typeface="Arial Narrow"/>
                        <a:ea typeface="Times New Roman"/>
                        <a:cs typeface="Lucida Sans"/>
                      </a:endParaRPr>
                    </a:p>
                    <a:p>
                      <a:pPr algn="ctr">
                        <a:lnSpc>
                          <a:spcPct val="115000"/>
                        </a:lnSpc>
                        <a:spcAft>
                          <a:spcPts val="1000"/>
                        </a:spcAft>
                      </a:pPr>
                      <a:r>
                        <a:rPr lang="es-CL" sz="1000" b="1" u="sng" dirty="0">
                          <a:solidFill>
                            <a:srgbClr val="000000"/>
                          </a:solidFill>
                          <a:latin typeface="Arial Narrow"/>
                          <a:ea typeface="Times New Roman"/>
                          <a:cs typeface="Lucida Sans"/>
                        </a:rPr>
                        <a:t>EJECUCION OBRA 2016</a:t>
                      </a:r>
                      <a:endParaRPr lang="es-CL" sz="1000" dirty="0">
                        <a:latin typeface="Arial Narrow"/>
                        <a:ea typeface="Times New Roman"/>
                        <a:cs typeface="Lucida Sans"/>
                      </a:endParaRPr>
                    </a:p>
                  </a:txBody>
                  <a:tcPr marL="15878" marR="15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IDI 638 – 44 – LE – 15.  ADJUDICADA Res. 1828 de 09.09.2015.- LARRAIN ARQUITECTOS EIRL</a:t>
                      </a:r>
                    </a:p>
                    <a:p>
                      <a:pPr algn="ctr">
                        <a:lnSpc>
                          <a:spcPct val="115000"/>
                        </a:lnSpc>
                        <a:spcAft>
                          <a:spcPts val="1000"/>
                        </a:spcAft>
                      </a:pPr>
                      <a:r>
                        <a:rPr lang="es-CL" sz="1000" dirty="0">
                          <a:latin typeface="Arial Narrow"/>
                          <a:ea typeface="Times New Roman"/>
                          <a:cs typeface="Lucida Sans"/>
                        </a:rPr>
                        <a:t>Trabajo iniciado en puerto Williams. -</a:t>
                      </a:r>
                    </a:p>
                  </a:txBody>
                  <a:tcPr marL="15878" marR="15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41143">
                <a:tc>
                  <a:txBody>
                    <a:bodyPr/>
                    <a:lstStyle/>
                    <a:p>
                      <a:pPr algn="ctr">
                        <a:lnSpc>
                          <a:spcPct val="115000"/>
                        </a:lnSpc>
                        <a:spcAft>
                          <a:spcPts val="1000"/>
                        </a:spcAft>
                      </a:pPr>
                      <a:r>
                        <a:rPr lang="es-CL" sz="1000" dirty="0">
                          <a:latin typeface="Arial Narrow"/>
                          <a:ea typeface="Times New Roman"/>
                          <a:cs typeface="Lucida Sans"/>
                        </a:rPr>
                        <a:t>S/N REPOSICION VIVIENDAS PTO. WILLIAMS</a:t>
                      </a:r>
                    </a:p>
                    <a:p>
                      <a:pPr algn="ctr">
                        <a:lnSpc>
                          <a:spcPct val="115000"/>
                        </a:lnSpc>
                        <a:spcAft>
                          <a:spcPts val="1000"/>
                        </a:spcAft>
                      </a:pPr>
                      <a:r>
                        <a:rPr lang="es-CL" sz="1000" b="1" u="sng" dirty="0">
                          <a:latin typeface="Arial Narrow"/>
                          <a:ea typeface="Times New Roman"/>
                          <a:cs typeface="Lucida Sans"/>
                        </a:rPr>
                        <a:t>EN FORMULACIÓN</a:t>
                      </a:r>
                      <a:endParaRPr lang="es-CL" sz="1000" dirty="0">
                        <a:latin typeface="Arial Narrow"/>
                        <a:ea typeface="Times New Roman"/>
                        <a:cs typeface="Lucida Sans"/>
                      </a:endParaRPr>
                    </a:p>
                    <a:p>
                      <a:pPr algn="ctr">
                        <a:lnSpc>
                          <a:spcPct val="115000"/>
                        </a:lnSpc>
                        <a:spcAft>
                          <a:spcPts val="1000"/>
                        </a:spcAft>
                      </a:pPr>
                      <a:r>
                        <a:rPr lang="es-CL" sz="1000" b="1" u="sng" dirty="0">
                          <a:latin typeface="Arial Narrow"/>
                          <a:ea typeface="Times New Roman"/>
                          <a:cs typeface="Lucida Sans"/>
                        </a:rPr>
                        <a:t>EJECUCION OBRA 2016</a:t>
                      </a:r>
                      <a:endParaRPr lang="es-CL" sz="1000" dirty="0">
                        <a:latin typeface="Arial Narrow"/>
                        <a:ea typeface="Times New Roman"/>
                        <a:cs typeface="Lucida Sans"/>
                      </a:endParaRPr>
                    </a:p>
                  </a:txBody>
                  <a:tcPr marL="15878" marR="15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000" dirty="0">
                          <a:latin typeface="Arial Narrow"/>
                          <a:ea typeface="Times New Roman"/>
                          <a:cs typeface="Lucida Sans"/>
                        </a:rPr>
                        <a:t>Serviu se encuentra trabajando en los </a:t>
                      </a:r>
                      <a:r>
                        <a:rPr lang="es-CL" sz="1000" b="1" u="sng" dirty="0">
                          <a:latin typeface="Arial Narrow"/>
                          <a:ea typeface="Times New Roman"/>
                          <a:cs typeface="Lucida Sans"/>
                        </a:rPr>
                        <a:t>proyectos de reposición</a:t>
                      </a:r>
                      <a:r>
                        <a:rPr lang="es-CL" sz="1000" dirty="0">
                          <a:latin typeface="Arial Narrow"/>
                          <a:ea typeface="Times New Roman"/>
                          <a:cs typeface="Lucida Sans"/>
                        </a:rPr>
                        <a:t> de Puerto Williams con los Profesionales PEDZE liderados por una profesional del Depto. Técnico Serviu Regional. -</a:t>
                      </a:r>
                    </a:p>
                    <a:p>
                      <a:pPr algn="ctr">
                        <a:lnSpc>
                          <a:spcPct val="115000"/>
                        </a:lnSpc>
                        <a:spcAft>
                          <a:spcPts val="1000"/>
                        </a:spcAft>
                      </a:pPr>
                      <a:r>
                        <a:rPr lang="es-CL" sz="1000" dirty="0">
                          <a:latin typeface="Arial Narrow"/>
                          <a:ea typeface="Times New Roman"/>
                          <a:cs typeface="Lucida Sans"/>
                        </a:rPr>
                        <a:t>Los profesionales pedze se encuentra trabajando en cada proyecto.</a:t>
                      </a:r>
                    </a:p>
                  </a:txBody>
                  <a:tcPr marL="15878" marR="15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cSld>
  <p:clrMapOvr>
    <a:overrideClrMapping bg1="lt1" tx1="dk1" bg2="lt2" tx2="dk2" accent1="accent1" accent2="accent2" accent3="accent3" accent4="accent4" accent5="accent5" accent6="accent6" hlink="hlink" folHlink="folHlink"/>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7200" y="274638"/>
            <a:ext cx="8229600" cy="1143000"/>
          </a:xfrm>
          <a:prstGeom prst="rect">
            <a:avLst/>
          </a:prstGeom>
        </p:spPr>
        <p:txBody>
          <a:bodyPr/>
          <a:lstStyle/>
          <a:p>
            <a:pPr algn="r"/>
            <a:r>
              <a:rPr lang="es-CL" sz="2400" dirty="0">
                <a:solidFill>
                  <a:schemeClr val="bg1">
                    <a:lumMod val="50000"/>
                  </a:schemeClr>
                </a:solidFill>
                <a:latin typeface="Arial Narrow" pitchFamily="34" charset="0"/>
              </a:rPr>
              <a:t>INTRODUCCION</a:t>
            </a:r>
          </a:p>
        </p:txBody>
      </p:sp>
      <p:sp>
        <p:nvSpPr>
          <p:cNvPr id="3" name="2 Marcador de contenido"/>
          <p:cNvSpPr>
            <a:spLocks noGrp="1"/>
          </p:cNvSpPr>
          <p:nvPr>
            <p:ph idx="1"/>
          </p:nvPr>
        </p:nvSpPr>
        <p:spPr>
          <a:xfrm>
            <a:off x="539552" y="1340768"/>
            <a:ext cx="8229600" cy="4525963"/>
          </a:xfrm>
        </p:spPr>
        <p:txBody>
          <a:bodyPr>
            <a:noAutofit/>
          </a:bodyPr>
          <a:lstStyle/>
          <a:p>
            <a:pPr algn="just"/>
            <a:r>
              <a:rPr lang="es-CL" sz="1800" dirty="0"/>
              <a:t>La conectividad con la Isla Navarino se encuentra interrumpida por la geografía cuyas características especiales obligan a establecer medios de transporte aéreos o marítimos.</a:t>
            </a:r>
          </a:p>
          <a:p>
            <a:pPr algn="just"/>
            <a:endParaRPr lang="es-CL" sz="900" dirty="0"/>
          </a:p>
          <a:p>
            <a:pPr algn="just"/>
            <a:r>
              <a:rPr lang="es-CL" sz="1800" dirty="0"/>
              <a:t>Dados los altos costos que significan para los usuarios solventar los viajes necesarios para conectarse con la capital regional, el Estado entrega subsidios al transporte aéreo y marítimo para los habitantes.</a:t>
            </a:r>
          </a:p>
          <a:p>
            <a:pPr algn="just"/>
            <a:endParaRPr lang="es-CL" sz="900" dirty="0"/>
          </a:p>
          <a:p>
            <a:pPr algn="just"/>
            <a:r>
              <a:rPr lang="es-CL" sz="1800" dirty="0"/>
              <a:t>Se tiene contemplado el desarrollo de diversos proyectos de inversión en infraestructura en dicha zona lo cual requerirá de un alto número de mano de obra externo a la isla con un incremento de la población flotante en Puerto Williams; y a un potencial incremento en el número de viajes hacia ella.</a:t>
            </a:r>
          </a:p>
          <a:p>
            <a:pPr algn="just"/>
            <a:endParaRPr lang="es-CL" sz="900" dirty="0"/>
          </a:p>
          <a:p>
            <a:pPr algn="just"/>
            <a:r>
              <a:rPr lang="es-CL" sz="1800" dirty="0"/>
              <a:t>Este estudio entrega antecedentes que permiten a la autoridad evaluar la situación actual del comportamiento de viajes de los residentes y propone alternativas de operación que mejoran la calidad del transporte de los habitantes de Puerto Williams para los próximos años. </a:t>
            </a:r>
          </a:p>
          <a:p>
            <a:pPr algn="just"/>
            <a:endParaRPr lang="es-CL" sz="1800" dirty="0"/>
          </a:p>
        </p:txBody>
      </p:sp>
      <p:sp>
        <p:nvSpPr>
          <p:cNvPr id="13721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Arial" pitchFamily="34" charset="0"/>
                <a:cs typeface="Arial" pitchFamily="34" charset="0"/>
              </a:rPr>
              <a:t/>
            </a:r>
            <a:br>
              <a:rPr kumimoji="0" lang="es-ES" sz="1800" b="0" i="0" u="none" strike="noStrike" cap="none" normalizeH="0" baseline="0" dirty="0">
                <a:ln>
                  <a:noFill/>
                </a:ln>
                <a:solidFill>
                  <a:schemeClr val="tx1"/>
                </a:solidFill>
                <a:effectLst/>
                <a:latin typeface="Arial" pitchFamily="34" charset="0"/>
                <a:cs typeface="Arial" pitchFamily="34" charset="0"/>
              </a:rPr>
            </a:br>
            <a:endParaRPr kumimoji="0" lang="es-ES" sz="1800" b="0" i="0" u="none" strike="noStrike" cap="none" normalizeH="0" baseline="0" dirty="0">
              <a:ln>
                <a:noFill/>
              </a:ln>
              <a:solidFill>
                <a:schemeClr val="tx1"/>
              </a:solidFill>
              <a:effectLst/>
              <a:latin typeface="Arial" pitchFamily="34" charset="0"/>
              <a:cs typeface="Arial" pitchFamily="34" charset="0"/>
            </a:endParaRPr>
          </a:p>
        </p:txBody>
      </p:sp>
      <p:sp>
        <p:nvSpPr>
          <p:cNvPr id="137218" name="Rectangle 2"/>
          <p:cNvSpPr>
            <a:spLocks noChangeArrowheads="1"/>
          </p:cNvSpPr>
          <p:nvPr/>
        </p:nvSpPr>
        <p:spPr bwMode="auto">
          <a:xfrm>
            <a:off x="0" y="0"/>
            <a:ext cx="3017838" cy="11113"/>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7200" y="274638"/>
            <a:ext cx="8229600" cy="1143000"/>
          </a:xfrm>
          <a:prstGeom prst="rect">
            <a:avLst/>
          </a:prstGeom>
        </p:spPr>
        <p:txBody>
          <a:bodyPr>
            <a:normAutofit fontScale="90000"/>
          </a:bodyPr>
          <a:lstStyle/>
          <a:p>
            <a:pPr algn="r"/>
            <a:r>
              <a:rPr lang="es-CL" sz="2800" dirty="0">
                <a:solidFill>
                  <a:schemeClr val="bg1">
                    <a:lumMod val="50000"/>
                  </a:schemeClr>
                </a:solidFill>
                <a:latin typeface="Arial Narrow" pitchFamily="34" charset="0"/>
              </a:rPr>
              <a:t>ANÁLISIS DE PROYECTOS DE INVERSIÓN</a:t>
            </a:r>
            <a:r>
              <a:rPr lang="es-CL" b="1" dirty="0"/>
              <a:t/>
            </a:r>
            <a:br>
              <a:rPr lang="es-CL" b="1" dirty="0"/>
            </a:br>
            <a:endParaRPr lang="es-CL" dirty="0"/>
          </a:p>
        </p:txBody>
      </p:sp>
      <p:graphicFrame>
        <p:nvGraphicFramePr>
          <p:cNvPr id="6" name="5 Marcador de contenido"/>
          <p:cNvGraphicFramePr>
            <a:graphicFrameLocks noGrp="1"/>
          </p:cNvGraphicFramePr>
          <p:nvPr>
            <p:ph idx="1"/>
          </p:nvPr>
        </p:nvGraphicFramePr>
        <p:xfrm>
          <a:off x="1403648" y="1988840"/>
          <a:ext cx="5605780" cy="1121664"/>
        </p:xfrm>
        <a:graphic>
          <a:graphicData uri="http://schemas.openxmlformats.org/drawingml/2006/table">
            <a:tbl>
              <a:tblPr/>
              <a:tblGrid>
                <a:gridCol w="1143635">
                  <a:extLst>
                    <a:ext uri="{9D8B030D-6E8A-4147-A177-3AD203B41FA5}">
                      <a16:colId xmlns:a16="http://schemas.microsoft.com/office/drawing/2014/main" xmlns="" val="20000"/>
                    </a:ext>
                  </a:extLst>
                </a:gridCol>
                <a:gridCol w="1134110">
                  <a:extLst>
                    <a:ext uri="{9D8B030D-6E8A-4147-A177-3AD203B41FA5}">
                      <a16:colId xmlns:a16="http://schemas.microsoft.com/office/drawing/2014/main" xmlns="" val="20001"/>
                    </a:ext>
                  </a:extLst>
                </a:gridCol>
                <a:gridCol w="1134110">
                  <a:extLst>
                    <a:ext uri="{9D8B030D-6E8A-4147-A177-3AD203B41FA5}">
                      <a16:colId xmlns:a16="http://schemas.microsoft.com/office/drawing/2014/main" xmlns="" val="20002"/>
                    </a:ext>
                  </a:extLst>
                </a:gridCol>
                <a:gridCol w="1134110">
                  <a:extLst>
                    <a:ext uri="{9D8B030D-6E8A-4147-A177-3AD203B41FA5}">
                      <a16:colId xmlns:a16="http://schemas.microsoft.com/office/drawing/2014/main" xmlns="" val="20003"/>
                    </a:ext>
                  </a:extLst>
                </a:gridCol>
                <a:gridCol w="1059815">
                  <a:extLst>
                    <a:ext uri="{9D8B030D-6E8A-4147-A177-3AD203B41FA5}">
                      <a16:colId xmlns:a16="http://schemas.microsoft.com/office/drawing/2014/main" xmlns="" val="20004"/>
                    </a:ext>
                  </a:extLst>
                </a:gridCol>
              </a:tblGrid>
              <a:tr h="0">
                <a:tc>
                  <a:txBody>
                    <a:bodyPr/>
                    <a:lstStyle/>
                    <a:p>
                      <a:pPr algn="ctr">
                        <a:lnSpc>
                          <a:spcPct val="115000"/>
                        </a:lnSpc>
                        <a:spcAft>
                          <a:spcPts val="1000"/>
                        </a:spcAft>
                      </a:pPr>
                      <a:r>
                        <a:rPr lang="es-CL" sz="1600" b="1" dirty="0">
                          <a:latin typeface="Arial Narrow"/>
                          <a:ea typeface="Times New Roman"/>
                          <a:cs typeface="Lucida Sans"/>
                        </a:rPr>
                        <a:t>Año</a:t>
                      </a:r>
                      <a:endParaRPr lang="es-CL" sz="2400" dirty="0">
                        <a:latin typeface="Arial Narrow"/>
                        <a:ea typeface="Times New Roman"/>
                        <a:cs typeface="Lucida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lnSpc>
                          <a:spcPct val="115000"/>
                        </a:lnSpc>
                        <a:spcAft>
                          <a:spcPts val="1000"/>
                        </a:spcAft>
                      </a:pPr>
                      <a:r>
                        <a:rPr lang="es-CL" sz="1600" b="1" dirty="0">
                          <a:latin typeface="Arial Narrow"/>
                          <a:ea typeface="Times New Roman"/>
                          <a:cs typeface="Lucida Sans"/>
                        </a:rPr>
                        <a:t>2015</a:t>
                      </a:r>
                      <a:endParaRPr lang="es-CL" sz="2400" dirty="0">
                        <a:latin typeface="Arial Narrow"/>
                        <a:ea typeface="Times New Roman"/>
                        <a:cs typeface="Lucida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lnSpc>
                          <a:spcPct val="115000"/>
                        </a:lnSpc>
                        <a:spcAft>
                          <a:spcPts val="1000"/>
                        </a:spcAft>
                      </a:pPr>
                      <a:r>
                        <a:rPr lang="es-CL" sz="1600" b="1" dirty="0">
                          <a:latin typeface="Arial Narrow"/>
                          <a:ea typeface="Times New Roman"/>
                          <a:cs typeface="Lucida Sans"/>
                        </a:rPr>
                        <a:t>2016</a:t>
                      </a:r>
                      <a:endParaRPr lang="es-CL" sz="2400" dirty="0">
                        <a:latin typeface="Arial Narrow"/>
                        <a:ea typeface="Times New Roman"/>
                        <a:cs typeface="Lucida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lnSpc>
                          <a:spcPct val="115000"/>
                        </a:lnSpc>
                        <a:spcAft>
                          <a:spcPts val="1000"/>
                        </a:spcAft>
                      </a:pPr>
                      <a:r>
                        <a:rPr lang="es-CL" sz="1600" b="1" dirty="0">
                          <a:latin typeface="Arial Narrow"/>
                          <a:ea typeface="Times New Roman"/>
                          <a:cs typeface="Lucida Sans"/>
                        </a:rPr>
                        <a:t>2017</a:t>
                      </a:r>
                      <a:endParaRPr lang="es-CL" sz="2400" dirty="0">
                        <a:latin typeface="Arial Narrow"/>
                        <a:ea typeface="Times New Roman"/>
                        <a:cs typeface="Lucida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lnSpc>
                          <a:spcPct val="115000"/>
                        </a:lnSpc>
                        <a:spcAft>
                          <a:spcPts val="1000"/>
                        </a:spcAft>
                      </a:pPr>
                      <a:r>
                        <a:rPr lang="es-CL" sz="1600" b="1" dirty="0">
                          <a:latin typeface="Arial Narrow"/>
                          <a:ea typeface="Times New Roman"/>
                          <a:cs typeface="Lucida Sans"/>
                        </a:rPr>
                        <a:t>2018</a:t>
                      </a:r>
                      <a:endParaRPr lang="es-CL" sz="2400" dirty="0">
                        <a:latin typeface="Arial Narrow"/>
                        <a:ea typeface="Times New Roman"/>
                        <a:cs typeface="Lucida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xmlns="" val="10000"/>
                  </a:ext>
                </a:extLst>
              </a:tr>
              <a:tr h="0">
                <a:tc>
                  <a:txBody>
                    <a:bodyPr/>
                    <a:lstStyle/>
                    <a:p>
                      <a:pPr algn="ctr">
                        <a:lnSpc>
                          <a:spcPct val="115000"/>
                        </a:lnSpc>
                        <a:spcAft>
                          <a:spcPts val="1000"/>
                        </a:spcAft>
                      </a:pPr>
                      <a:r>
                        <a:rPr lang="es-CL" sz="1600" dirty="0">
                          <a:latin typeface="Arial Narrow"/>
                          <a:ea typeface="Times New Roman"/>
                          <a:cs typeface="Lucida Sans"/>
                        </a:rPr>
                        <a:t>Mano de Obra por mes</a:t>
                      </a:r>
                      <a:endParaRPr lang="es-CL" sz="2400" dirty="0">
                        <a:latin typeface="Arial Narrow"/>
                        <a:ea typeface="Times New Roman"/>
                        <a:cs typeface="Lucida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600" dirty="0">
                          <a:latin typeface="Arial Narrow"/>
                          <a:ea typeface="Times New Roman"/>
                          <a:cs typeface="Lucida Sans"/>
                        </a:rPr>
                        <a:t>150</a:t>
                      </a:r>
                      <a:endParaRPr lang="es-CL" sz="2400" dirty="0">
                        <a:latin typeface="Arial Narrow"/>
                        <a:ea typeface="Times New Roman"/>
                        <a:cs typeface="Lucida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600" dirty="0">
                          <a:latin typeface="Arial Narrow"/>
                          <a:ea typeface="Times New Roman"/>
                          <a:cs typeface="Lucida Sans"/>
                        </a:rPr>
                        <a:t>303</a:t>
                      </a:r>
                      <a:endParaRPr lang="es-CL" sz="2400" dirty="0">
                        <a:latin typeface="Arial Narrow"/>
                        <a:ea typeface="Times New Roman"/>
                        <a:cs typeface="Lucida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600" dirty="0">
                          <a:latin typeface="Arial Narrow"/>
                          <a:ea typeface="Times New Roman"/>
                          <a:cs typeface="Lucida Sans"/>
                        </a:rPr>
                        <a:t>474</a:t>
                      </a:r>
                      <a:endParaRPr lang="es-CL" sz="2400" dirty="0">
                        <a:latin typeface="Arial Narrow"/>
                        <a:ea typeface="Times New Roman"/>
                        <a:cs typeface="Lucida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600" dirty="0">
                          <a:latin typeface="Arial Narrow"/>
                          <a:ea typeface="Times New Roman"/>
                          <a:cs typeface="Lucida Sans"/>
                        </a:rPr>
                        <a:t>276</a:t>
                      </a:r>
                      <a:endParaRPr lang="es-CL" sz="2400" dirty="0">
                        <a:latin typeface="Arial Narrow"/>
                        <a:ea typeface="Times New Roman"/>
                        <a:cs typeface="Lucida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7" name="6 Rectángulo"/>
          <p:cNvSpPr/>
          <p:nvPr/>
        </p:nvSpPr>
        <p:spPr>
          <a:xfrm>
            <a:off x="611560" y="1052736"/>
            <a:ext cx="7992888" cy="646331"/>
          </a:xfrm>
          <a:prstGeom prst="rect">
            <a:avLst/>
          </a:prstGeom>
        </p:spPr>
        <p:txBody>
          <a:bodyPr wrap="square">
            <a:spAutoFit/>
          </a:bodyPr>
          <a:lstStyle/>
          <a:p>
            <a:pPr marL="185738" indent="-185738">
              <a:buFont typeface="Arial" pitchFamily="34" charset="0"/>
              <a:buChar char="•"/>
            </a:pPr>
            <a:r>
              <a:rPr lang="es-CL" dirty="0"/>
              <a:t>Proyección de Empleo por mes para Puerto Williams, en función de proyectos de alta probabilidad de ejecución:</a:t>
            </a:r>
          </a:p>
        </p:txBody>
      </p:sp>
      <p:graphicFrame>
        <p:nvGraphicFramePr>
          <p:cNvPr id="8" name="7 Tabla"/>
          <p:cNvGraphicFramePr>
            <a:graphicFrameLocks noGrp="1"/>
          </p:cNvGraphicFramePr>
          <p:nvPr/>
        </p:nvGraphicFramePr>
        <p:xfrm>
          <a:off x="827584" y="3789040"/>
          <a:ext cx="6984776" cy="2523744"/>
        </p:xfrm>
        <a:graphic>
          <a:graphicData uri="http://schemas.openxmlformats.org/drawingml/2006/table">
            <a:tbl>
              <a:tblPr/>
              <a:tblGrid>
                <a:gridCol w="2986962">
                  <a:extLst>
                    <a:ext uri="{9D8B030D-6E8A-4147-A177-3AD203B41FA5}">
                      <a16:colId xmlns:a16="http://schemas.microsoft.com/office/drawing/2014/main" xmlns="" val="20000"/>
                    </a:ext>
                  </a:extLst>
                </a:gridCol>
                <a:gridCol w="1669298">
                  <a:extLst>
                    <a:ext uri="{9D8B030D-6E8A-4147-A177-3AD203B41FA5}">
                      <a16:colId xmlns:a16="http://schemas.microsoft.com/office/drawing/2014/main" xmlns="" val="20001"/>
                    </a:ext>
                  </a:extLst>
                </a:gridCol>
                <a:gridCol w="2328516">
                  <a:extLst>
                    <a:ext uri="{9D8B030D-6E8A-4147-A177-3AD203B41FA5}">
                      <a16:colId xmlns:a16="http://schemas.microsoft.com/office/drawing/2014/main" xmlns="" val="20002"/>
                    </a:ext>
                  </a:extLst>
                </a:gridCol>
              </a:tblGrid>
              <a:tr h="405765">
                <a:tc>
                  <a:txBody>
                    <a:bodyPr/>
                    <a:lstStyle/>
                    <a:p>
                      <a:pPr algn="ctr">
                        <a:lnSpc>
                          <a:spcPct val="115000"/>
                        </a:lnSpc>
                        <a:spcAft>
                          <a:spcPts val="1000"/>
                        </a:spcAft>
                      </a:pPr>
                      <a:r>
                        <a:rPr lang="es-CL" sz="1600" dirty="0">
                          <a:latin typeface="Arial Narrow"/>
                          <a:ea typeface="Times New Roman"/>
                          <a:cs typeface="Lucida Sans"/>
                        </a:rPr>
                        <a:t>Proyecto</a:t>
                      </a:r>
                      <a:endParaRPr lang="es-CL" sz="2400" dirty="0">
                        <a:latin typeface="Arial Narrow"/>
                        <a:ea typeface="Times New Roman"/>
                        <a:cs typeface="Lucida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lnSpc>
                          <a:spcPct val="115000"/>
                        </a:lnSpc>
                        <a:spcAft>
                          <a:spcPts val="1000"/>
                        </a:spcAft>
                      </a:pPr>
                      <a:r>
                        <a:rPr lang="es-CL" sz="1600" dirty="0">
                          <a:latin typeface="Arial Narrow"/>
                          <a:ea typeface="Times New Roman"/>
                          <a:cs typeface="Lucida Sans"/>
                        </a:rPr>
                        <a:t>Personas Requeridas (A)</a:t>
                      </a:r>
                      <a:endParaRPr lang="es-CL" sz="2400" dirty="0">
                        <a:latin typeface="Arial Narrow"/>
                        <a:ea typeface="Times New Roman"/>
                        <a:cs typeface="Lucida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lnSpc>
                          <a:spcPct val="115000"/>
                        </a:lnSpc>
                        <a:spcAft>
                          <a:spcPts val="1000"/>
                        </a:spcAft>
                      </a:pPr>
                      <a:r>
                        <a:rPr lang="es-CL" sz="1600" dirty="0">
                          <a:latin typeface="Arial Narrow"/>
                          <a:ea typeface="Times New Roman"/>
                          <a:cs typeface="Lucida Sans"/>
                        </a:rPr>
                        <a:t>Total de Población Estimada Residente (A * 4)</a:t>
                      </a:r>
                      <a:endParaRPr lang="es-CL" sz="2400" dirty="0">
                        <a:latin typeface="Arial Narrow"/>
                        <a:ea typeface="Times New Roman"/>
                        <a:cs typeface="Lucida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xmlns="" val="10000"/>
                  </a:ext>
                </a:extLst>
              </a:tr>
              <a:tr h="259715">
                <a:tc>
                  <a:txBody>
                    <a:bodyPr/>
                    <a:lstStyle/>
                    <a:p>
                      <a:pPr algn="ctr">
                        <a:lnSpc>
                          <a:spcPct val="115000"/>
                        </a:lnSpc>
                        <a:spcAft>
                          <a:spcPts val="1000"/>
                        </a:spcAft>
                      </a:pPr>
                      <a:r>
                        <a:rPr lang="es-CL" sz="1600" dirty="0">
                          <a:latin typeface="Arial Narrow"/>
                          <a:ea typeface="Times New Roman"/>
                          <a:cs typeface="Lucida Sans"/>
                        </a:rPr>
                        <a:t>Hospital Puerto Williams</a:t>
                      </a:r>
                      <a:endParaRPr lang="es-CL" sz="2400" dirty="0">
                        <a:latin typeface="Arial Narrow"/>
                        <a:ea typeface="Times New Roman"/>
                        <a:cs typeface="Lucida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600" dirty="0">
                          <a:latin typeface="Arial Narrow"/>
                          <a:ea typeface="Times New Roman"/>
                          <a:cs typeface="Lucida Sans"/>
                        </a:rPr>
                        <a:t>15</a:t>
                      </a:r>
                      <a:endParaRPr lang="es-CL" sz="2400" dirty="0">
                        <a:latin typeface="Arial Narrow"/>
                        <a:ea typeface="Times New Roman"/>
                        <a:cs typeface="Lucida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600" dirty="0">
                          <a:latin typeface="Arial Narrow"/>
                          <a:ea typeface="Times New Roman"/>
                          <a:cs typeface="Lucida Sans"/>
                        </a:rPr>
                        <a:t>60</a:t>
                      </a:r>
                      <a:endParaRPr lang="es-CL" sz="2400" dirty="0">
                        <a:latin typeface="Arial Narrow"/>
                        <a:ea typeface="Times New Roman"/>
                        <a:cs typeface="Lucida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05765">
                <a:tc>
                  <a:txBody>
                    <a:bodyPr/>
                    <a:lstStyle/>
                    <a:p>
                      <a:pPr algn="ctr">
                        <a:lnSpc>
                          <a:spcPct val="115000"/>
                        </a:lnSpc>
                        <a:spcAft>
                          <a:spcPts val="1000"/>
                        </a:spcAft>
                      </a:pPr>
                      <a:r>
                        <a:rPr lang="es-CL" sz="1600" dirty="0">
                          <a:latin typeface="Arial Narrow"/>
                          <a:ea typeface="Times New Roman"/>
                          <a:cs typeface="Lucida Sans"/>
                        </a:rPr>
                        <a:t>Aeródromo Guardia Marina Zañartu – Puerto Williams</a:t>
                      </a:r>
                      <a:endParaRPr lang="es-CL" sz="2400" dirty="0">
                        <a:latin typeface="Arial Narrow"/>
                        <a:ea typeface="Times New Roman"/>
                        <a:cs typeface="Lucida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600" dirty="0">
                          <a:latin typeface="Arial Narrow"/>
                          <a:ea typeface="Times New Roman"/>
                          <a:cs typeface="Lucida Sans"/>
                        </a:rPr>
                        <a:t>8</a:t>
                      </a:r>
                      <a:endParaRPr lang="es-CL" sz="2400" dirty="0">
                        <a:latin typeface="Arial Narrow"/>
                        <a:ea typeface="Times New Roman"/>
                        <a:cs typeface="Lucida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600" dirty="0">
                          <a:latin typeface="Arial Narrow"/>
                          <a:ea typeface="Times New Roman"/>
                          <a:cs typeface="Lucida Sans"/>
                        </a:rPr>
                        <a:t>32</a:t>
                      </a:r>
                      <a:endParaRPr lang="es-CL" sz="2400" dirty="0">
                        <a:latin typeface="Arial Narrow"/>
                        <a:ea typeface="Times New Roman"/>
                        <a:cs typeface="Lucida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05765">
                <a:tc>
                  <a:txBody>
                    <a:bodyPr/>
                    <a:lstStyle/>
                    <a:p>
                      <a:pPr algn="ctr">
                        <a:lnSpc>
                          <a:spcPct val="115000"/>
                        </a:lnSpc>
                        <a:spcAft>
                          <a:spcPts val="1000"/>
                        </a:spcAft>
                      </a:pPr>
                      <a:r>
                        <a:rPr lang="es-CL" sz="1600" dirty="0">
                          <a:latin typeface="Arial Narrow"/>
                          <a:ea typeface="Times New Roman"/>
                          <a:cs typeface="Lucida Sans"/>
                        </a:rPr>
                        <a:t>Infraestructura Portuaria Multipropósito Puerto Williams</a:t>
                      </a:r>
                      <a:endParaRPr lang="es-CL" sz="2400" dirty="0">
                        <a:latin typeface="Arial Narrow"/>
                        <a:ea typeface="Times New Roman"/>
                        <a:cs typeface="Lucida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600" dirty="0">
                          <a:latin typeface="Arial Narrow"/>
                          <a:ea typeface="Times New Roman"/>
                          <a:cs typeface="Lucida Sans"/>
                        </a:rPr>
                        <a:t>5</a:t>
                      </a:r>
                      <a:endParaRPr lang="es-CL" sz="2400" dirty="0">
                        <a:latin typeface="Arial Narrow"/>
                        <a:ea typeface="Times New Roman"/>
                        <a:cs typeface="Lucida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600" dirty="0">
                          <a:latin typeface="Arial Narrow"/>
                          <a:ea typeface="Times New Roman"/>
                          <a:cs typeface="Lucida Sans"/>
                        </a:rPr>
                        <a:t>20</a:t>
                      </a:r>
                      <a:endParaRPr lang="es-CL" sz="2400" dirty="0">
                        <a:latin typeface="Arial Narrow"/>
                        <a:ea typeface="Times New Roman"/>
                        <a:cs typeface="Lucida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59715">
                <a:tc>
                  <a:txBody>
                    <a:bodyPr/>
                    <a:lstStyle/>
                    <a:p>
                      <a:pPr algn="ctr">
                        <a:lnSpc>
                          <a:spcPct val="115000"/>
                        </a:lnSpc>
                        <a:spcAft>
                          <a:spcPts val="1000"/>
                        </a:spcAft>
                      </a:pPr>
                      <a:r>
                        <a:rPr lang="es-CL" sz="1600" dirty="0">
                          <a:latin typeface="Arial Narrow"/>
                          <a:ea typeface="Times New Roman"/>
                          <a:cs typeface="Lucida Sans"/>
                        </a:rPr>
                        <a:t>Tribunal de Puerto Williams</a:t>
                      </a:r>
                      <a:endParaRPr lang="es-CL" sz="2400" dirty="0">
                        <a:latin typeface="Arial Narrow"/>
                        <a:ea typeface="Times New Roman"/>
                        <a:cs typeface="Lucida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600" dirty="0">
                          <a:latin typeface="Arial Narrow"/>
                          <a:ea typeface="Times New Roman"/>
                          <a:cs typeface="Lucida Sans"/>
                        </a:rPr>
                        <a:t>2</a:t>
                      </a:r>
                      <a:endParaRPr lang="es-CL" sz="2400" dirty="0">
                        <a:latin typeface="Arial Narrow"/>
                        <a:ea typeface="Times New Roman"/>
                        <a:cs typeface="Lucida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600" dirty="0">
                          <a:latin typeface="Arial Narrow"/>
                          <a:ea typeface="Times New Roman"/>
                          <a:cs typeface="Lucida Sans"/>
                        </a:rPr>
                        <a:t>8</a:t>
                      </a:r>
                      <a:endParaRPr lang="es-CL" sz="2400" dirty="0">
                        <a:latin typeface="Arial Narrow"/>
                        <a:ea typeface="Times New Roman"/>
                        <a:cs typeface="Lucida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59715">
                <a:tc>
                  <a:txBody>
                    <a:bodyPr/>
                    <a:lstStyle/>
                    <a:p>
                      <a:pPr algn="ctr">
                        <a:lnSpc>
                          <a:spcPct val="115000"/>
                        </a:lnSpc>
                        <a:spcAft>
                          <a:spcPts val="1000"/>
                        </a:spcAft>
                      </a:pPr>
                      <a:r>
                        <a:rPr lang="es-CL" sz="1600" dirty="0">
                          <a:latin typeface="Arial Narrow"/>
                          <a:ea typeface="Times New Roman"/>
                          <a:cs typeface="Lucida Sans"/>
                        </a:rPr>
                        <a:t>Total</a:t>
                      </a:r>
                      <a:endParaRPr lang="es-CL" sz="2400" dirty="0">
                        <a:latin typeface="Arial Narrow"/>
                        <a:ea typeface="Times New Roman"/>
                        <a:cs typeface="Lucida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600" dirty="0">
                          <a:latin typeface="Arial Narrow"/>
                          <a:ea typeface="Times New Roman"/>
                          <a:cs typeface="Lucida Sans"/>
                        </a:rPr>
                        <a:t>30</a:t>
                      </a:r>
                      <a:endParaRPr lang="es-CL" sz="2400" dirty="0">
                        <a:latin typeface="Arial Narrow"/>
                        <a:ea typeface="Times New Roman"/>
                        <a:cs typeface="Lucida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600" dirty="0">
                          <a:latin typeface="Arial Narrow"/>
                          <a:ea typeface="Times New Roman"/>
                          <a:cs typeface="Lucida Sans"/>
                        </a:rPr>
                        <a:t>120</a:t>
                      </a:r>
                      <a:endParaRPr lang="es-CL" sz="2400" dirty="0">
                        <a:latin typeface="Arial Narrow"/>
                        <a:ea typeface="Times New Roman"/>
                        <a:cs typeface="Lucida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204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dirty="0">
                <a:ln>
                  <a:noFill/>
                </a:ln>
                <a:solidFill>
                  <a:schemeClr val="tx1"/>
                </a:solidFill>
                <a:effectLst/>
                <a:latin typeface="Arial" pitchFamily="34" charset="0"/>
                <a:cs typeface="Arial" pitchFamily="34" charset="0"/>
              </a:rPr>
              <a:t/>
            </a:r>
            <a:br>
              <a:rPr kumimoji="0" lang="es-CL" sz="1800" b="0" i="0" u="none" strike="noStrike" cap="none" normalizeH="0" baseline="0" dirty="0">
                <a:ln>
                  <a:noFill/>
                </a:ln>
                <a:solidFill>
                  <a:schemeClr val="tx1"/>
                </a:solidFill>
                <a:effectLst/>
                <a:latin typeface="Arial" pitchFamily="34" charset="0"/>
                <a:cs typeface="Arial" pitchFamily="34" charset="0"/>
              </a:rPr>
            </a:br>
            <a:endParaRPr kumimoji="0" lang="es-CL" sz="1800" b="0" i="0" u="none" strike="noStrike" cap="none" normalizeH="0" baseline="0" dirty="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s-CL" dirty="0"/>
          </a:p>
        </p:txBody>
      </p:sp>
      <p:sp>
        <p:nvSpPr>
          <p:cNvPr id="11" name="10 Rectángulo"/>
          <p:cNvSpPr/>
          <p:nvPr/>
        </p:nvSpPr>
        <p:spPr>
          <a:xfrm>
            <a:off x="539552" y="3284984"/>
            <a:ext cx="5148064" cy="369332"/>
          </a:xfrm>
          <a:prstGeom prst="rect">
            <a:avLst/>
          </a:prstGeom>
        </p:spPr>
        <p:txBody>
          <a:bodyPr wrap="square">
            <a:spAutoFit/>
          </a:bodyPr>
          <a:lstStyle/>
          <a:p>
            <a:pPr marL="265113" indent="-173038">
              <a:buFont typeface="Arial" pitchFamily="34" charset="0"/>
              <a:buChar char="•"/>
            </a:pPr>
            <a:r>
              <a:rPr lang="es-CL" dirty="0"/>
              <a:t>Aumento de Población Residente por proyecto:</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7200" y="274638"/>
            <a:ext cx="8229600" cy="1143000"/>
          </a:xfrm>
          <a:prstGeom prst="rect">
            <a:avLst/>
          </a:prstGeom>
        </p:spPr>
        <p:txBody>
          <a:bodyPr>
            <a:normAutofit fontScale="90000"/>
          </a:bodyPr>
          <a:lstStyle/>
          <a:p>
            <a:pPr algn="r"/>
            <a:r>
              <a:rPr lang="es-CL" sz="2800" dirty="0">
                <a:solidFill>
                  <a:schemeClr val="bg1">
                    <a:lumMod val="50000"/>
                  </a:schemeClr>
                </a:solidFill>
                <a:latin typeface="Arial Narrow" pitchFamily="34" charset="0"/>
              </a:rPr>
              <a:t>CLASIFICACIÓN Y CARACTERIZACIÓN DE DEMANDA</a:t>
            </a:r>
            <a:r>
              <a:rPr lang="es-CL" b="1" dirty="0"/>
              <a:t/>
            </a:r>
            <a:br>
              <a:rPr lang="es-CL" b="1" dirty="0"/>
            </a:br>
            <a:endParaRPr lang="es-CL" dirty="0"/>
          </a:p>
        </p:txBody>
      </p:sp>
      <p:sp>
        <p:nvSpPr>
          <p:cNvPr id="7" name="6 Rectángulo"/>
          <p:cNvSpPr/>
          <p:nvPr/>
        </p:nvSpPr>
        <p:spPr>
          <a:xfrm>
            <a:off x="395536" y="908720"/>
            <a:ext cx="7992888" cy="369332"/>
          </a:xfrm>
          <a:prstGeom prst="rect">
            <a:avLst/>
          </a:prstGeom>
        </p:spPr>
        <p:txBody>
          <a:bodyPr wrap="square">
            <a:spAutoFit/>
          </a:bodyPr>
          <a:lstStyle/>
          <a:p>
            <a:pPr marL="185738" indent="-185738">
              <a:buFont typeface="Arial" pitchFamily="34" charset="0"/>
              <a:buChar char="•"/>
            </a:pPr>
            <a:r>
              <a:rPr lang="es-CL" dirty="0"/>
              <a:t>Servicio de Transporte Aéreo:</a:t>
            </a:r>
          </a:p>
        </p:txBody>
      </p:sp>
      <p:sp>
        <p:nvSpPr>
          <p:cNvPr id="204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dirty="0">
                <a:ln>
                  <a:noFill/>
                </a:ln>
                <a:solidFill>
                  <a:schemeClr val="tx1"/>
                </a:solidFill>
                <a:effectLst/>
                <a:latin typeface="Arial" pitchFamily="34" charset="0"/>
                <a:cs typeface="Arial" pitchFamily="34" charset="0"/>
              </a:rPr>
              <a:t/>
            </a:r>
            <a:br>
              <a:rPr kumimoji="0" lang="es-CL" sz="1800" b="0" i="0" u="none" strike="noStrike" cap="none" normalizeH="0" baseline="0" dirty="0">
                <a:ln>
                  <a:noFill/>
                </a:ln>
                <a:solidFill>
                  <a:schemeClr val="tx1"/>
                </a:solidFill>
                <a:effectLst/>
                <a:latin typeface="Arial" pitchFamily="34" charset="0"/>
                <a:cs typeface="Arial" pitchFamily="34" charset="0"/>
              </a:rPr>
            </a:br>
            <a:endParaRPr kumimoji="0" lang="es-CL" sz="1800" b="0" i="0" u="none" strike="noStrike" cap="none" normalizeH="0" baseline="0" dirty="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s-CL" dirty="0"/>
          </a:p>
        </p:txBody>
      </p:sp>
      <p:graphicFrame>
        <p:nvGraphicFramePr>
          <p:cNvPr id="10" name="9 Gráfico"/>
          <p:cNvGraphicFramePr/>
          <p:nvPr/>
        </p:nvGraphicFramePr>
        <p:xfrm>
          <a:off x="251520" y="1484784"/>
          <a:ext cx="4968552" cy="2304256"/>
        </p:xfrm>
        <a:graphic>
          <a:graphicData uri="http://schemas.openxmlformats.org/drawingml/2006/chart">
            <c:chart xmlns:c="http://schemas.openxmlformats.org/drawingml/2006/chart" xmlns:r="http://schemas.openxmlformats.org/officeDocument/2006/relationships" r:id="rId3"/>
          </a:graphicData>
        </a:graphic>
      </p:graphicFrame>
      <p:sp>
        <p:nvSpPr>
          <p:cNvPr id="12" name="11 Rectángulo"/>
          <p:cNvSpPr/>
          <p:nvPr/>
        </p:nvSpPr>
        <p:spPr>
          <a:xfrm>
            <a:off x="5004048" y="1340768"/>
            <a:ext cx="2592288" cy="738664"/>
          </a:xfrm>
          <a:prstGeom prst="rect">
            <a:avLst/>
          </a:prstGeom>
        </p:spPr>
        <p:txBody>
          <a:bodyPr wrap="square">
            <a:spAutoFit/>
          </a:bodyPr>
          <a:lstStyle/>
          <a:p>
            <a:r>
              <a:rPr lang="es-CL" sz="1400" b="1" dirty="0"/>
              <a:t>N° Total de Pasajeros Aéreos Punta Arenas – Puerto Williams (y viceversa), por año</a:t>
            </a:r>
          </a:p>
        </p:txBody>
      </p:sp>
      <p:graphicFrame>
        <p:nvGraphicFramePr>
          <p:cNvPr id="13" name="12 Gráfico"/>
          <p:cNvGraphicFramePr/>
          <p:nvPr/>
        </p:nvGraphicFramePr>
        <p:xfrm>
          <a:off x="3203848" y="3789040"/>
          <a:ext cx="5612130" cy="2673350"/>
        </p:xfrm>
        <a:graphic>
          <a:graphicData uri="http://schemas.openxmlformats.org/drawingml/2006/chart">
            <c:chart xmlns:c="http://schemas.openxmlformats.org/drawingml/2006/chart" xmlns:r="http://schemas.openxmlformats.org/officeDocument/2006/relationships" r:id="rId4"/>
          </a:graphicData>
        </a:graphic>
      </p:graphicFrame>
      <p:sp>
        <p:nvSpPr>
          <p:cNvPr id="14" name="13 Rectángulo"/>
          <p:cNvSpPr/>
          <p:nvPr/>
        </p:nvSpPr>
        <p:spPr>
          <a:xfrm>
            <a:off x="251520" y="4509120"/>
            <a:ext cx="2808312" cy="738664"/>
          </a:xfrm>
          <a:prstGeom prst="rect">
            <a:avLst/>
          </a:prstGeom>
        </p:spPr>
        <p:txBody>
          <a:bodyPr wrap="square">
            <a:spAutoFit/>
          </a:bodyPr>
          <a:lstStyle/>
          <a:p>
            <a:pPr algn="r"/>
            <a:r>
              <a:rPr lang="es-CL" sz="1400" b="1" dirty="0"/>
              <a:t>N°  de Pasajeros Aéreos Punta Arenas – Puerto Williams (y viceversa), por mes</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7200" y="274638"/>
            <a:ext cx="8229600" cy="1143000"/>
          </a:xfrm>
          <a:prstGeom prst="rect">
            <a:avLst/>
          </a:prstGeom>
        </p:spPr>
        <p:txBody>
          <a:bodyPr>
            <a:normAutofit fontScale="90000"/>
          </a:bodyPr>
          <a:lstStyle/>
          <a:p>
            <a:pPr algn="r"/>
            <a:r>
              <a:rPr lang="es-CL" sz="2800" dirty="0">
                <a:solidFill>
                  <a:schemeClr val="bg1">
                    <a:lumMod val="50000"/>
                  </a:schemeClr>
                </a:solidFill>
                <a:latin typeface="Arial Narrow" pitchFamily="34" charset="0"/>
              </a:rPr>
              <a:t>CLASIFICACIÓN Y CARACTERIZACIÓN DE DEMANDA</a:t>
            </a:r>
            <a:r>
              <a:rPr lang="es-CL" b="1" dirty="0"/>
              <a:t/>
            </a:r>
            <a:br>
              <a:rPr lang="es-CL" b="1" dirty="0"/>
            </a:br>
            <a:endParaRPr lang="es-CL" dirty="0"/>
          </a:p>
        </p:txBody>
      </p:sp>
      <p:sp>
        <p:nvSpPr>
          <p:cNvPr id="7" name="6 Rectángulo"/>
          <p:cNvSpPr/>
          <p:nvPr/>
        </p:nvSpPr>
        <p:spPr>
          <a:xfrm>
            <a:off x="395536" y="908720"/>
            <a:ext cx="7992888" cy="369332"/>
          </a:xfrm>
          <a:prstGeom prst="rect">
            <a:avLst/>
          </a:prstGeom>
        </p:spPr>
        <p:txBody>
          <a:bodyPr wrap="square">
            <a:spAutoFit/>
          </a:bodyPr>
          <a:lstStyle/>
          <a:p>
            <a:pPr marL="185738" indent="-185738">
              <a:buFont typeface="Arial" pitchFamily="34" charset="0"/>
              <a:buChar char="•"/>
            </a:pPr>
            <a:r>
              <a:rPr lang="es-CL" dirty="0"/>
              <a:t>Servicio de Transporte Aéreo:</a:t>
            </a:r>
          </a:p>
        </p:txBody>
      </p:sp>
      <p:sp>
        <p:nvSpPr>
          <p:cNvPr id="204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dirty="0">
                <a:ln>
                  <a:noFill/>
                </a:ln>
                <a:solidFill>
                  <a:schemeClr val="tx1"/>
                </a:solidFill>
                <a:effectLst/>
                <a:latin typeface="Arial" pitchFamily="34" charset="0"/>
                <a:cs typeface="Arial" pitchFamily="34" charset="0"/>
              </a:rPr>
              <a:t/>
            </a:r>
            <a:br>
              <a:rPr kumimoji="0" lang="es-CL" sz="1800" b="0" i="0" u="none" strike="noStrike" cap="none" normalizeH="0" baseline="0" dirty="0">
                <a:ln>
                  <a:noFill/>
                </a:ln>
                <a:solidFill>
                  <a:schemeClr val="tx1"/>
                </a:solidFill>
                <a:effectLst/>
                <a:latin typeface="Arial" pitchFamily="34" charset="0"/>
                <a:cs typeface="Arial" pitchFamily="34" charset="0"/>
              </a:rPr>
            </a:br>
            <a:endParaRPr kumimoji="0" lang="es-CL" sz="1800" b="0" i="0" u="none" strike="noStrike" cap="none" normalizeH="0" baseline="0" dirty="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s-CL" dirty="0"/>
          </a:p>
        </p:txBody>
      </p:sp>
      <p:sp>
        <p:nvSpPr>
          <p:cNvPr id="12" name="11 Rectángulo"/>
          <p:cNvSpPr/>
          <p:nvPr/>
        </p:nvSpPr>
        <p:spPr>
          <a:xfrm>
            <a:off x="5724128" y="1412776"/>
            <a:ext cx="2592288" cy="954107"/>
          </a:xfrm>
          <a:prstGeom prst="rect">
            <a:avLst/>
          </a:prstGeom>
        </p:spPr>
        <p:txBody>
          <a:bodyPr wrap="square">
            <a:spAutoFit/>
          </a:bodyPr>
          <a:lstStyle/>
          <a:p>
            <a:r>
              <a:rPr lang="es-CL" sz="1400" b="1" dirty="0"/>
              <a:t>N°  de Pasajeros Aéreos residentes Punta Arenas – Puerto Williams (y viceversa), por mes</a:t>
            </a:r>
          </a:p>
        </p:txBody>
      </p:sp>
      <p:sp>
        <p:nvSpPr>
          <p:cNvPr id="14" name="13 Rectángulo"/>
          <p:cNvSpPr/>
          <p:nvPr/>
        </p:nvSpPr>
        <p:spPr>
          <a:xfrm>
            <a:off x="251520" y="4509120"/>
            <a:ext cx="2808312" cy="738664"/>
          </a:xfrm>
          <a:prstGeom prst="rect">
            <a:avLst/>
          </a:prstGeom>
        </p:spPr>
        <p:txBody>
          <a:bodyPr wrap="square">
            <a:spAutoFit/>
          </a:bodyPr>
          <a:lstStyle/>
          <a:p>
            <a:pPr algn="r"/>
            <a:r>
              <a:rPr lang="es-CL" sz="1400" b="1" dirty="0"/>
              <a:t>N°  de Pasajeros según Lugar de Residencia, por mes, enero 2013-noviembre 2015</a:t>
            </a:r>
          </a:p>
        </p:txBody>
      </p:sp>
      <p:graphicFrame>
        <p:nvGraphicFramePr>
          <p:cNvPr id="11" name="10 Gráfico"/>
          <p:cNvGraphicFramePr/>
          <p:nvPr/>
        </p:nvGraphicFramePr>
        <p:xfrm>
          <a:off x="323528" y="1268760"/>
          <a:ext cx="5182329" cy="24586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14 Gráfico"/>
          <p:cNvGraphicFramePr/>
          <p:nvPr/>
        </p:nvGraphicFramePr>
        <p:xfrm>
          <a:off x="3131840" y="3861048"/>
          <a:ext cx="5612130" cy="251142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7200" y="274638"/>
            <a:ext cx="8229600" cy="1143000"/>
          </a:xfrm>
          <a:prstGeom prst="rect">
            <a:avLst/>
          </a:prstGeom>
        </p:spPr>
        <p:txBody>
          <a:bodyPr>
            <a:normAutofit fontScale="90000"/>
          </a:bodyPr>
          <a:lstStyle/>
          <a:p>
            <a:pPr algn="r"/>
            <a:r>
              <a:rPr lang="es-CL" sz="2800" dirty="0">
                <a:solidFill>
                  <a:schemeClr val="bg1">
                    <a:lumMod val="50000"/>
                  </a:schemeClr>
                </a:solidFill>
                <a:latin typeface="Arial Narrow" pitchFamily="34" charset="0"/>
              </a:rPr>
              <a:t>CLASIFICACIÓN Y CARACTERIZACIÓN DE DEMANDA</a:t>
            </a:r>
            <a:r>
              <a:rPr lang="es-CL" b="1" dirty="0"/>
              <a:t/>
            </a:r>
            <a:br>
              <a:rPr lang="es-CL" b="1" dirty="0"/>
            </a:br>
            <a:endParaRPr lang="es-CL" dirty="0"/>
          </a:p>
        </p:txBody>
      </p:sp>
      <p:sp>
        <p:nvSpPr>
          <p:cNvPr id="7" name="6 Rectángulo"/>
          <p:cNvSpPr/>
          <p:nvPr/>
        </p:nvSpPr>
        <p:spPr>
          <a:xfrm>
            <a:off x="395536" y="908720"/>
            <a:ext cx="7992888" cy="369332"/>
          </a:xfrm>
          <a:prstGeom prst="rect">
            <a:avLst/>
          </a:prstGeom>
        </p:spPr>
        <p:txBody>
          <a:bodyPr wrap="square">
            <a:spAutoFit/>
          </a:bodyPr>
          <a:lstStyle/>
          <a:p>
            <a:pPr marL="185738" indent="-185738">
              <a:buFont typeface="Arial" pitchFamily="34" charset="0"/>
              <a:buChar char="•"/>
            </a:pPr>
            <a:r>
              <a:rPr lang="es-CL" dirty="0"/>
              <a:t>Servicio de Transporte Marítimo:</a:t>
            </a:r>
          </a:p>
        </p:txBody>
      </p:sp>
      <p:sp>
        <p:nvSpPr>
          <p:cNvPr id="204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dirty="0">
                <a:ln>
                  <a:noFill/>
                </a:ln>
                <a:solidFill>
                  <a:schemeClr val="tx1"/>
                </a:solidFill>
                <a:effectLst/>
                <a:latin typeface="Arial" pitchFamily="34" charset="0"/>
                <a:cs typeface="Arial" pitchFamily="34" charset="0"/>
              </a:rPr>
              <a:t/>
            </a:r>
            <a:br>
              <a:rPr kumimoji="0" lang="es-CL" sz="1800" b="0" i="0" u="none" strike="noStrike" cap="none" normalizeH="0" baseline="0" dirty="0">
                <a:ln>
                  <a:noFill/>
                </a:ln>
                <a:solidFill>
                  <a:schemeClr val="tx1"/>
                </a:solidFill>
                <a:effectLst/>
                <a:latin typeface="Arial" pitchFamily="34" charset="0"/>
                <a:cs typeface="Arial" pitchFamily="34" charset="0"/>
              </a:rPr>
            </a:br>
            <a:endParaRPr kumimoji="0" lang="es-CL" sz="1800" b="0" i="0" u="none" strike="noStrike" cap="none" normalizeH="0" baseline="0" dirty="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s-CL" dirty="0"/>
          </a:p>
        </p:txBody>
      </p:sp>
      <p:sp>
        <p:nvSpPr>
          <p:cNvPr id="12" name="11 Rectángulo"/>
          <p:cNvSpPr/>
          <p:nvPr/>
        </p:nvSpPr>
        <p:spPr>
          <a:xfrm>
            <a:off x="5724128" y="1412776"/>
            <a:ext cx="2592288" cy="738664"/>
          </a:xfrm>
          <a:prstGeom prst="rect">
            <a:avLst/>
          </a:prstGeom>
        </p:spPr>
        <p:txBody>
          <a:bodyPr wrap="square">
            <a:spAutoFit/>
          </a:bodyPr>
          <a:lstStyle/>
          <a:p>
            <a:r>
              <a:rPr lang="es-CL" sz="1400" b="1" dirty="0"/>
              <a:t>N°  Total de Pasajeros Anuales, Transporte Marítimo, 2012 a 2015</a:t>
            </a:r>
          </a:p>
        </p:txBody>
      </p:sp>
      <p:sp>
        <p:nvSpPr>
          <p:cNvPr id="14" name="13 Rectángulo"/>
          <p:cNvSpPr/>
          <p:nvPr/>
        </p:nvSpPr>
        <p:spPr>
          <a:xfrm>
            <a:off x="0" y="4293096"/>
            <a:ext cx="2808312" cy="738664"/>
          </a:xfrm>
          <a:prstGeom prst="rect">
            <a:avLst/>
          </a:prstGeom>
        </p:spPr>
        <p:txBody>
          <a:bodyPr wrap="square">
            <a:spAutoFit/>
          </a:bodyPr>
          <a:lstStyle/>
          <a:p>
            <a:pPr algn="r"/>
            <a:r>
              <a:rPr lang="es-CL" sz="1400" b="1" dirty="0"/>
              <a:t>N°  de Pasajeros Marítimos Punta Arenas – Puerto Williams (y viceversa), por mes</a:t>
            </a:r>
          </a:p>
        </p:txBody>
      </p:sp>
      <p:pic>
        <p:nvPicPr>
          <p:cNvPr id="3" name="Imagen 2"/>
          <p:cNvPicPr>
            <a:picLocks noChangeAspect="1"/>
          </p:cNvPicPr>
          <p:nvPr/>
        </p:nvPicPr>
        <p:blipFill>
          <a:blip r:embed="rId3" cstate="print"/>
          <a:stretch>
            <a:fillRect/>
          </a:stretch>
        </p:blipFill>
        <p:spPr>
          <a:xfrm>
            <a:off x="395536" y="1412776"/>
            <a:ext cx="4671378" cy="1918668"/>
          </a:xfrm>
          <a:prstGeom prst="rect">
            <a:avLst/>
          </a:prstGeom>
        </p:spPr>
      </p:pic>
      <p:pic>
        <p:nvPicPr>
          <p:cNvPr id="4" name="Imagen 3"/>
          <p:cNvPicPr>
            <a:picLocks noChangeAspect="1"/>
          </p:cNvPicPr>
          <p:nvPr/>
        </p:nvPicPr>
        <p:blipFill>
          <a:blip r:embed="rId4" cstate="print"/>
          <a:stretch>
            <a:fillRect/>
          </a:stretch>
        </p:blipFill>
        <p:spPr>
          <a:xfrm>
            <a:off x="3004662" y="3573016"/>
            <a:ext cx="5979307" cy="2520280"/>
          </a:xfrm>
          <a:prstGeom prst="rect">
            <a:avLst/>
          </a:prstGeom>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7200" y="274638"/>
            <a:ext cx="8229600" cy="1143000"/>
          </a:xfrm>
          <a:prstGeom prst="rect">
            <a:avLst/>
          </a:prstGeom>
        </p:spPr>
        <p:txBody>
          <a:bodyPr>
            <a:normAutofit fontScale="90000"/>
          </a:bodyPr>
          <a:lstStyle/>
          <a:p>
            <a:pPr algn="r"/>
            <a:r>
              <a:rPr lang="es-CL" sz="2800" dirty="0">
                <a:solidFill>
                  <a:schemeClr val="bg1">
                    <a:lumMod val="50000"/>
                  </a:schemeClr>
                </a:solidFill>
                <a:latin typeface="Arial Narrow" pitchFamily="34" charset="0"/>
              </a:rPr>
              <a:t>CLASIFICACIÓN Y CARACTERIZACIÓN DE DEMANDA</a:t>
            </a:r>
            <a:r>
              <a:rPr lang="es-CL" b="1" dirty="0"/>
              <a:t/>
            </a:r>
            <a:br>
              <a:rPr lang="es-CL" b="1" dirty="0"/>
            </a:br>
            <a:endParaRPr lang="es-CL" dirty="0"/>
          </a:p>
        </p:txBody>
      </p:sp>
      <p:sp>
        <p:nvSpPr>
          <p:cNvPr id="204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dirty="0">
                <a:ln>
                  <a:noFill/>
                </a:ln>
                <a:solidFill>
                  <a:schemeClr val="tx1"/>
                </a:solidFill>
                <a:effectLst/>
                <a:latin typeface="Arial" pitchFamily="34" charset="0"/>
                <a:cs typeface="Arial" pitchFamily="34" charset="0"/>
              </a:rPr>
              <a:t/>
            </a:r>
            <a:br>
              <a:rPr kumimoji="0" lang="es-CL" sz="1800" b="0" i="0" u="none" strike="noStrike" cap="none" normalizeH="0" baseline="0" dirty="0">
                <a:ln>
                  <a:noFill/>
                </a:ln>
                <a:solidFill>
                  <a:schemeClr val="tx1"/>
                </a:solidFill>
                <a:effectLst/>
                <a:latin typeface="Arial" pitchFamily="34" charset="0"/>
                <a:cs typeface="Arial" pitchFamily="34" charset="0"/>
              </a:rPr>
            </a:br>
            <a:endParaRPr kumimoji="0" lang="es-CL" sz="1800" b="0" i="0" u="none" strike="noStrike" cap="none" normalizeH="0" baseline="0" dirty="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s-CL" dirty="0"/>
          </a:p>
        </p:txBody>
      </p:sp>
      <p:sp>
        <p:nvSpPr>
          <p:cNvPr id="12" name="11 Rectángulo"/>
          <p:cNvSpPr/>
          <p:nvPr/>
        </p:nvSpPr>
        <p:spPr>
          <a:xfrm>
            <a:off x="5724128" y="1412776"/>
            <a:ext cx="2592288" cy="738664"/>
          </a:xfrm>
          <a:prstGeom prst="rect">
            <a:avLst/>
          </a:prstGeom>
        </p:spPr>
        <p:txBody>
          <a:bodyPr wrap="square">
            <a:spAutoFit/>
          </a:bodyPr>
          <a:lstStyle/>
          <a:p>
            <a:r>
              <a:rPr lang="es-CL" sz="1400" b="1" dirty="0"/>
              <a:t>N°  de Pasajeros Marítimos  Puerto Williams - Punta Arenas, por edad</a:t>
            </a:r>
          </a:p>
        </p:txBody>
      </p:sp>
      <p:sp>
        <p:nvSpPr>
          <p:cNvPr id="14" name="13 Rectángulo"/>
          <p:cNvSpPr/>
          <p:nvPr/>
        </p:nvSpPr>
        <p:spPr>
          <a:xfrm>
            <a:off x="251520" y="4509120"/>
            <a:ext cx="2808312" cy="738664"/>
          </a:xfrm>
          <a:prstGeom prst="rect">
            <a:avLst/>
          </a:prstGeom>
        </p:spPr>
        <p:txBody>
          <a:bodyPr wrap="square">
            <a:spAutoFit/>
          </a:bodyPr>
          <a:lstStyle/>
          <a:p>
            <a:pPr algn="r"/>
            <a:r>
              <a:rPr lang="es-CL" sz="1400" b="1" dirty="0"/>
              <a:t>N°  de Pasajeros según Lugar de Residencia, por mes, enero 2013-noviembre 2015</a:t>
            </a:r>
          </a:p>
        </p:txBody>
      </p:sp>
      <p:sp>
        <p:nvSpPr>
          <p:cNvPr id="10" name="9 Rectángulo"/>
          <p:cNvSpPr/>
          <p:nvPr/>
        </p:nvSpPr>
        <p:spPr>
          <a:xfrm>
            <a:off x="395536" y="908720"/>
            <a:ext cx="7992888" cy="369332"/>
          </a:xfrm>
          <a:prstGeom prst="rect">
            <a:avLst/>
          </a:prstGeom>
        </p:spPr>
        <p:txBody>
          <a:bodyPr wrap="square">
            <a:spAutoFit/>
          </a:bodyPr>
          <a:lstStyle/>
          <a:p>
            <a:pPr marL="185738" indent="-185738">
              <a:buFont typeface="Arial" pitchFamily="34" charset="0"/>
              <a:buChar char="•"/>
            </a:pPr>
            <a:r>
              <a:rPr lang="es-CL" dirty="0"/>
              <a:t>Servicio de Transporte Marítimo:</a:t>
            </a:r>
          </a:p>
        </p:txBody>
      </p:sp>
      <p:pic>
        <p:nvPicPr>
          <p:cNvPr id="3" name="Imagen 2"/>
          <p:cNvPicPr>
            <a:picLocks noChangeAspect="1"/>
          </p:cNvPicPr>
          <p:nvPr/>
        </p:nvPicPr>
        <p:blipFill>
          <a:blip r:embed="rId3" cstate="print"/>
          <a:stretch>
            <a:fillRect/>
          </a:stretch>
        </p:blipFill>
        <p:spPr>
          <a:xfrm>
            <a:off x="251520" y="1284582"/>
            <a:ext cx="3960440" cy="2457108"/>
          </a:xfrm>
          <a:prstGeom prst="rect">
            <a:avLst/>
          </a:prstGeom>
        </p:spPr>
      </p:pic>
      <p:graphicFrame>
        <p:nvGraphicFramePr>
          <p:cNvPr id="15" name="7 Gráfico"/>
          <p:cNvGraphicFramePr>
            <a:graphicFrameLocks/>
          </p:cNvGraphicFramePr>
          <p:nvPr>
            <p:extLst>
              <p:ext uri="{D42A27DB-BD31-4B8C-83A1-F6EECF244321}">
                <p14:modId xmlns:p14="http://schemas.microsoft.com/office/powerpoint/2010/main" xmlns="" val="4243258648"/>
              </p:ext>
            </p:extLst>
          </p:nvPr>
        </p:nvGraphicFramePr>
        <p:xfrm>
          <a:off x="3300378" y="3876414"/>
          <a:ext cx="5448086" cy="221688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7200" y="274638"/>
            <a:ext cx="8229600" cy="1143000"/>
          </a:xfrm>
          <a:prstGeom prst="rect">
            <a:avLst/>
          </a:prstGeom>
        </p:spPr>
        <p:txBody>
          <a:bodyPr>
            <a:normAutofit fontScale="90000"/>
          </a:bodyPr>
          <a:lstStyle/>
          <a:p>
            <a:pPr algn="r"/>
            <a:r>
              <a:rPr lang="es-CL" sz="2800" dirty="0">
                <a:solidFill>
                  <a:schemeClr val="bg1">
                    <a:lumMod val="50000"/>
                  </a:schemeClr>
                </a:solidFill>
                <a:latin typeface="Arial Narrow" pitchFamily="34" charset="0"/>
              </a:rPr>
              <a:t>CLASIFICACIÓN Y CARACTERIZACIÓN DE DEMANDA</a:t>
            </a:r>
            <a:r>
              <a:rPr lang="es-CL" b="1" dirty="0"/>
              <a:t/>
            </a:r>
            <a:br>
              <a:rPr lang="es-CL" b="1" dirty="0"/>
            </a:br>
            <a:endParaRPr lang="es-CL" dirty="0"/>
          </a:p>
        </p:txBody>
      </p:sp>
      <p:sp>
        <p:nvSpPr>
          <p:cNvPr id="204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dirty="0">
                <a:ln>
                  <a:noFill/>
                </a:ln>
                <a:solidFill>
                  <a:schemeClr val="tx1"/>
                </a:solidFill>
                <a:effectLst/>
                <a:latin typeface="Arial" pitchFamily="34" charset="0"/>
                <a:cs typeface="Arial" pitchFamily="34" charset="0"/>
              </a:rPr>
              <a:t/>
            </a:r>
            <a:br>
              <a:rPr kumimoji="0" lang="es-CL" sz="1800" b="0" i="0" u="none" strike="noStrike" cap="none" normalizeH="0" baseline="0" dirty="0">
                <a:ln>
                  <a:noFill/>
                </a:ln>
                <a:solidFill>
                  <a:schemeClr val="tx1"/>
                </a:solidFill>
                <a:effectLst/>
                <a:latin typeface="Arial" pitchFamily="34" charset="0"/>
                <a:cs typeface="Arial" pitchFamily="34" charset="0"/>
              </a:rPr>
            </a:br>
            <a:endParaRPr kumimoji="0" lang="es-CL" sz="1800" b="0" i="0" u="none" strike="noStrike" cap="none" normalizeH="0" baseline="0" dirty="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s-CL" dirty="0"/>
          </a:p>
        </p:txBody>
      </p:sp>
      <p:sp>
        <p:nvSpPr>
          <p:cNvPr id="12" name="11 Rectángulo"/>
          <p:cNvSpPr/>
          <p:nvPr/>
        </p:nvSpPr>
        <p:spPr>
          <a:xfrm>
            <a:off x="6012160" y="1412776"/>
            <a:ext cx="2592288" cy="954107"/>
          </a:xfrm>
          <a:prstGeom prst="rect">
            <a:avLst/>
          </a:prstGeom>
        </p:spPr>
        <p:txBody>
          <a:bodyPr wrap="square">
            <a:spAutoFit/>
          </a:bodyPr>
          <a:lstStyle/>
          <a:p>
            <a:r>
              <a:rPr lang="es-CL" sz="1400" b="1" dirty="0"/>
              <a:t>Carga Clasificada como Vehículos Pesados (metro lineal), por mes, período jun 2013- dic 2015</a:t>
            </a:r>
          </a:p>
        </p:txBody>
      </p:sp>
      <p:sp>
        <p:nvSpPr>
          <p:cNvPr id="14" name="13 Rectángulo"/>
          <p:cNvSpPr/>
          <p:nvPr/>
        </p:nvSpPr>
        <p:spPr>
          <a:xfrm>
            <a:off x="251520" y="4509120"/>
            <a:ext cx="2808312" cy="523220"/>
          </a:xfrm>
          <a:prstGeom prst="rect">
            <a:avLst/>
          </a:prstGeom>
        </p:spPr>
        <p:txBody>
          <a:bodyPr wrap="square">
            <a:spAutoFit/>
          </a:bodyPr>
          <a:lstStyle/>
          <a:p>
            <a:pPr algn="r"/>
            <a:r>
              <a:rPr lang="es-CL" sz="1400" b="1" dirty="0"/>
              <a:t>Carga en toneladas, por mes, período jun 2013- dic 2015</a:t>
            </a:r>
          </a:p>
        </p:txBody>
      </p:sp>
      <p:sp>
        <p:nvSpPr>
          <p:cNvPr id="10" name="9 Rectángulo"/>
          <p:cNvSpPr/>
          <p:nvPr/>
        </p:nvSpPr>
        <p:spPr>
          <a:xfrm>
            <a:off x="395536" y="908720"/>
            <a:ext cx="7992888" cy="369332"/>
          </a:xfrm>
          <a:prstGeom prst="rect">
            <a:avLst/>
          </a:prstGeom>
        </p:spPr>
        <p:txBody>
          <a:bodyPr wrap="square">
            <a:spAutoFit/>
          </a:bodyPr>
          <a:lstStyle/>
          <a:p>
            <a:pPr marL="185738" indent="-185738">
              <a:buFont typeface="Arial" pitchFamily="34" charset="0"/>
              <a:buChar char="•"/>
            </a:pPr>
            <a:r>
              <a:rPr lang="es-CL" dirty="0"/>
              <a:t>Carga Residentes:</a:t>
            </a:r>
          </a:p>
        </p:txBody>
      </p:sp>
      <p:graphicFrame>
        <p:nvGraphicFramePr>
          <p:cNvPr id="15" name="14 Gráfico"/>
          <p:cNvGraphicFramePr/>
          <p:nvPr/>
        </p:nvGraphicFramePr>
        <p:xfrm>
          <a:off x="3275856" y="3933056"/>
          <a:ext cx="5612130" cy="26498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áfico 12"/>
          <p:cNvGraphicFramePr/>
          <p:nvPr>
            <p:extLst>
              <p:ext uri="{D42A27DB-BD31-4B8C-83A1-F6EECF244321}">
                <p14:modId xmlns:p14="http://schemas.microsoft.com/office/powerpoint/2010/main" xmlns="" val="2965358083"/>
              </p:ext>
            </p:extLst>
          </p:nvPr>
        </p:nvGraphicFramePr>
        <p:xfrm>
          <a:off x="119417" y="1200015"/>
          <a:ext cx="5612130" cy="264985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7200" y="274638"/>
            <a:ext cx="8229600" cy="1143000"/>
          </a:xfrm>
          <a:prstGeom prst="rect">
            <a:avLst/>
          </a:prstGeom>
        </p:spPr>
        <p:txBody>
          <a:bodyPr>
            <a:normAutofit fontScale="90000"/>
          </a:bodyPr>
          <a:lstStyle/>
          <a:p>
            <a:pPr algn="r"/>
            <a:r>
              <a:rPr lang="es-CL" sz="2800" dirty="0">
                <a:solidFill>
                  <a:schemeClr val="bg1">
                    <a:lumMod val="50000"/>
                  </a:schemeClr>
                </a:solidFill>
                <a:latin typeface="Arial Narrow" pitchFamily="34" charset="0"/>
              </a:rPr>
              <a:t>CLASIFICACIÓN Y CARACTERIZACIÓN DE DEMANDA</a:t>
            </a:r>
            <a:r>
              <a:rPr lang="es-CL" b="1" dirty="0"/>
              <a:t/>
            </a:r>
            <a:br>
              <a:rPr lang="es-CL" b="1" dirty="0"/>
            </a:br>
            <a:endParaRPr lang="es-CL" dirty="0"/>
          </a:p>
        </p:txBody>
      </p:sp>
      <p:sp>
        <p:nvSpPr>
          <p:cNvPr id="204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dirty="0">
                <a:ln>
                  <a:noFill/>
                </a:ln>
                <a:solidFill>
                  <a:schemeClr val="tx1"/>
                </a:solidFill>
                <a:effectLst/>
                <a:latin typeface="Arial" pitchFamily="34" charset="0"/>
                <a:cs typeface="Arial" pitchFamily="34" charset="0"/>
              </a:rPr>
              <a:t/>
            </a:r>
            <a:br>
              <a:rPr kumimoji="0" lang="es-CL" sz="1800" b="0" i="0" u="none" strike="noStrike" cap="none" normalizeH="0" baseline="0" dirty="0">
                <a:ln>
                  <a:noFill/>
                </a:ln>
                <a:solidFill>
                  <a:schemeClr val="tx1"/>
                </a:solidFill>
                <a:effectLst/>
                <a:latin typeface="Arial" pitchFamily="34" charset="0"/>
                <a:cs typeface="Arial" pitchFamily="34" charset="0"/>
              </a:rPr>
            </a:br>
            <a:endParaRPr kumimoji="0" lang="es-CL" sz="1800" b="0" i="0" u="none" strike="noStrike" cap="none" normalizeH="0" baseline="0" dirty="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s-CL" dirty="0"/>
          </a:p>
        </p:txBody>
      </p:sp>
      <p:sp>
        <p:nvSpPr>
          <p:cNvPr id="12" name="11 Rectángulo"/>
          <p:cNvSpPr/>
          <p:nvPr/>
        </p:nvSpPr>
        <p:spPr>
          <a:xfrm>
            <a:off x="6012160" y="1412776"/>
            <a:ext cx="2592288" cy="738664"/>
          </a:xfrm>
          <a:prstGeom prst="rect">
            <a:avLst/>
          </a:prstGeom>
        </p:spPr>
        <p:txBody>
          <a:bodyPr wrap="square">
            <a:spAutoFit/>
          </a:bodyPr>
          <a:lstStyle/>
          <a:p>
            <a:r>
              <a:rPr lang="es-CL" sz="1400" b="1" dirty="0"/>
              <a:t>Carga medida en Metros Cúbicos, por mes, período jun 2013- dic 2015</a:t>
            </a:r>
          </a:p>
        </p:txBody>
      </p:sp>
      <p:sp>
        <p:nvSpPr>
          <p:cNvPr id="14" name="13 Rectángulo"/>
          <p:cNvSpPr/>
          <p:nvPr/>
        </p:nvSpPr>
        <p:spPr>
          <a:xfrm>
            <a:off x="251520" y="4509120"/>
            <a:ext cx="2808312" cy="738664"/>
          </a:xfrm>
          <a:prstGeom prst="rect">
            <a:avLst/>
          </a:prstGeom>
        </p:spPr>
        <p:txBody>
          <a:bodyPr wrap="square">
            <a:spAutoFit/>
          </a:bodyPr>
          <a:lstStyle/>
          <a:p>
            <a:pPr algn="r"/>
            <a:r>
              <a:rPr lang="es-CL" sz="1400" b="1" dirty="0"/>
              <a:t>Carga Clasificada como Vehículos Livianos, por mes, unidades, período jun 2013- dic 201</a:t>
            </a:r>
          </a:p>
        </p:txBody>
      </p:sp>
      <p:sp>
        <p:nvSpPr>
          <p:cNvPr id="10" name="9 Rectángulo"/>
          <p:cNvSpPr/>
          <p:nvPr/>
        </p:nvSpPr>
        <p:spPr>
          <a:xfrm>
            <a:off x="395536" y="908720"/>
            <a:ext cx="7992888" cy="369332"/>
          </a:xfrm>
          <a:prstGeom prst="rect">
            <a:avLst/>
          </a:prstGeom>
        </p:spPr>
        <p:txBody>
          <a:bodyPr wrap="square">
            <a:spAutoFit/>
          </a:bodyPr>
          <a:lstStyle/>
          <a:p>
            <a:pPr marL="185738" indent="-185738">
              <a:buFont typeface="Arial" pitchFamily="34" charset="0"/>
              <a:buChar char="•"/>
            </a:pPr>
            <a:r>
              <a:rPr lang="es-CL" dirty="0"/>
              <a:t>Carga Residentes:</a:t>
            </a:r>
          </a:p>
        </p:txBody>
      </p:sp>
      <p:graphicFrame>
        <p:nvGraphicFramePr>
          <p:cNvPr id="13" name="12 Gráfico"/>
          <p:cNvGraphicFramePr/>
          <p:nvPr/>
        </p:nvGraphicFramePr>
        <p:xfrm>
          <a:off x="323528" y="1196752"/>
          <a:ext cx="5612130" cy="26498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11 Gráfico"/>
          <p:cNvGraphicFramePr>
            <a:graphicFrameLocks/>
          </p:cNvGraphicFramePr>
          <p:nvPr>
            <p:extLst>
              <p:ext uri="{D42A27DB-BD31-4B8C-83A1-F6EECF244321}">
                <p14:modId xmlns:p14="http://schemas.microsoft.com/office/powerpoint/2010/main" xmlns="" val="4077813627"/>
              </p:ext>
            </p:extLst>
          </p:nvPr>
        </p:nvGraphicFramePr>
        <p:xfrm>
          <a:off x="3130059" y="3846607"/>
          <a:ext cx="5910942" cy="262209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7200" y="274638"/>
            <a:ext cx="8229600" cy="1143000"/>
          </a:xfrm>
          <a:prstGeom prst="rect">
            <a:avLst/>
          </a:prstGeom>
        </p:spPr>
        <p:txBody>
          <a:bodyPr>
            <a:normAutofit fontScale="90000"/>
          </a:bodyPr>
          <a:lstStyle/>
          <a:p>
            <a:pPr algn="r"/>
            <a:r>
              <a:rPr lang="es-CL" sz="2800" dirty="0">
                <a:solidFill>
                  <a:schemeClr val="bg1">
                    <a:lumMod val="50000"/>
                  </a:schemeClr>
                </a:solidFill>
                <a:latin typeface="Arial Narrow" pitchFamily="34" charset="0"/>
              </a:rPr>
              <a:t>CLASIFICACIÓN Y CARACTERIZACIÓN DE DEMANDA</a:t>
            </a:r>
            <a:r>
              <a:rPr lang="es-CL" b="1" dirty="0"/>
              <a:t/>
            </a:r>
            <a:br>
              <a:rPr lang="es-CL" b="1" dirty="0"/>
            </a:br>
            <a:endParaRPr lang="es-CL" dirty="0"/>
          </a:p>
        </p:txBody>
      </p:sp>
      <p:sp>
        <p:nvSpPr>
          <p:cNvPr id="204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dirty="0">
                <a:ln>
                  <a:noFill/>
                </a:ln>
                <a:solidFill>
                  <a:schemeClr val="tx1"/>
                </a:solidFill>
                <a:effectLst/>
                <a:latin typeface="Arial" pitchFamily="34" charset="0"/>
                <a:cs typeface="Arial" pitchFamily="34" charset="0"/>
              </a:rPr>
              <a:t/>
            </a:r>
            <a:br>
              <a:rPr kumimoji="0" lang="es-CL" sz="1800" b="0" i="0" u="none" strike="noStrike" cap="none" normalizeH="0" baseline="0" dirty="0">
                <a:ln>
                  <a:noFill/>
                </a:ln>
                <a:solidFill>
                  <a:schemeClr val="tx1"/>
                </a:solidFill>
                <a:effectLst/>
                <a:latin typeface="Arial" pitchFamily="34" charset="0"/>
                <a:cs typeface="Arial" pitchFamily="34" charset="0"/>
              </a:rPr>
            </a:br>
            <a:endParaRPr kumimoji="0" lang="es-CL" sz="1800" b="0" i="0" u="none" strike="noStrike" cap="none" normalizeH="0" baseline="0" dirty="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s-CL" dirty="0"/>
          </a:p>
        </p:txBody>
      </p:sp>
      <p:sp>
        <p:nvSpPr>
          <p:cNvPr id="12" name="11 Rectángulo"/>
          <p:cNvSpPr/>
          <p:nvPr/>
        </p:nvSpPr>
        <p:spPr>
          <a:xfrm>
            <a:off x="6012160" y="1412776"/>
            <a:ext cx="2592288" cy="954107"/>
          </a:xfrm>
          <a:prstGeom prst="rect">
            <a:avLst/>
          </a:prstGeom>
        </p:spPr>
        <p:txBody>
          <a:bodyPr wrap="square">
            <a:spAutoFit/>
          </a:bodyPr>
          <a:lstStyle/>
          <a:p>
            <a:r>
              <a:rPr lang="es-CL" sz="1400" b="1" dirty="0"/>
              <a:t>Carga Clasificada como Vehículos Pesados, metros lineales por mes, período jun 2013- dic 2015</a:t>
            </a:r>
          </a:p>
        </p:txBody>
      </p:sp>
      <p:sp>
        <p:nvSpPr>
          <p:cNvPr id="14" name="13 Rectángulo"/>
          <p:cNvSpPr/>
          <p:nvPr/>
        </p:nvSpPr>
        <p:spPr>
          <a:xfrm>
            <a:off x="251520" y="4509120"/>
            <a:ext cx="2808312" cy="523220"/>
          </a:xfrm>
          <a:prstGeom prst="rect">
            <a:avLst/>
          </a:prstGeom>
        </p:spPr>
        <p:txBody>
          <a:bodyPr wrap="square">
            <a:spAutoFit/>
          </a:bodyPr>
          <a:lstStyle/>
          <a:p>
            <a:pPr algn="r"/>
            <a:r>
              <a:rPr lang="es-CL" sz="1400" b="1" dirty="0"/>
              <a:t>Carga medida en toneladas, por mes, enero 2013-noviembre 2015</a:t>
            </a:r>
          </a:p>
        </p:txBody>
      </p:sp>
      <p:sp>
        <p:nvSpPr>
          <p:cNvPr id="10" name="9 Rectángulo"/>
          <p:cNvSpPr/>
          <p:nvPr/>
        </p:nvSpPr>
        <p:spPr>
          <a:xfrm>
            <a:off x="395536" y="908720"/>
            <a:ext cx="7992888" cy="369332"/>
          </a:xfrm>
          <a:prstGeom prst="rect">
            <a:avLst/>
          </a:prstGeom>
        </p:spPr>
        <p:txBody>
          <a:bodyPr wrap="square">
            <a:spAutoFit/>
          </a:bodyPr>
          <a:lstStyle/>
          <a:p>
            <a:pPr marL="185738" indent="-185738">
              <a:buFont typeface="Arial" pitchFamily="34" charset="0"/>
              <a:buChar char="•"/>
            </a:pPr>
            <a:r>
              <a:rPr lang="es-CL" dirty="0"/>
              <a:t>Carga No Residentes:</a:t>
            </a:r>
          </a:p>
        </p:txBody>
      </p:sp>
      <p:graphicFrame>
        <p:nvGraphicFramePr>
          <p:cNvPr id="15" name="14 Gráfico"/>
          <p:cNvGraphicFramePr/>
          <p:nvPr/>
        </p:nvGraphicFramePr>
        <p:xfrm>
          <a:off x="3531870" y="3861048"/>
          <a:ext cx="5612130" cy="26498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áfico 12"/>
          <p:cNvGraphicFramePr/>
          <p:nvPr>
            <p:extLst>
              <p:ext uri="{D42A27DB-BD31-4B8C-83A1-F6EECF244321}">
                <p14:modId xmlns:p14="http://schemas.microsoft.com/office/powerpoint/2010/main" xmlns="" val="1438591955"/>
              </p:ext>
            </p:extLst>
          </p:nvPr>
        </p:nvGraphicFramePr>
        <p:xfrm>
          <a:off x="107504" y="1290278"/>
          <a:ext cx="5612130" cy="264985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7200" y="274638"/>
            <a:ext cx="8229600" cy="1143000"/>
          </a:xfrm>
          <a:prstGeom prst="rect">
            <a:avLst/>
          </a:prstGeom>
        </p:spPr>
        <p:txBody>
          <a:bodyPr>
            <a:normAutofit fontScale="90000"/>
          </a:bodyPr>
          <a:lstStyle/>
          <a:p>
            <a:pPr algn="r"/>
            <a:r>
              <a:rPr lang="es-CL" sz="2800" dirty="0">
                <a:solidFill>
                  <a:schemeClr val="bg1">
                    <a:lumMod val="50000"/>
                  </a:schemeClr>
                </a:solidFill>
                <a:latin typeface="Arial Narrow" pitchFamily="34" charset="0"/>
              </a:rPr>
              <a:t>CLASIFICACIÓN Y CARACTERIZACIÓN DE DEMANDA</a:t>
            </a:r>
            <a:r>
              <a:rPr lang="es-CL" b="1" dirty="0"/>
              <a:t/>
            </a:r>
            <a:br>
              <a:rPr lang="es-CL" b="1" dirty="0"/>
            </a:br>
            <a:endParaRPr lang="es-CL" dirty="0"/>
          </a:p>
        </p:txBody>
      </p:sp>
      <p:sp>
        <p:nvSpPr>
          <p:cNvPr id="204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dirty="0">
                <a:ln>
                  <a:noFill/>
                </a:ln>
                <a:solidFill>
                  <a:schemeClr val="tx1"/>
                </a:solidFill>
                <a:effectLst/>
                <a:latin typeface="Arial" pitchFamily="34" charset="0"/>
                <a:cs typeface="Arial" pitchFamily="34" charset="0"/>
              </a:rPr>
              <a:t/>
            </a:r>
            <a:br>
              <a:rPr kumimoji="0" lang="es-CL" sz="1800" b="0" i="0" u="none" strike="noStrike" cap="none" normalizeH="0" baseline="0" dirty="0">
                <a:ln>
                  <a:noFill/>
                </a:ln>
                <a:solidFill>
                  <a:schemeClr val="tx1"/>
                </a:solidFill>
                <a:effectLst/>
                <a:latin typeface="Arial" pitchFamily="34" charset="0"/>
                <a:cs typeface="Arial" pitchFamily="34" charset="0"/>
              </a:rPr>
            </a:br>
            <a:endParaRPr kumimoji="0" lang="es-CL" sz="1800" b="0" i="0" u="none" strike="noStrike" cap="none" normalizeH="0" baseline="0" dirty="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s-CL" dirty="0"/>
          </a:p>
        </p:txBody>
      </p:sp>
      <p:sp>
        <p:nvSpPr>
          <p:cNvPr id="12" name="11 Rectángulo"/>
          <p:cNvSpPr/>
          <p:nvPr/>
        </p:nvSpPr>
        <p:spPr>
          <a:xfrm>
            <a:off x="6012160" y="1412776"/>
            <a:ext cx="2592288" cy="738664"/>
          </a:xfrm>
          <a:prstGeom prst="rect">
            <a:avLst/>
          </a:prstGeom>
        </p:spPr>
        <p:txBody>
          <a:bodyPr wrap="square">
            <a:spAutoFit/>
          </a:bodyPr>
          <a:lstStyle/>
          <a:p>
            <a:r>
              <a:rPr lang="es-CL" sz="1400" b="1" dirty="0"/>
              <a:t>Carga medida en Metros Cúbicos, por mes, período jun 2013- dic 2015</a:t>
            </a:r>
          </a:p>
        </p:txBody>
      </p:sp>
      <p:sp>
        <p:nvSpPr>
          <p:cNvPr id="14" name="13 Rectángulo"/>
          <p:cNvSpPr/>
          <p:nvPr/>
        </p:nvSpPr>
        <p:spPr>
          <a:xfrm>
            <a:off x="251520" y="4509120"/>
            <a:ext cx="2808312" cy="738664"/>
          </a:xfrm>
          <a:prstGeom prst="rect">
            <a:avLst/>
          </a:prstGeom>
        </p:spPr>
        <p:txBody>
          <a:bodyPr wrap="square">
            <a:spAutoFit/>
          </a:bodyPr>
          <a:lstStyle/>
          <a:p>
            <a:pPr algn="r"/>
            <a:r>
              <a:rPr lang="es-CL" sz="1400" b="1" dirty="0"/>
              <a:t>Carga Clasificada como Vehículos Livianos, unidades por mes, período jun 2013- dic 2015</a:t>
            </a:r>
          </a:p>
        </p:txBody>
      </p:sp>
      <p:sp>
        <p:nvSpPr>
          <p:cNvPr id="10" name="9 Rectángulo"/>
          <p:cNvSpPr/>
          <p:nvPr/>
        </p:nvSpPr>
        <p:spPr>
          <a:xfrm>
            <a:off x="395536" y="908720"/>
            <a:ext cx="7992888" cy="369332"/>
          </a:xfrm>
          <a:prstGeom prst="rect">
            <a:avLst/>
          </a:prstGeom>
        </p:spPr>
        <p:txBody>
          <a:bodyPr wrap="square">
            <a:spAutoFit/>
          </a:bodyPr>
          <a:lstStyle/>
          <a:p>
            <a:pPr marL="185738" indent="-185738">
              <a:buFont typeface="Arial" pitchFamily="34" charset="0"/>
              <a:buChar char="•"/>
            </a:pPr>
            <a:r>
              <a:rPr lang="es-CL" dirty="0"/>
              <a:t>Carga No Residentes:</a:t>
            </a:r>
          </a:p>
        </p:txBody>
      </p:sp>
      <p:graphicFrame>
        <p:nvGraphicFramePr>
          <p:cNvPr id="11" name="14 Gráfico"/>
          <p:cNvGraphicFramePr>
            <a:graphicFrameLocks/>
          </p:cNvGraphicFramePr>
          <p:nvPr>
            <p:extLst>
              <p:ext uri="{D42A27DB-BD31-4B8C-83A1-F6EECF244321}">
                <p14:modId xmlns:p14="http://schemas.microsoft.com/office/powerpoint/2010/main" xmlns="" val="558560015"/>
              </p:ext>
            </p:extLst>
          </p:nvPr>
        </p:nvGraphicFramePr>
        <p:xfrm>
          <a:off x="62409" y="1331016"/>
          <a:ext cx="5589711" cy="239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15 Gráfico"/>
          <p:cNvGraphicFramePr>
            <a:graphicFrameLocks/>
          </p:cNvGraphicFramePr>
          <p:nvPr>
            <p:extLst>
              <p:ext uri="{D42A27DB-BD31-4B8C-83A1-F6EECF244321}">
                <p14:modId xmlns:p14="http://schemas.microsoft.com/office/powerpoint/2010/main" xmlns="" val="2424169123"/>
              </p:ext>
            </p:extLst>
          </p:nvPr>
        </p:nvGraphicFramePr>
        <p:xfrm>
          <a:off x="3078460" y="3785781"/>
          <a:ext cx="5867399" cy="262209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7200" y="274638"/>
            <a:ext cx="8229600" cy="1143000"/>
          </a:xfrm>
          <a:prstGeom prst="rect">
            <a:avLst/>
          </a:prstGeom>
        </p:spPr>
        <p:txBody>
          <a:bodyPr>
            <a:normAutofit fontScale="90000"/>
          </a:bodyPr>
          <a:lstStyle/>
          <a:p>
            <a:pPr algn="r"/>
            <a:r>
              <a:rPr lang="es-CL" sz="2800" dirty="0">
                <a:solidFill>
                  <a:schemeClr val="bg1">
                    <a:lumMod val="50000"/>
                  </a:schemeClr>
                </a:solidFill>
                <a:latin typeface="Arial Narrow" pitchFamily="34" charset="0"/>
              </a:rPr>
              <a:t>CLASIFICACIÓN Y CARACTERIZACIÓN DE DEMANDA</a:t>
            </a:r>
            <a:r>
              <a:rPr lang="es-CL" b="1" dirty="0"/>
              <a:t/>
            </a:r>
            <a:br>
              <a:rPr lang="es-CL" b="1" dirty="0"/>
            </a:br>
            <a:endParaRPr lang="es-CL" dirty="0"/>
          </a:p>
        </p:txBody>
      </p:sp>
      <p:sp>
        <p:nvSpPr>
          <p:cNvPr id="204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dirty="0">
                <a:ln>
                  <a:noFill/>
                </a:ln>
                <a:solidFill>
                  <a:schemeClr val="tx1"/>
                </a:solidFill>
                <a:effectLst/>
                <a:latin typeface="Arial" pitchFamily="34" charset="0"/>
                <a:cs typeface="Arial" pitchFamily="34" charset="0"/>
              </a:rPr>
              <a:t/>
            </a:r>
            <a:br>
              <a:rPr kumimoji="0" lang="es-CL" sz="1800" b="0" i="0" u="none" strike="noStrike" cap="none" normalizeH="0" baseline="0" dirty="0">
                <a:ln>
                  <a:noFill/>
                </a:ln>
                <a:solidFill>
                  <a:schemeClr val="tx1"/>
                </a:solidFill>
                <a:effectLst/>
                <a:latin typeface="Arial" pitchFamily="34" charset="0"/>
                <a:cs typeface="Arial" pitchFamily="34" charset="0"/>
              </a:rPr>
            </a:br>
            <a:endParaRPr kumimoji="0" lang="es-CL" sz="1800" b="0" i="0" u="none" strike="noStrike" cap="none" normalizeH="0" baseline="0" dirty="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s-CL" dirty="0"/>
          </a:p>
        </p:txBody>
      </p:sp>
      <p:sp>
        <p:nvSpPr>
          <p:cNvPr id="12" name="11 Rectángulo"/>
          <p:cNvSpPr/>
          <p:nvPr/>
        </p:nvSpPr>
        <p:spPr>
          <a:xfrm>
            <a:off x="5220072" y="1628800"/>
            <a:ext cx="2592288" cy="738664"/>
          </a:xfrm>
          <a:prstGeom prst="rect">
            <a:avLst/>
          </a:prstGeom>
        </p:spPr>
        <p:txBody>
          <a:bodyPr wrap="square">
            <a:spAutoFit/>
          </a:bodyPr>
          <a:lstStyle/>
          <a:p>
            <a:r>
              <a:rPr lang="es-CL" sz="1400" b="1" dirty="0"/>
              <a:t>Evolución del transporte de carga peligrosa, por año, 2012 -2015</a:t>
            </a:r>
          </a:p>
        </p:txBody>
      </p:sp>
      <p:sp>
        <p:nvSpPr>
          <p:cNvPr id="14" name="13 Rectángulo"/>
          <p:cNvSpPr/>
          <p:nvPr/>
        </p:nvSpPr>
        <p:spPr>
          <a:xfrm>
            <a:off x="755576" y="4365104"/>
            <a:ext cx="2808312" cy="738664"/>
          </a:xfrm>
          <a:prstGeom prst="rect">
            <a:avLst/>
          </a:prstGeom>
        </p:spPr>
        <p:txBody>
          <a:bodyPr wrap="square">
            <a:spAutoFit/>
          </a:bodyPr>
          <a:lstStyle/>
          <a:p>
            <a:pPr algn="r"/>
            <a:r>
              <a:rPr lang="es-CL" sz="1400" b="1" dirty="0"/>
              <a:t>Evolución del transporte de carga peligrosa, por mes, ene 2012 - dic2015</a:t>
            </a:r>
          </a:p>
        </p:txBody>
      </p:sp>
      <p:sp>
        <p:nvSpPr>
          <p:cNvPr id="10" name="9 Rectángulo"/>
          <p:cNvSpPr/>
          <p:nvPr/>
        </p:nvSpPr>
        <p:spPr>
          <a:xfrm>
            <a:off x="395536" y="908720"/>
            <a:ext cx="7992888" cy="369332"/>
          </a:xfrm>
          <a:prstGeom prst="rect">
            <a:avLst/>
          </a:prstGeom>
        </p:spPr>
        <p:txBody>
          <a:bodyPr wrap="square">
            <a:spAutoFit/>
          </a:bodyPr>
          <a:lstStyle/>
          <a:p>
            <a:pPr marL="185738" indent="-185738">
              <a:buFont typeface="Arial" pitchFamily="34" charset="0"/>
              <a:buChar char="•"/>
            </a:pPr>
            <a:r>
              <a:rPr lang="es-CL" dirty="0"/>
              <a:t>Carga Peligrosa:</a:t>
            </a:r>
          </a:p>
        </p:txBody>
      </p:sp>
      <p:graphicFrame>
        <p:nvGraphicFramePr>
          <p:cNvPr id="11" name="10 Gráfico"/>
          <p:cNvGraphicFramePr/>
          <p:nvPr>
            <p:extLst>
              <p:ext uri="{D42A27DB-BD31-4B8C-83A1-F6EECF244321}">
                <p14:modId xmlns:p14="http://schemas.microsoft.com/office/powerpoint/2010/main" xmlns="" val="3906767956"/>
              </p:ext>
            </p:extLst>
          </p:nvPr>
        </p:nvGraphicFramePr>
        <p:xfrm>
          <a:off x="251520" y="1196752"/>
          <a:ext cx="4943475" cy="27098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14 Gráfico"/>
          <p:cNvGraphicFramePr/>
          <p:nvPr>
            <p:extLst>
              <p:ext uri="{D42A27DB-BD31-4B8C-83A1-F6EECF244321}">
                <p14:modId xmlns:p14="http://schemas.microsoft.com/office/powerpoint/2010/main" xmlns="" val="508886021"/>
              </p:ext>
            </p:extLst>
          </p:nvPr>
        </p:nvGraphicFramePr>
        <p:xfrm>
          <a:off x="3851920" y="3717032"/>
          <a:ext cx="4905376" cy="284321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7200" y="274638"/>
            <a:ext cx="8229600" cy="1143000"/>
          </a:xfrm>
          <a:prstGeom prst="rect">
            <a:avLst/>
          </a:prstGeom>
        </p:spPr>
        <p:txBody>
          <a:bodyPr/>
          <a:lstStyle/>
          <a:p>
            <a:pPr algn="r"/>
            <a:r>
              <a:rPr lang="es-CL" sz="2400" dirty="0">
                <a:solidFill>
                  <a:schemeClr val="bg1">
                    <a:lumMod val="50000"/>
                  </a:schemeClr>
                </a:solidFill>
                <a:latin typeface="Arial Narrow" pitchFamily="34" charset="0"/>
              </a:rPr>
              <a:t>OBJETIVO GENERAL</a:t>
            </a:r>
          </a:p>
        </p:txBody>
      </p:sp>
      <p:sp>
        <p:nvSpPr>
          <p:cNvPr id="3" name="2 Marcador de contenido"/>
          <p:cNvSpPr>
            <a:spLocks noGrp="1"/>
          </p:cNvSpPr>
          <p:nvPr>
            <p:ph idx="1"/>
          </p:nvPr>
        </p:nvSpPr>
        <p:spPr>
          <a:xfrm>
            <a:off x="467544" y="1052736"/>
            <a:ext cx="8229600" cy="1512167"/>
          </a:xfrm>
        </p:spPr>
        <p:txBody>
          <a:bodyPr>
            <a:noAutofit/>
          </a:bodyPr>
          <a:lstStyle/>
          <a:p>
            <a:pPr marL="0" indent="0" algn="just">
              <a:buNone/>
            </a:pPr>
            <a:r>
              <a:rPr lang="es-ES_tradnl" sz="1800" b="1" i="1" dirty="0"/>
              <a:t>Desarrollar proyecciones de demanda de pasajeros y niveles de carga </a:t>
            </a:r>
            <a:r>
              <a:rPr lang="es-ES_tradnl" sz="1800" dirty="0"/>
              <a:t>a corto y mediano plazo </a:t>
            </a:r>
            <a:r>
              <a:rPr lang="es-ES_tradnl" sz="1800" b="1" i="1" dirty="0"/>
              <a:t>en servicios de transporte subsidiados</a:t>
            </a:r>
            <a:r>
              <a:rPr lang="es-ES_tradnl" sz="1800" dirty="0"/>
              <a:t> (</a:t>
            </a:r>
            <a:r>
              <a:rPr lang="es-ES_tradnl" sz="1800" b="1" i="1" dirty="0"/>
              <a:t>servicios marítimos y aéreos</a:t>
            </a:r>
            <a:r>
              <a:rPr lang="es-ES_tradnl" sz="1800" dirty="0"/>
              <a:t>) en la ruta que une Punta Arenas-Puerto Williams (ambos sentidos), mediante una propuesta metodológica adecuada planteada por el consultor, y </a:t>
            </a:r>
            <a:r>
              <a:rPr lang="es-ES_tradnl" sz="1800" b="1" i="1" dirty="0"/>
              <a:t>proponer mejoras operacionales y de servicio </a:t>
            </a:r>
            <a:r>
              <a:rPr lang="es-ES_tradnl" sz="1800" dirty="0"/>
              <a:t>que permita una permanente conectividad.</a:t>
            </a:r>
          </a:p>
          <a:p>
            <a:endParaRPr lang="es-ES_tradnl" sz="1800" dirty="0"/>
          </a:p>
          <a:p>
            <a:endParaRPr lang="es-CL" sz="1800" dirty="0"/>
          </a:p>
          <a:p>
            <a:endParaRPr lang="es-CL" sz="1800" dirty="0"/>
          </a:p>
        </p:txBody>
      </p:sp>
      <p:sp>
        <p:nvSpPr>
          <p:cNvPr id="4" name="2 Marcador de contenido"/>
          <p:cNvSpPr txBox="1">
            <a:spLocks/>
          </p:cNvSpPr>
          <p:nvPr/>
        </p:nvSpPr>
        <p:spPr>
          <a:xfrm>
            <a:off x="467544" y="2996952"/>
            <a:ext cx="8229600" cy="4093915"/>
          </a:xfrm>
          <a:prstGeom prst="rect">
            <a:avLst/>
          </a:prstGeom>
        </p:spPr>
        <p:txBody>
          <a:bodyPr vert="horz" lIns="91440" tIns="45720" rIns="91440" bIns="45720" rtlCol="0">
            <a:noAutofit/>
          </a:body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lang="es-CL" sz="2400" dirty="0">
                <a:solidFill>
                  <a:schemeClr val="bg1">
                    <a:lumMod val="50000"/>
                  </a:schemeClr>
                </a:solidFill>
                <a:latin typeface="Arial Narrow" pitchFamily="34" charset="0"/>
                <a:ea typeface="+mj-ea"/>
                <a:cs typeface="+mj-cs"/>
              </a:rPr>
              <a:t>OBJETIVOS ESPECÍFICOS</a:t>
            </a:r>
            <a:endParaRPr lang="es-ES_tradnl" sz="2400" dirty="0">
              <a:solidFill>
                <a:schemeClr val="bg1">
                  <a:lumMod val="50000"/>
                </a:schemeClr>
              </a:solidFill>
              <a:latin typeface="Arial Narrow" pitchFamily="34" charset="0"/>
              <a:ea typeface="+mj-ea"/>
              <a:cs typeface="+mj-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1800" b="0" i="0" u="none" strike="noStrike" kern="1200" cap="none" spc="0" normalizeH="0" baseline="0" noProof="0" dirty="0">
              <a:ln>
                <a:noFill/>
              </a:ln>
              <a:solidFill>
                <a:schemeClr val="tx1"/>
              </a:solidFill>
              <a:effectLst/>
              <a:uLnTx/>
              <a:uFillTx/>
              <a:latin typeface="+mn-lt"/>
              <a:ea typeface="+mn-ea"/>
              <a:cs typeface="+mn-cs"/>
            </a:endParaRPr>
          </a:p>
          <a:p>
            <a:pPr marL="514350" marR="0" lvl="0" indent="-514350" algn="just" defTabSz="914400" rtl="0" eaLnBrk="1" fontAlgn="auto" latinLnBrk="0" hangingPunct="1">
              <a:lnSpc>
                <a:spcPct val="100000"/>
              </a:lnSpc>
              <a:spcAft>
                <a:spcPts val="0"/>
              </a:spcAft>
              <a:buClrTx/>
              <a:buSzTx/>
              <a:buFont typeface="Arial" pitchFamily="34" charset="0"/>
              <a:buChar char="•"/>
              <a:tabLst/>
              <a:defRPr/>
            </a:pPr>
            <a:r>
              <a:rPr kumimoji="0" lang="es-CL" sz="1800" i="0" u="none" strike="noStrike" kern="1200" cap="none" spc="0" normalizeH="0" baseline="0" noProof="0" dirty="0">
                <a:ln>
                  <a:noFill/>
                </a:ln>
                <a:solidFill>
                  <a:schemeClr val="tx1"/>
                </a:solidFill>
                <a:effectLst/>
                <a:uLnTx/>
                <a:uFillTx/>
                <a:latin typeface="+mn-lt"/>
                <a:ea typeface="+mn-ea"/>
                <a:cs typeface="+mn-cs"/>
              </a:rPr>
              <a:t>Cuantificar la demanda actual.</a:t>
            </a:r>
          </a:p>
          <a:p>
            <a:pPr marL="514350" marR="0" lvl="0" indent="-514350" algn="just" defTabSz="914400" rtl="0" eaLnBrk="1" fontAlgn="auto" latinLnBrk="0" hangingPunct="1">
              <a:lnSpc>
                <a:spcPct val="100000"/>
              </a:lnSpc>
              <a:spcAft>
                <a:spcPts val="0"/>
              </a:spcAft>
              <a:buClrTx/>
              <a:buSzTx/>
              <a:buFont typeface="Arial" pitchFamily="34" charset="0"/>
              <a:buChar char="•"/>
              <a:tabLst/>
              <a:defRPr/>
            </a:pPr>
            <a:r>
              <a:rPr kumimoji="0" lang="es-CL" sz="1800" i="0" u="none" strike="noStrike" kern="1200" cap="none" spc="0" normalizeH="0" baseline="0" noProof="0" dirty="0">
                <a:ln>
                  <a:noFill/>
                </a:ln>
                <a:solidFill>
                  <a:schemeClr val="tx1"/>
                </a:solidFill>
                <a:effectLst/>
                <a:uLnTx/>
                <a:uFillTx/>
                <a:latin typeface="+mn-lt"/>
                <a:ea typeface="+mn-ea"/>
                <a:cs typeface="+mn-cs"/>
              </a:rPr>
              <a:t>Determinar el/los horizonte(s) de evaluación.</a:t>
            </a:r>
          </a:p>
          <a:p>
            <a:pPr marL="514350" indent="-514350" algn="just">
              <a:buFont typeface="Arial" pitchFamily="34" charset="0"/>
              <a:buChar char="•"/>
            </a:pPr>
            <a:r>
              <a:rPr lang="es-CL" dirty="0"/>
              <a:t>Realizar proyecciones de demanda</a:t>
            </a:r>
          </a:p>
          <a:p>
            <a:pPr marL="514350" indent="-514350" algn="just">
              <a:buFont typeface="Arial" pitchFamily="34" charset="0"/>
              <a:buChar char="•"/>
            </a:pPr>
            <a:r>
              <a:rPr lang="es-CL" dirty="0"/>
              <a:t>Propuestas de operación</a:t>
            </a:r>
            <a:endParaRPr lang="es-CL" sz="1000" dirty="0"/>
          </a:p>
          <a:p>
            <a:pPr marL="514350" indent="-514350" algn="just">
              <a:buFont typeface="Arial" pitchFamily="34" charset="0"/>
              <a:buChar char="•"/>
            </a:pPr>
            <a:r>
              <a:rPr lang="es-CL" dirty="0"/>
              <a:t>Análisis de costos operacional</a:t>
            </a:r>
          </a:p>
          <a:p>
            <a:pPr marL="514350" indent="-514350" algn="just">
              <a:buFont typeface="Arial" pitchFamily="34" charset="0"/>
              <a:buChar char="•"/>
            </a:pPr>
            <a:r>
              <a:rPr lang="es-CL" dirty="0"/>
              <a:t>Análisis de carga y proyecciones</a:t>
            </a:r>
            <a:r>
              <a:rPr lang="es-CL" sz="1600" dirty="0"/>
              <a:t>.</a:t>
            </a:r>
          </a:p>
          <a:p>
            <a:pPr marL="514350" marR="0" lvl="0" indent="-514350" algn="just" defTabSz="914400" rtl="0" eaLnBrk="1" fontAlgn="auto" latinLnBrk="0" hangingPunct="1">
              <a:lnSpc>
                <a:spcPct val="100000"/>
              </a:lnSpc>
              <a:spcBef>
                <a:spcPct val="20000"/>
              </a:spcBef>
              <a:spcAft>
                <a:spcPts val="0"/>
              </a:spcAft>
              <a:buClrTx/>
              <a:buSzTx/>
              <a:buFont typeface="+mj-lt"/>
              <a:buAutoNum type="arabicPeriod"/>
              <a:tabLst/>
              <a:defRPr/>
            </a:pPr>
            <a:endParaRPr kumimoji="0" lang="es-CL" sz="1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CL" sz="1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CL"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7200" y="274638"/>
            <a:ext cx="8229600" cy="1143000"/>
          </a:xfrm>
          <a:prstGeom prst="rect">
            <a:avLst/>
          </a:prstGeom>
        </p:spPr>
        <p:txBody>
          <a:bodyPr>
            <a:normAutofit fontScale="90000"/>
          </a:bodyPr>
          <a:lstStyle/>
          <a:p>
            <a:pPr algn="r"/>
            <a:r>
              <a:rPr lang="es-CL" sz="2800" dirty="0">
                <a:solidFill>
                  <a:schemeClr val="bg1">
                    <a:lumMod val="50000"/>
                  </a:schemeClr>
                </a:solidFill>
                <a:latin typeface="Arial Narrow" pitchFamily="34" charset="0"/>
              </a:rPr>
              <a:t>CARACTERIZACIÓN DE SERVICIOS</a:t>
            </a:r>
            <a:r>
              <a:rPr lang="es-CL" b="1" dirty="0"/>
              <a:t/>
            </a:r>
            <a:br>
              <a:rPr lang="es-CL" b="1" dirty="0"/>
            </a:br>
            <a:endParaRPr lang="es-CL" dirty="0"/>
          </a:p>
        </p:txBody>
      </p:sp>
      <p:sp>
        <p:nvSpPr>
          <p:cNvPr id="204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dirty="0">
                <a:ln>
                  <a:noFill/>
                </a:ln>
                <a:solidFill>
                  <a:schemeClr val="tx1"/>
                </a:solidFill>
                <a:effectLst/>
                <a:latin typeface="Arial" pitchFamily="34" charset="0"/>
                <a:cs typeface="Arial" pitchFamily="34" charset="0"/>
              </a:rPr>
              <a:t/>
            </a:r>
            <a:br>
              <a:rPr kumimoji="0" lang="es-CL" sz="1800" b="0" i="0" u="none" strike="noStrike" cap="none" normalizeH="0" baseline="0" dirty="0">
                <a:ln>
                  <a:noFill/>
                </a:ln>
                <a:solidFill>
                  <a:schemeClr val="tx1"/>
                </a:solidFill>
                <a:effectLst/>
                <a:latin typeface="Arial" pitchFamily="34" charset="0"/>
                <a:cs typeface="Arial" pitchFamily="34" charset="0"/>
              </a:rPr>
            </a:br>
            <a:endParaRPr kumimoji="0" lang="es-CL" sz="1800" b="0" i="0" u="none" strike="noStrike" cap="none" normalizeH="0" baseline="0" dirty="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s-CL" dirty="0"/>
          </a:p>
        </p:txBody>
      </p:sp>
      <p:sp>
        <p:nvSpPr>
          <p:cNvPr id="10" name="9 Rectángulo"/>
          <p:cNvSpPr/>
          <p:nvPr/>
        </p:nvSpPr>
        <p:spPr>
          <a:xfrm>
            <a:off x="395536" y="908720"/>
            <a:ext cx="7992888" cy="369332"/>
          </a:xfrm>
          <a:prstGeom prst="rect">
            <a:avLst/>
          </a:prstGeom>
        </p:spPr>
        <p:txBody>
          <a:bodyPr wrap="square">
            <a:spAutoFit/>
          </a:bodyPr>
          <a:lstStyle/>
          <a:p>
            <a:pPr marL="185738" indent="-185738">
              <a:buFont typeface="Arial" pitchFamily="34" charset="0"/>
              <a:buChar char="•"/>
            </a:pPr>
            <a:r>
              <a:rPr lang="es-CL" dirty="0"/>
              <a:t>Servicio Marítimo:</a:t>
            </a:r>
          </a:p>
        </p:txBody>
      </p:sp>
      <p:sp>
        <p:nvSpPr>
          <p:cNvPr id="13" name="12 Rectángulo"/>
          <p:cNvSpPr/>
          <p:nvPr/>
        </p:nvSpPr>
        <p:spPr>
          <a:xfrm>
            <a:off x="755576" y="1268760"/>
            <a:ext cx="7920880" cy="646331"/>
          </a:xfrm>
          <a:prstGeom prst="rect">
            <a:avLst/>
          </a:prstGeom>
        </p:spPr>
        <p:txBody>
          <a:bodyPr wrap="square">
            <a:spAutoFit/>
          </a:bodyPr>
          <a:lstStyle/>
          <a:p>
            <a:pPr marL="361950" indent="-361950">
              <a:buFont typeface="Wingdings" pitchFamily="2" charset="2"/>
              <a:buChar char="ü"/>
            </a:pPr>
            <a:r>
              <a:rPr lang="es-CL" dirty="0"/>
              <a:t>A través de la empresa Transbordadora Austral Broom S.A., operando un ferry que transporta pasajeros, vehículos y carga</a:t>
            </a:r>
          </a:p>
        </p:txBody>
      </p:sp>
      <p:sp>
        <p:nvSpPr>
          <p:cNvPr id="16" name="15 Rectángulo"/>
          <p:cNvSpPr/>
          <p:nvPr/>
        </p:nvSpPr>
        <p:spPr>
          <a:xfrm>
            <a:off x="683568" y="2060848"/>
            <a:ext cx="8064896" cy="3970318"/>
          </a:xfrm>
          <a:prstGeom prst="rect">
            <a:avLst/>
          </a:prstGeom>
        </p:spPr>
        <p:txBody>
          <a:bodyPr wrap="square">
            <a:spAutoFit/>
          </a:bodyPr>
          <a:lstStyle/>
          <a:p>
            <a:r>
              <a:rPr lang="es-CL" b="1" u="sng" dirty="0"/>
              <a:t>Itinerarios</a:t>
            </a:r>
          </a:p>
          <a:p>
            <a:r>
              <a:rPr lang="es-CL" dirty="0"/>
              <a:t>Servicio semanal de pasajeros, carga y vehículos.  Zarpa los días jueves a las 18:00 hrs desde el Terminal de Tres Puentes en Punta Arenas y los días sábado a las 16:00 hrs desde el Terminal de Transbordadores de Puerto Williams, con excepción de una vez al mes que zarpa el día domingo a las 16:00 hrs producto del viaje Puerto Williams - Puerto Toro.</a:t>
            </a:r>
          </a:p>
          <a:p>
            <a:endParaRPr lang="es-CL" dirty="0"/>
          </a:p>
          <a:p>
            <a:r>
              <a:rPr lang="es-CL" dirty="0"/>
              <a:t>Diez viajes al año para el transporte especial de gas y carga peligrosa. Actualmente zarpa desde Punta Arenas un día lunes a las 8:00 hrs a mediados de mes y retorna el día martes de la misma semana a las 0:00 hrs desde Puerto Williams.</a:t>
            </a:r>
          </a:p>
          <a:p>
            <a:endParaRPr lang="es-CL" dirty="0"/>
          </a:p>
          <a:p>
            <a:r>
              <a:rPr lang="es-CL" dirty="0"/>
              <a:t>Un viaje al mes a Puerto Toro para carga y pasajeros desde Puerto Williams zarpando el día domingo de la última semana del mes a las 7:00 hrs y retornado desde Puerto Toro a las 11:30 hrs.</a:t>
            </a: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7200" y="274638"/>
            <a:ext cx="8229600" cy="1143000"/>
          </a:xfrm>
          <a:prstGeom prst="rect">
            <a:avLst/>
          </a:prstGeom>
        </p:spPr>
        <p:txBody>
          <a:bodyPr>
            <a:normAutofit fontScale="90000"/>
          </a:bodyPr>
          <a:lstStyle/>
          <a:p>
            <a:pPr algn="r"/>
            <a:r>
              <a:rPr lang="es-CL" sz="2800" dirty="0">
                <a:solidFill>
                  <a:schemeClr val="bg1">
                    <a:lumMod val="50000"/>
                  </a:schemeClr>
                </a:solidFill>
                <a:latin typeface="Arial Narrow" pitchFamily="34" charset="0"/>
              </a:rPr>
              <a:t>CARACTERIZACIÓN DE SERVICIOS</a:t>
            </a:r>
            <a:r>
              <a:rPr lang="es-CL" b="1" dirty="0"/>
              <a:t/>
            </a:r>
            <a:br>
              <a:rPr lang="es-CL" b="1" dirty="0"/>
            </a:br>
            <a:endParaRPr lang="es-CL" dirty="0"/>
          </a:p>
        </p:txBody>
      </p:sp>
      <p:sp>
        <p:nvSpPr>
          <p:cNvPr id="204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dirty="0">
                <a:ln>
                  <a:noFill/>
                </a:ln>
                <a:solidFill>
                  <a:schemeClr val="tx1"/>
                </a:solidFill>
                <a:effectLst/>
                <a:latin typeface="Arial" pitchFamily="34" charset="0"/>
                <a:cs typeface="Arial" pitchFamily="34" charset="0"/>
              </a:rPr>
              <a:t/>
            </a:r>
            <a:br>
              <a:rPr kumimoji="0" lang="es-CL" sz="1800" b="0" i="0" u="none" strike="noStrike" cap="none" normalizeH="0" baseline="0" dirty="0">
                <a:ln>
                  <a:noFill/>
                </a:ln>
                <a:solidFill>
                  <a:schemeClr val="tx1"/>
                </a:solidFill>
                <a:effectLst/>
                <a:latin typeface="Arial" pitchFamily="34" charset="0"/>
                <a:cs typeface="Arial" pitchFamily="34" charset="0"/>
              </a:rPr>
            </a:br>
            <a:endParaRPr kumimoji="0" lang="es-CL" sz="1800" b="0" i="0" u="none" strike="noStrike" cap="none" normalizeH="0" baseline="0" dirty="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s-CL" dirty="0"/>
          </a:p>
        </p:txBody>
      </p:sp>
      <p:sp>
        <p:nvSpPr>
          <p:cNvPr id="10" name="9 Rectángulo"/>
          <p:cNvSpPr/>
          <p:nvPr/>
        </p:nvSpPr>
        <p:spPr>
          <a:xfrm>
            <a:off x="395536" y="908720"/>
            <a:ext cx="7992888" cy="369332"/>
          </a:xfrm>
          <a:prstGeom prst="rect">
            <a:avLst/>
          </a:prstGeom>
        </p:spPr>
        <p:txBody>
          <a:bodyPr wrap="square">
            <a:spAutoFit/>
          </a:bodyPr>
          <a:lstStyle/>
          <a:p>
            <a:pPr marL="185738" indent="-185738">
              <a:buFont typeface="Arial" pitchFamily="34" charset="0"/>
              <a:buChar char="•"/>
            </a:pPr>
            <a:r>
              <a:rPr lang="es-CL" dirty="0"/>
              <a:t>Servicio Marítimo:</a:t>
            </a:r>
          </a:p>
        </p:txBody>
      </p:sp>
      <p:sp>
        <p:nvSpPr>
          <p:cNvPr id="13" name="12 Rectángulo"/>
          <p:cNvSpPr/>
          <p:nvPr/>
        </p:nvSpPr>
        <p:spPr>
          <a:xfrm>
            <a:off x="755576" y="1268760"/>
            <a:ext cx="7920880" cy="1200329"/>
          </a:xfrm>
          <a:prstGeom prst="rect">
            <a:avLst/>
          </a:prstGeom>
        </p:spPr>
        <p:txBody>
          <a:bodyPr wrap="square">
            <a:spAutoFit/>
          </a:bodyPr>
          <a:lstStyle/>
          <a:p>
            <a:r>
              <a:rPr lang="es-CL" dirty="0"/>
              <a:t>La capacidad máxima de pasajeros de acuerdo a las características técnicas de la embarcación corresponde a 184 personas.</a:t>
            </a:r>
          </a:p>
          <a:p>
            <a:r>
              <a:rPr lang="es-CL" dirty="0"/>
              <a:t>Actualmente la embarcación dispone de 25 asientos cama, 40 asientos semicama y 92 asientos tipo urbano, con lo cual la habitabilidad alcanza los 157 asientos.</a:t>
            </a:r>
          </a:p>
        </p:txBody>
      </p:sp>
      <p:pic>
        <p:nvPicPr>
          <p:cNvPr id="8" name="7 Imagen"/>
          <p:cNvPicPr/>
          <p:nvPr/>
        </p:nvPicPr>
        <p:blipFill>
          <a:blip r:embed="rId3" cstate="print"/>
          <a:srcRect l="8147" t="9276" r="8181" b="6787"/>
          <a:stretch>
            <a:fillRect/>
          </a:stretch>
        </p:blipFill>
        <p:spPr bwMode="auto">
          <a:xfrm>
            <a:off x="1187624" y="2564904"/>
            <a:ext cx="3409950" cy="2566108"/>
          </a:xfrm>
          <a:prstGeom prst="rect">
            <a:avLst/>
          </a:prstGeom>
          <a:noFill/>
          <a:ln w="9525">
            <a:noFill/>
            <a:miter lim="800000"/>
            <a:headEnd/>
            <a:tailEnd/>
          </a:ln>
        </p:spPr>
      </p:pic>
      <p:sp>
        <p:nvSpPr>
          <p:cNvPr id="9" name="8 Rectángulo"/>
          <p:cNvSpPr/>
          <p:nvPr/>
        </p:nvSpPr>
        <p:spPr>
          <a:xfrm>
            <a:off x="827584" y="5445224"/>
            <a:ext cx="7488832" cy="646331"/>
          </a:xfrm>
          <a:prstGeom prst="rect">
            <a:avLst/>
          </a:prstGeom>
        </p:spPr>
        <p:txBody>
          <a:bodyPr wrap="square">
            <a:spAutoFit/>
          </a:bodyPr>
          <a:lstStyle/>
          <a:p>
            <a:r>
              <a:rPr lang="es-CL" dirty="0"/>
              <a:t>La nave que presta el servicio es la embarcación Yaghan, la cual fue construida en el astillero de Asenav, Valdivia entrando en operación el año 2011.</a:t>
            </a: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7200" y="274638"/>
            <a:ext cx="8229600" cy="1143000"/>
          </a:xfrm>
          <a:prstGeom prst="rect">
            <a:avLst/>
          </a:prstGeom>
        </p:spPr>
        <p:txBody>
          <a:bodyPr>
            <a:normAutofit fontScale="90000"/>
          </a:bodyPr>
          <a:lstStyle/>
          <a:p>
            <a:pPr algn="r"/>
            <a:r>
              <a:rPr lang="es-CL" sz="2800" dirty="0">
                <a:solidFill>
                  <a:schemeClr val="bg1">
                    <a:lumMod val="50000"/>
                  </a:schemeClr>
                </a:solidFill>
                <a:latin typeface="Arial Narrow" pitchFamily="34" charset="0"/>
              </a:rPr>
              <a:t>CARACTERIZACIÓN DE SERVICIOS</a:t>
            </a:r>
            <a:r>
              <a:rPr lang="es-CL" b="1" dirty="0"/>
              <a:t/>
            </a:r>
            <a:br>
              <a:rPr lang="es-CL" b="1" dirty="0"/>
            </a:br>
            <a:endParaRPr lang="es-CL" dirty="0"/>
          </a:p>
        </p:txBody>
      </p:sp>
      <p:sp>
        <p:nvSpPr>
          <p:cNvPr id="204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dirty="0">
                <a:ln>
                  <a:noFill/>
                </a:ln>
                <a:solidFill>
                  <a:schemeClr val="tx1"/>
                </a:solidFill>
                <a:effectLst/>
                <a:latin typeface="Arial" pitchFamily="34" charset="0"/>
                <a:cs typeface="Arial" pitchFamily="34" charset="0"/>
              </a:rPr>
              <a:t/>
            </a:r>
            <a:br>
              <a:rPr kumimoji="0" lang="es-CL" sz="1800" b="0" i="0" u="none" strike="noStrike" cap="none" normalizeH="0" baseline="0" dirty="0">
                <a:ln>
                  <a:noFill/>
                </a:ln>
                <a:solidFill>
                  <a:schemeClr val="tx1"/>
                </a:solidFill>
                <a:effectLst/>
                <a:latin typeface="Arial" pitchFamily="34" charset="0"/>
                <a:cs typeface="Arial" pitchFamily="34" charset="0"/>
              </a:rPr>
            </a:br>
            <a:endParaRPr kumimoji="0" lang="es-CL" sz="1800" b="0" i="0" u="none" strike="noStrike" cap="none" normalizeH="0" baseline="0" dirty="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s-CL" dirty="0"/>
          </a:p>
        </p:txBody>
      </p:sp>
      <p:sp>
        <p:nvSpPr>
          <p:cNvPr id="10" name="9 Rectángulo"/>
          <p:cNvSpPr/>
          <p:nvPr/>
        </p:nvSpPr>
        <p:spPr>
          <a:xfrm>
            <a:off x="395536" y="908720"/>
            <a:ext cx="7992888" cy="369332"/>
          </a:xfrm>
          <a:prstGeom prst="rect">
            <a:avLst/>
          </a:prstGeom>
        </p:spPr>
        <p:txBody>
          <a:bodyPr wrap="square">
            <a:spAutoFit/>
          </a:bodyPr>
          <a:lstStyle/>
          <a:p>
            <a:pPr marL="185738" indent="-185738">
              <a:buFont typeface="Arial" pitchFamily="34" charset="0"/>
              <a:buChar char="•"/>
            </a:pPr>
            <a:r>
              <a:rPr lang="es-CL" dirty="0"/>
              <a:t>Servicio Marítimo:</a:t>
            </a:r>
          </a:p>
        </p:txBody>
      </p:sp>
      <p:sp>
        <p:nvSpPr>
          <p:cNvPr id="9" name="8 Rectángulo"/>
          <p:cNvSpPr/>
          <p:nvPr/>
        </p:nvSpPr>
        <p:spPr>
          <a:xfrm>
            <a:off x="683568" y="1340768"/>
            <a:ext cx="7488832" cy="369332"/>
          </a:xfrm>
          <a:prstGeom prst="rect">
            <a:avLst/>
          </a:prstGeom>
        </p:spPr>
        <p:txBody>
          <a:bodyPr wrap="square">
            <a:spAutoFit/>
          </a:bodyPr>
          <a:lstStyle/>
          <a:p>
            <a:r>
              <a:rPr lang="es-CL" dirty="0"/>
              <a:t>La distancia de viaje promedio es de 303 millas náuticas.</a:t>
            </a:r>
          </a:p>
        </p:txBody>
      </p:sp>
      <p:graphicFrame>
        <p:nvGraphicFramePr>
          <p:cNvPr id="11" name="10 Tabla"/>
          <p:cNvGraphicFramePr>
            <a:graphicFrameLocks noGrp="1"/>
          </p:cNvGraphicFramePr>
          <p:nvPr/>
        </p:nvGraphicFramePr>
        <p:xfrm>
          <a:off x="755576" y="2276872"/>
          <a:ext cx="5760639" cy="1173480"/>
        </p:xfrm>
        <a:graphic>
          <a:graphicData uri="http://schemas.openxmlformats.org/drawingml/2006/table">
            <a:tbl>
              <a:tblPr/>
              <a:tblGrid>
                <a:gridCol w="3135613">
                  <a:extLst>
                    <a:ext uri="{9D8B030D-6E8A-4147-A177-3AD203B41FA5}">
                      <a16:colId xmlns:a16="http://schemas.microsoft.com/office/drawing/2014/main" xmlns="" val="20000"/>
                    </a:ext>
                  </a:extLst>
                </a:gridCol>
                <a:gridCol w="1312513">
                  <a:extLst>
                    <a:ext uri="{9D8B030D-6E8A-4147-A177-3AD203B41FA5}">
                      <a16:colId xmlns:a16="http://schemas.microsoft.com/office/drawing/2014/main" xmlns="" val="20001"/>
                    </a:ext>
                  </a:extLst>
                </a:gridCol>
                <a:gridCol w="1312513">
                  <a:extLst>
                    <a:ext uri="{9D8B030D-6E8A-4147-A177-3AD203B41FA5}">
                      <a16:colId xmlns:a16="http://schemas.microsoft.com/office/drawing/2014/main" xmlns="" val="20002"/>
                    </a:ext>
                  </a:extLst>
                </a:gridCol>
              </a:tblGrid>
              <a:tr h="0">
                <a:tc rowSpan="2">
                  <a:txBody>
                    <a:bodyPr/>
                    <a:lstStyle/>
                    <a:p>
                      <a:pPr algn="ctr">
                        <a:spcAft>
                          <a:spcPts val="0"/>
                        </a:spcAft>
                      </a:pPr>
                      <a:r>
                        <a:rPr lang="es-ES" sz="1100" b="1" dirty="0">
                          <a:solidFill>
                            <a:srgbClr val="000000"/>
                          </a:solidFill>
                          <a:latin typeface="Arial Narrow"/>
                          <a:ea typeface="Calibri"/>
                        </a:rPr>
                        <a:t>Usuario</a:t>
                      </a:r>
                      <a:endParaRPr lang="es-CL" sz="1600" dirty="0">
                        <a:solidFill>
                          <a:srgbClr val="000000"/>
                        </a:solidFill>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a:solidFill>
                            <a:srgbClr val="000000"/>
                          </a:solidFill>
                          <a:latin typeface="Arial Narrow"/>
                          <a:ea typeface="Calibri"/>
                        </a:rPr>
                        <a:t>Pta. Arenas - Pto. Williams</a:t>
                      </a:r>
                      <a:endParaRPr lang="es-CL" sz="16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a:solidFill>
                            <a:srgbClr val="000000"/>
                          </a:solidFill>
                          <a:latin typeface="Arial Narrow"/>
                          <a:ea typeface="Calibri"/>
                        </a:rPr>
                        <a:t>Pto. Williams -</a:t>
                      </a:r>
                      <a:endParaRPr lang="es-CL" sz="1600" dirty="0">
                        <a:solidFill>
                          <a:srgbClr val="000000"/>
                        </a:solidFill>
                        <a:latin typeface="Arial"/>
                        <a:ea typeface="Calibri"/>
                      </a:endParaRPr>
                    </a:p>
                    <a:p>
                      <a:pPr algn="ctr">
                        <a:spcAft>
                          <a:spcPts val="0"/>
                        </a:spcAft>
                      </a:pPr>
                      <a:r>
                        <a:rPr lang="es-ES" sz="1100" dirty="0">
                          <a:solidFill>
                            <a:srgbClr val="000000"/>
                          </a:solidFill>
                          <a:latin typeface="Arial Narrow"/>
                          <a:ea typeface="Calibri"/>
                        </a:rPr>
                        <a:t>Pta. Arenas  </a:t>
                      </a:r>
                      <a:endParaRPr lang="es-CL" sz="16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0">
                <a:tc vMerge="1">
                  <a:txBody>
                    <a:bodyPr/>
                    <a:lstStyle/>
                    <a:p>
                      <a:endParaRPr lang="es-CL"/>
                    </a:p>
                  </a:txBody>
                  <a:tcPr/>
                </a:tc>
                <a:tc>
                  <a:txBody>
                    <a:bodyPr/>
                    <a:lstStyle/>
                    <a:p>
                      <a:pPr algn="ctr">
                        <a:spcAft>
                          <a:spcPts val="0"/>
                        </a:spcAft>
                      </a:pPr>
                      <a:r>
                        <a:rPr lang="es-ES" sz="1100" b="1" dirty="0">
                          <a:solidFill>
                            <a:srgbClr val="000000"/>
                          </a:solidFill>
                          <a:latin typeface="Arial Narrow"/>
                          <a:ea typeface="Calibri"/>
                        </a:rPr>
                        <a:t>Tarifa ($)</a:t>
                      </a:r>
                      <a:endParaRPr lang="es-CL" sz="16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b="1" dirty="0">
                          <a:solidFill>
                            <a:srgbClr val="000000"/>
                          </a:solidFill>
                          <a:latin typeface="Arial Narrow"/>
                          <a:ea typeface="Calibri"/>
                        </a:rPr>
                        <a:t>Tarifa $</a:t>
                      </a:r>
                      <a:endParaRPr lang="es-CL" sz="16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algn="just">
                        <a:spcAft>
                          <a:spcPts val="0"/>
                        </a:spcAft>
                      </a:pPr>
                      <a:r>
                        <a:rPr lang="es-ES" sz="1100" dirty="0">
                          <a:solidFill>
                            <a:srgbClr val="000000"/>
                          </a:solidFill>
                          <a:latin typeface="Arial Narrow"/>
                          <a:ea typeface="Calibri"/>
                        </a:rPr>
                        <a:t>Menor de 10 años, asiento semicama</a:t>
                      </a:r>
                      <a:endParaRPr lang="es-CL" sz="16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a:solidFill>
                            <a:srgbClr val="000000"/>
                          </a:solidFill>
                          <a:latin typeface="Arial Narrow"/>
                          <a:ea typeface="Calibri"/>
                        </a:rPr>
                        <a:t>51.025</a:t>
                      </a:r>
                      <a:endParaRPr lang="es-CL" sz="16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a:solidFill>
                            <a:srgbClr val="000000"/>
                          </a:solidFill>
                          <a:latin typeface="Arial Narrow"/>
                          <a:ea typeface="Calibri"/>
                        </a:rPr>
                        <a:t>51.025</a:t>
                      </a:r>
                      <a:endParaRPr lang="es-CL" sz="16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algn="just">
                        <a:spcAft>
                          <a:spcPts val="0"/>
                        </a:spcAft>
                      </a:pPr>
                      <a:r>
                        <a:rPr lang="es-ES" sz="1100" dirty="0">
                          <a:solidFill>
                            <a:srgbClr val="000000"/>
                          </a:solidFill>
                          <a:latin typeface="Arial Narrow"/>
                          <a:ea typeface="Calibri"/>
                        </a:rPr>
                        <a:t>Menor de 10 años, asiento cama*</a:t>
                      </a:r>
                      <a:endParaRPr lang="es-CL" sz="16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a:solidFill>
                            <a:srgbClr val="000000"/>
                          </a:solidFill>
                          <a:latin typeface="Arial Narrow"/>
                          <a:ea typeface="Calibri"/>
                        </a:rPr>
                        <a:t>71.320</a:t>
                      </a:r>
                      <a:endParaRPr lang="es-CL" sz="16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a:solidFill>
                            <a:srgbClr val="000000"/>
                          </a:solidFill>
                          <a:latin typeface="Arial Narrow"/>
                          <a:ea typeface="Calibri"/>
                        </a:rPr>
                        <a:t>71.320</a:t>
                      </a:r>
                      <a:endParaRPr lang="es-CL" sz="16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pPr algn="just">
                        <a:spcAft>
                          <a:spcPts val="0"/>
                        </a:spcAft>
                      </a:pPr>
                      <a:r>
                        <a:rPr lang="es-ES" sz="1100" dirty="0">
                          <a:solidFill>
                            <a:srgbClr val="000000"/>
                          </a:solidFill>
                          <a:latin typeface="Arial Narrow"/>
                          <a:ea typeface="Calibri"/>
                        </a:rPr>
                        <a:t>Adulto, asiento semicama</a:t>
                      </a:r>
                      <a:endParaRPr lang="es-CL" sz="16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a:solidFill>
                            <a:srgbClr val="000000"/>
                          </a:solidFill>
                          <a:latin typeface="Arial Narrow"/>
                          <a:ea typeface="Calibri"/>
                        </a:rPr>
                        <a:t>102.050</a:t>
                      </a:r>
                      <a:endParaRPr lang="es-CL" sz="16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a:solidFill>
                            <a:srgbClr val="000000"/>
                          </a:solidFill>
                          <a:latin typeface="Arial Narrow"/>
                          <a:ea typeface="Calibri"/>
                        </a:rPr>
                        <a:t>102.050</a:t>
                      </a:r>
                      <a:endParaRPr lang="es-CL" sz="16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0">
                <a:tc>
                  <a:txBody>
                    <a:bodyPr/>
                    <a:lstStyle/>
                    <a:p>
                      <a:pPr algn="just">
                        <a:spcAft>
                          <a:spcPts val="0"/>
                        </a:spcAft>
                      </a:pPr>
                      <a:r>
                        <a:rPr lang="es-ES" sz="1100" dirty="0">
                          <a:solidFill>
                            <a:srgbClr val="000000"/>
                          </a:solidFill>
                          <a:latin typeface="Arial Narrow"/>
                          <a:ea typeface="Calibri"/>
                        </a:rPr>
                        <a:t>Adulto, asiento cama*</a:t>
                      </a:r>
                      <a:endParaRPr lang="es-CL" sz="16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a:solidFill>
                            <a:srgbClr val="000000"/>
                          </a:solidFill>
                          <a:latin typeface="Arial Narrow"/>
                          <a:ea typeface="Calibri"/>
                        </a:rPr>
                        <a:t>142.640</a:t>
                      </a:r>
                      <a:endParaRPr lang="es-CL" sz="16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a:solidFill>
                            <a:srgbClr val="000000"/>
                          </a:solidFill>
                          <a:latin typeface="Arial Narrow"/>
                          <a:ea typeface="Calibri"/>
                        </a:rPr>
                        <a:t>142.640</a:t>
                      </a:r>
                      <a:endParaRPr lang="es-CL" sz="16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12" name="11 Rectángulo"/>
          <p:cNvSpPr/>
          <p:nvPr/>
        </p:nvSpPr>
        <p:spPr>
          <a:xfrm>
            <a:off x="755576" y="1844824"/>
            <a:ext cx="3106235" cy="369332"/>
          </a:xfrm>
          <a:prstGeom prst="rect">
            <a:avLst/>
          </a:prstGeom>
        </p:spPr>
        <p:txBody>
          <a:bodyPr wrap="none">
            <a:spAutoFit/>
          </a:bodyPr>
          <a:lstStyle/>
          <a:p>
            <a:r>
              <a:rPr lang="es-CL" b="1" dirty="0"/>
              <a:t>Tarifas Pasajeros no residentes</a:t>
            </a:r>
          </a:p>
        </p:txBody>
      </p:sp>
      <p:graphicFrame>
        <p:nvGraphicFramePr>
          <p:cNvPr id="14" name="13 Tabla"/>
          <p:cNvGraphicFramePr>
            <a:graphicFrameLocks noGrp="1"/>
          </p:cNvGraphicFramePr>
          <p:nvPr/>
        </p:nvGraphicFramePr>
        <p:xfrm>
          <a:off x="827584" y="4653136"/>
          <a:ext cx="4921885" cy="1120140"/>
        </p:xfrm>
        <a:graphic>
          <a:graphicData uri="http://schemas.openxmlformats.org/drawingml/2006/table">
            <a:tbl>
              <a:tblPr/>
              <a:tblGrid>
                <a:gridCol w="2679065">
                  <a:extLst>
                    <a:ext uri="{9D8B030D-6E8A-4147-A177-3AD203B41FA5}">
                      <a16:colId xmlns:a16="http://schemas.microsoft.com/office/drawing/2014/main" xmlns="" val="20000"/>
                    </a:ext>
                  </a:extLst>
                </a:gridCol>
                <a:gridCol w="1121410">
                  <a:extLst>
                    <a:ext uri="{9D8B030D-6E8A-4147-A177-3AD203B41FA5}">
                      <a16:colId xmlns:a16="http://schemas.microsoft.com/office/drawing/2014/main" xmlns="" val="20001"/>
                    </a:ext>
                  </a:extLst>
                </a:gridCol>
                <a:gridCol w="1121410">
                  <a:extLst>
                    <a:ext uri="{9D8B030D-6E8A-4147-A177-3AD203B41FA5}">
                      <a16:colId xmlns:a16="http://schemas.microsoft.com/office/drawing/2014/main" xmlns="" val="20002"/>
                    </a:ext>
                  </a:extLst>
                </a:gridCol>
              </a:tblGrid>
              <a:tr h="0">
                <a:tc>
                  <a:txBody>
                    <a:bodyPr/>
                    <a:lstStyle/>
                    <a:p>
                      <a:pPr algn="ctr">
                        <a:spcAft>
                          <a:spcPts val="0"/>
                        </a:spcAft>
                      </a:pPr>
                      <a:endParaRPr lang="es-ES" sz="1050" dirty="0">
                        <a:solidFill>
                          <a:srgbClr val="000000"/>
                        </a:solidFill>
                        <a:latin typeface="Arial Narrow"/>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50" dirty="0">
                          <a:solidFill>
                            <a:srgbClr val="000000"/>
                          </a:solidFill>
                          <a:latin typeface="Arial Narrow"/>
                          <a:ea typeface="Calibri"/>
                        </a:rPr>
                        <a:t>Pta. Arenas - Pto. Williams</a:t>
                      </a:r>
                      <a:endParaRPr lang="es-CL" sz="14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50" dirty="0">
                          <a:solidFill>
                            <a:srgbClr val="000000"/>
                          </a:solidFill>
                          <a:latin typeface="Arial Narrow"/>
                          <a:ea typeface="Calibri"/>
                        </a:rPr>
                        <a:t>Pto. Williams -</a:t>
                      </a:r>
                      <a:endParaRPr lang="es-CL" sz="1400" dirty="0">
                        <a:solidFill>
                          <a:srgbClr val="000000"/>
                        </a:solidFill>
                        <a:latin typeface="Arial"/>
                        <a:ea typeface="Calibri"/>
                      </a:endParaRPr>
                    </a:p>
                    <a:p>
                      <a:pPr algn="ctr">
                        <a:spcAft>
                          <a:spcPts val="0"/>
                        </a:spcAft>
                      </a:pPr>
                      <a:r>
                        <a:rPr lang="es-ES" sz="1050" dirty="0">
                          <a:solidFill>
                            <a:srgbClr val="000000"/>
                          </a:solidFill>
                          <a:latin typeface="Arial Narrow"/>
                          <a:ea typeface="Calibri"/>
                        </a:rPr>
                        <a:t>Pta. Arenas  </a:t>
                      </a:r>
                      <a:endParaRPr lang="es-CL" sz="14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pPr algn="ctr">
                        <a:spcAft>
                          <a:spcPts val="0"/>
                        </a:spcAft>
                      </a:pPr>
                      <a:r>
                        <a:rPr lang="es-ES" sz="1050" b="1" dirty="0">
                          <a:solidFill>
                            <a:srgbClr val="000000"/>
                          </a:solidFill>
                          <a:latin typeface="Arial Narrow"/>
                          <a:ea typeface="Calibri"/>
                        </a:rPr>
                        <a:t>Usuario</a:t>
                      </a:r>
                      <a:endParaRPr lang="es-CL" sz="14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50" b="1" dirty="0">
                          <a:solidFill>
                            <a:srgbClr val="000000"/>
                          </a:solidFill>
                          <a:latin typeface="Arial Narrow"/>
                          <a:ea typeface="Calibri"/>
                        </a:rPr>
                        <a:t>Tarifa ($)</a:t>
                      </a:r>
                      <a:endParaRPr lang="es-CL" sz="14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50" b="1" dirty="0">
                          <a:solidFill>
                            <a:srgbClr val="000000"/>
                          </a:solidFill>
                          <a:latin typeface="Arial Narrow"/>
                          <a:ea typeface="Calibri"/>
                        </a:rPr>
                        <a:t>Tarifa $</a:t>
                      </a:r>
                      <a:endParaRPr lang="es-CL" sz="14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algn="just">
                        <a:spcAft>
                          <a:spcPts val="0"/>
                        </a:spcAft>
                      </a:pPr>
                      <a:r>
                        <a:rPr lang="es-ES" sz="1050" dirty="0">
                          <a:solidFill>
                            <a:srgbClr val="000000"/>
                          </a:solidFill>
                          <a:latin typeface="Arial Narrow"/>
                          <a:ea typeface="Calibri"/>
                        </a:rPr>
                        <a:t>Menor de 10 años, asiento semicama</a:t>
                      </a:r>
                      <a:endParaRPr lang="es-CL" sz="14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50" dirty="0">
                          <a:solidFill>
                            <a:srgbClr val="000000"/>
                          </a:solidFill>
                          <a:latin typeface="Arial Narrow"/>
                          <a:ea typeface="Calibri"/>
                        </a:rPr>
                        <a:t>Gratis</a:t>
                      </a:r>
                      <a:endParaRPr lang="es-CL" sz="14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50" dirty="0">
                          <a:solidFill>
                            <a:srgbClr val="000000"/>
                          </a:solidFill>
                          <a:latin typeface="Arial Narrow"/>
                          <a:ea typeface="Calibri"/>
                        </a:rPr>
                        <a:t>Gratis</a:t>
                      </a:r>
                      <a:endParaRPr lang="es-CL" sz="14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algn="just">
                        <a:spcAft>
                          <a:spcPts val="0"/>
                        </a:spcAft>
                      </a:pPr>
                      <a:r>
                        <a:rPr lang="es-ES" sz="1050" dirty="0">
                          <a:solidFill>
                            <a:srgbClr val="000000"/>
                          </a:solidFill>
                          <a:latin typeface="Arial Narrow"/>
                          <a:ea typeface="Calibri"/>
                        </a:rPr>
                        <a:t>Menor de 10 años, asiento cama*</a:t>
                      </a:r>
                      <a:endParaRPr lang="es-CL" sz="14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50" dirty="0">
                          <a:solidFill>
                            <a:srgbClr val="000000"/>
                          </a:solidFill>
                          <a:latin typeface="Arial Narrow"/>
                          <a:ea typeface="Calibri"/>
                        </a:rPr>
                        <a:t>20.260</a:t>
                      </a:r>
                      <a:endParaRPr lang="es-CL" sz="14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50" dirty="0">
                          <a:solidFill>
                            <a:srgbClr val="000000"/>
                          </a:solidFill>
                          <a:latin typeface="Arial Narrow"/>
                          <a:ea typeface="Calibri"/>
                        </a:rPr>
                        <a:t>20.260</a:t>
                      </a:r>
                      <a:endParaRPr lang="es-CL" sz="14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pPr algn="just">
                        <a:spcAft>
                          <a:spcPts val="0"/>
                        </a:spcAft>
                      </a:pPr>
                      <a:r>
                        <a:rPr lang="es-ES" sz="1050" dirty="0">
                          <a:solidFill>
                            <a:srgbClr val="000000"/>
                          </a:solidFill>
                          <a:latin typeface="Arial Narrow"/>
                          <a:ea typeface="Calibri"/>
                        </a:rPr>
                        <a:t>Adulto, asiento semicama</a:t>
                      </a:r>
                      <a:endParaRPr lang="es-CL" sz="14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50" dirty="0">
                          <a:solidFill>
                            <a:srgbClr val="000000"/>
                          </a:solidFill>
                          <a:latin typeface="Arial Narrow"/>
                          <a:ea typeface="Calibri"/>
                        </a:rPr>
                        <a:t>5.720</a:t>
                      </a:r>
                      <a:endParaRPr lang="es-CL" sz="14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50" dirty="0">
                          <a:solidFill>
                            <a:srgbClr val="000000"/>
                          </a:solidFill>
                          <a:latin typeface="Arial Narrow"/>
                          <a:ea typeface="Calibri"/>
                        </a:rPr>
                        <a:t>5.720</a:t>
                      </a:r>
                      <a:endParaRPr lang="es-CL" sz="14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0">
                <a:tc>
                  <a:txBody>
                    <a:bodyPr/>
                    <a:lstStyle/>
                    <a:p>
                      <a:pPr algn="just">
                        <a:spcAft>
                          <a:spcPts val="0"/>
                        </a:spcAft>
                      </a:pPr>
                      <a:r>
                        <a:rPr lang="es-ES" sz="1050" dirty="0">
                          <a:solidFill>
                            <a:srgbClr val="000000"/>
                          </a:solidFill>
                          <a:latin typeface="Arial Narrow"/>
                          <a:ea typeface="Calibri"/>
                        </a:rPr>
                        <a:t>Adulto, asiento cama*</a:t>
                      </a:r>
                      <a:endParaRPr lang="es-CL" sz="14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50" dirty="0">
                          <a:solidFill>
                            <a:srgbClr val="000000"/>
                          </a:solidFill>
                          <a:latin typeface="Arial Narrow"/>
                          <a:ea typeface="Calibri"/>
                        </a:rPr>
                        <a:t>25.980</a:t>
                      </a:r>
                      <a:endParaRPr lang="es-CL" sz="14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50" dirty="0">
                          <a:solidFill>
                            <a:srgbClr val="000000"/>
                          </a:solidFill>
                          <a:latin typeface="Arial Narrow"/>
                          <a:ea typeface="Calibri"/>
                        </a:rPr>
                        <a:t>25.980</a:t>
                      </a:r>
                      <a:endParaRPr lang="es-CL" sz="14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15" name="14 Rectángulo"/>
          <p:cNvSpPr/>
          <p:nvPr/>
        </p:nvSpPr>
        <p:spPr>
          <a:xfrm>
            <a:off x="827584" y="4221088"/>
            <a:ext cx="2762359" cy="369332"/>
          </a:xfrm>
          <a:prstGeom prst="rect">
            <a:avLst/>
          </a:prstGeom>
        </p:spPr>
        <p:txBody>
          <a:bodyPr wrap="none">
            <a:spAutoFit/>
          </a:bodyPr>
          <a:lstStyle/>
          <a:p>
            <a:r>
              <a:rPr lang="es-CL" b="1" dirty="0"/>
              <a:t>Tarifas Pasajeros Residente</a:t>
            </a: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7200" y="274638"/>
            <a:ext cx="8229600" cy="1143000"/>
          </a:xfrm>
          <a:prstGeom prst="rect">
            <a:avLst/>
          </a:prstGeom>
        </p:spPr>
        <p:txBody>
          <a:bodyPr>
            <a:normAutofit fontScale="90000"/>
          </a:bodyPr>
          <a:lstStyle/>
          <a:p>
            <a:pPr algn="r"/>
            <a:r>
              <a:rPr lang="es-CL" sz="2800" dirty="0">
                <a:solidFill>
                  <a:schemeClr val="bg1">
                    <a:lumMod val="50000"/>
                  </a:schemeClr>
                </a:solidFill>
                <a:latin typeface="Arial Narrow" pitchFamily="34" charset="0"/>
              </a:rPr>
              <a:t>CARACTERIZACIÓN DE SERVICIOS</a:t>
            </a:r>
            <a:r>
              <a:rPr lang="es-CL" b="1" dirty="0"/>
              <a:t/>
            </a:r>
            <a:br>
              <a:rPr lang="es-CL" b="1" dirty="0"/>
            </a:br>
            <a:endParaRPr lang="es-CL" dirty="0"/>
          </a:p>
        </p:txBody>
      </p:sp>
      <p:sp>
        <p:nvSpPr>
          <p:cNvPr id="204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dirty="0">
                <a:ln>
                  <a:noFill/>
                </a:ln>
                <a:solidFill>
                  <a:schemeClr val="tx1"/>
                </a:solidFill>
                <a:effectLst/>
                <a:latin typeface="Arial" pitchFamily="34" charset="0"/>
                <a:cs typeface="Arial" pitchFamily="34" charset="0"/>
              </a:rPr>
              <a:t/>
            </a:r>
            <a:br>
              <a:rPr kumimoji="0" lang="es-CL" sz="1800" b="0" i="0" u="none" strike="noStrike" cap="none" normalizeH="0" baseline="0" dirty="0">
                <a:ln>
                  <a:noFill/>
                </a:ln>
                <a:solidFill>
                  <a:schemeClr val="tx1"/>
                </a:solidFill>
                <a:effectLst/>
                <a:latin typeface="Arial" pitchFamily="34" charset="0"/>
                <a:cs typeface="Arial" pitchFamily="34" charset="0"/>
              </a:rPr>
            </a:br>
            <a:endParaRPr kumimoji="0" lang="es-CL" sz="1800" b="0" i="0" u="none" strike="noStrike" cap="none" normalizeH="0" baseline="0" dirty="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s-CL" dirty="0"/>
          </a:p>
        </p:txBody>
      </p:sp>
      <p:sp>
        <p:nvSpPr>
          <p:cNvPr id="10" name="9 Rectángulo"/>
          <p:cNvSpPr/>
          <p:nvPr/>
        </p:nvSpPr>
        <p:spPr>
          <a:xfrm>
            <a:off x="395536" y="908720"/>
            <a:ext cx="7992888" cy="369332"/>
          </a:xfrm>
          <a:prstGeom prst="rect">
            <a:avLst/>
          </a:prstGeom>
        </p:spPr>
        <p:txBody>
          <a:bodyPr wrap="square">
            <a:spAutoFit/>
          </a:bodyPr>
          <a:lstStyle/>
          <a:p>
            <a:pPr marL="185738" indent="-185738">
              <a:buFont typeface="Arial" pitchFamily="34" charset="0"/>
              <a:buChar char="•"/>
            </a:pPr>
            <a:r>
              <a:rPr lang="es-CL" dirty="0"/>
              <a:t>Servicio Marítimo:</a:t>
            </a:r>
          </a:p>
        </p:txBody>
      </p:sp>
      <p:graphicFrame>
        <p:nvGraphicFramePr>
          <p:cNvPr id="13" name="12 Tabla"/>
          <p:cNvGraphicFramePr>
            <a:graphicFrameLocks noGrp="1"/>
          </p:cNvGraphicFramePr>
          <p:nvPr/>
        </p:nvGraphicFramePr>
        <p:xfrm>
          <a:off x="827584" y="1916832"/>
          <a:ext cx="4925695" cy="2011680"/>
        </p:xfrm>
        <a:graphic>
          <a:graphicData uri="http://schemas.openxmlformats.org/drawingml/2006/table">
            <a:tbl>
              <a:tblPr/>
              <a:tblGrid>
                <a:gridCol w="2679065">
                  <a:extLst>
                    <a:ext uri="{9D8B030D-6E8A-4147-A177-3AD203B41FA5}">
                      <a16:colId xmlns:a16="http://schemas.microsoft.com/office/drawing/2014/main" xmlns="" val="20000"/>
                    </a:ext>
                  </a:extLst>
                </a:gridCol>
                <a:gridCol w="1076325">
                  <a:extLst>
                    <a:ext uri="{9D8B030D-6E8A-4147-A177-3AD203B41FA5}">
                      <a16:colId xmlns:a16="http://schemas.microsoft.com/office/drawing/2014/main" xmlns="" val="20001"/>
                    </a:ext>
                  </a:extLst>
                </a:gridCol>
                <a:gridCol w="1170305">
                  <a:extLst>
                    <a:ext uri="{9D8B030D-6E8A-4147-A177-3AD203B41FA5}">
                      <a16:colId xmlns:a16="http://schemas.microsoft.com/office/drawing/2014/main" xmlns="" val="20002"/>
                    </a:ext>
                  </a:extLst>
                </a:gridCol>
              </a:tblGrid>
              <a:tr h="0">
                <a:tc>
                  <a:txBody>
                    <a:bodyPr/>
                    <a:lstStyle/>
                    <a:p>
                      <a:pPr algn="ctr">
                        <a:spcAft>
                          <a:spcPts val="0"/>
                        </a:spcAft>
                      </a:pPr>
                      <a:endParaRPr lang="es-CL" sz="12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dirty="0">
                          <a:solidFill>
                            <a:srgbClr val="000000"/>
                          </a:solidFill>
                          <a:latin typeface="Arial Narrow"/>
                          <a:ea typeface="Calibri"/>
                        </a:rPr>
                        <a:t>Pta. Arenas - Pto. Williams</a:t>
                      </a:r>
                      <a:endParaRPr lang="es-CL" sz="12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dirty="0">
                          <a:solidFill>
                            <a:srgbClr val="000000"/>
                          </a:solidFill>
                          <a:latin typeface="Arial Narrow"/>
                          <a:ea typeface="Calibri"/>
                        </a:rPr>
                        <a:t>Pto. Williams -</a:t>
                      </a:r>
                      <a:endParaRPr lang="es-CL" sz="1200" dirty="0">
                        <a:solidFill>
                          <a:srgbClr val="000000"/>
                        </a:solidFill>
                        <a:latin typeface="Arial"/>
                        <a:ea typeface="Calibri"/>
                      </a:endParaRPr>
                    </a:p>
                    <a:p>
                      <a:pPr>
                        <a:spcAft>
                          <a:spcPts val="0"/>
                        </a:spcAft>
                      </a:pPr>
                      <a:r>
                        <a:rPr lang="es-ES" sz="1000" dirty="0">
                          <a:solidFill>
                            <a:srgbClr val="000000"/>
                          </a:solidFill>
                          <a:latin typeface="Arial Narrow"/>
                          <a:ea typeface="Calibri"/>
                        </a:rPr>
                        <a:t>Pta. Arenas  </a:t>
                      </a:r>
                      <a:endParaRPr lang="es-CL" sz="12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pPr algn="ctr">
                        <a:spcAft>
                          <a:spcPts val="0"/>
                        </a:spcAft>
                      </a:pPr>
                      <a:r>
                        <a:rPr lang="es-ES" sz="1000" b="1" dirty="0">
                          <a:solidFill>
                            <a:srgbClr val="000000"/>
                          </a:solidFill>
                          <a:latin typeface="Arial Narrow"/>
                          <a:ea typeface="Calibri"/>
                        </a:rPr>
                        <a:t>Tipo de carga</a:t>
                      </a:r>
                      <a:endParaRPr lang="es-CL" sz="12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b="1" dirty="0">
                          <a:solidFill>
                            <a:srgbClr val="000000"/>
                          </a:solidFill>
                          <a:latin typeface="Arial Narrow"/>
                          <a:ea typeface="Calibri"/>
                        </a:rPr>
                        <a:t>Tarifa ($)</a:t>
                      </a:r>
                      <a:endParaRPr lang="es-CL" sz="12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b="1" dirty="0">
                          <a:solidFill>
                            <a:srgbClr val="000000"/>
                          </a:solidFill>
                          <a:latin typeface="Arial Narrow"/>
                          <a:ea typeface="Calibri"/>
                        </a:rPr>
                        <a:t>Tarifa ($)</a:t>
                      </a:r>
                      <a:endParaRPr lang="es-CL" sz="12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algn="just">
                        <a:spcAft>
                          <a:spcPts val="0"/>
                        </a:spcAft>
                      </a:pPr>
                      <a:r>
                        <a:rPr lang="es-ES" sz="1000" dirty="0">
                          <a:solidFill>
                            <a:srgbClr val="000000"/>
                          </a:solidFill>
                          <a:latin typeface="Arial Narrow"/>
                          <a:ea typeface="Calibri"/>
                        </a:rPr>
                        <a:t>Camión, ramplas, buses y similares (metro lineal)</a:t>
                      </a:r>
                      <a:endParaRPr lang="es-CL" sz="12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000" dirty="0">
                          <a:solidFill>
                            <a:srgbClr val="000000"/>
                          </a:solidFill>
                          <a:latin typeface="Arial Narrow"/>
                          <a:ea typeface="Calibri"/>
                        </a:rPr>
                        <a:t>119.550</a:t>
                      </a:r>
                      <a:endParaRPr lang="es-CL" sz="12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000" dirty="0">
                          <a:solidFill>
                            <a:srgbClr val="000000"/>
                          </a:solidFill>
                          <a:latin typeface="Arial Narrow"/>
                          <a:ea typeface="Calibri"/>
                        </a:rPr>
                        <a:t>119.550</a:t>
                      </a:r>
                      <a:endParaRPr lang="es-CL" sz="12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algn="just">
                        <a:spcAft>
                          <a:spcPts val="0"/>
                        </a:spcAft>
                      </a:pPr>
                      <a:r>
                        <a:rPr lang="es-ES" sz="1000" dirty="0">
                          <a:solidFill>
                            <a:srgbClr val="000000"/>
                          </a:solidFill>
                          <a:latin typeface="Arial Narrow"/>
                          <a:ea typeface="Calibri"/>
                        </a:rPr>
                        <a:t>Auto, camioneta, station wagon y similares (metro lineal)</a:t>
                      </a:r>
                      <a:endParaRPr lang="es-CL" sz="12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000" dirty="0">
                          <a:solidFill>
                            <a:srgbClr val="000000"/>
                          </a:solidFill>
                          <a:latin typeface="Arial Narrow"/>
                          <a:ea typeface="Calibri"/>
                        </a:rPr>
                        <a:t>42.030</a:t>
                      </a:r>
                      <a:endParaRPr lang="es-CL" sz="12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000" dirty="0">
                          <a:solidFill>
                            <a:srgbClr val="000000"/>
                          </a:solidFill>
                          <a:latin typeface="Arial Narrow"/>
                          <a:ea typeface="Calibri"/>
                        </a:rPr>
                        <a:t>42.030</a:t>
                      </a:r>
                      <a:endParaRPr lang="es-CL" sz="12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pPr algn="just">
                        <a:spcAft>
                          <a:spcPts val="0"/>
                        </a:spcAft>
                      </a:pPr>
                      <a:r>
                        <a:rPr lang="es-ES" sz="1000" dirty="0">
                          <a:solidFill>
                            <a:srgbClr val="000000"/>
                          </a:solidFill>
                          <a:latin typeface="Arial Narrow"/>
                          <a:ea typeface="Calibri"/>
                        </a:rPr>
                        <a:t>Tonelada</a:t>
                      </a:r>
                      <a:endParaRPr lang="es-CL" sz="12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000" dirty="0">
                          <a:solidFill>
                            <a:srgbClr val="000000"/>
                          </a:solidFill>
                          <a:latin typeface="Arial Narrow"/>
                          <a:ea typeface="Calibri"/>
                        </a:rPr>
                        <a:t>55.640</a:t>
                      </a:r>
                      <a:endParaRPr lang="es-CL" sz="12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000" dirty="0">
                          <a:solidFill>
                            <a:srgbClr val="000000"/>
                          </a:solidFill>
                          <a:latin typeface="Arial Narrow"/>
                          <a:ea typeface="Calibri"/>
                        </a:rPr>
                        <a:t>55.640</a:t>
                      </a:r>
                      <a:endParaRPr lang="es-CL" sz="12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0">
                <a:tc>
                  <a:txBody>
                    <a:bodyPr/>
                    <a:lstStyle/>
                    <a:p>
                      <a:pPr algn="just">
                        <a:spcAft>
                          <a:spcPts val="0"/>
                        </a:spcAft>
                      </a:pPr>
                      <a:r>
                        <a:rPr lang="es-ES" sz="1000" dirty="0">
                          <a:solidFill>
                            <a:srgbClr val="000000"/>
                          </a:solidFill>
                          <a:latin typeface="Arial Narrow"/>
                          <a:ea typeface="Calibri"/>
                        </a:rPr>
                        <a:t>Metro cúbico</a:t>
                      </a:r>
                      <a:endParaRPr lang="es-CL" sz="12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000" dirty="0">
                          <a:solidFill>
                            <a:srgbClr val="000000"/>
                          </a:solidFill>
                          <a:latin typeface="Arial Narrow"/>
                          <a:ea typeface="Calibri"/>
                        </a:rPr>
                        <a:t>30.300</a:t>
                      </a:r>
                      <a:endParaRPr lang="es-CL" sz="12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000" dirty="0">
                          <a:solidFill>
                            <a:srgbClr val="000000"/>
                          </a:solidFill>
                          <a:latin typeface="Arial Narrow"/>
                          <a:ea typeface="Calibri"/>
                        </a:rPr>
                        <a:t>30.300</a:t>
                      </a:r>
                      <a:endParaRPr lang="es-CL" sz="12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0">
                <a:tc>
                  <a:txBody>
                    <a:bodyPr/>
                    <a:lstStyle/>
                    <a:p>
                      <a:pPr algn="just">
                        <a:spcAft>
                          <a:spcPts val="0"/>
                        </a:spcAft>
                      </a:pPr>
                      <a:r>
                        <a:rPr lang="es-ES" sz="1000" dirty="0">
                          <a:solidFill>
                            <a:srgbClr val="000000"/>
                          </a:solidFill>
                          <a:latin typeface="Arial Narrow"/>
                          <a:ea typeface="Calibri"/>
                        </a:rPr>
                        <a:t>Bultos de hasta 20 kg o 0,15 m3</a:t>
                      </a:r>
                      <a:endParaRPr lang="es-CL" sz="12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000" dirty="0">
                          <a:solidFill>
                            <a:srgbClr val="000000"/>
                          </a:solidFill>
                          <a:latin typeface="Arial Narrow"/>
                          <a:ea typeface="Calibri"/>
                        </a:rPr>
                        <a:t>4.290</a:t>
                      </a:r>
                      <a:endParaRPr lang="es-CL" sz="12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000" dirty="0">
                          <a:solidFill>
                            <a:srgbClr val="000000"/>
                          </a:solidFill>
                          <a:latin typeface="Arial Narrow"/>
                          <a:ea typeface="Calibri"/>
                        </a:rPr>
                        <a:t>4.290</a:t>
                      </a:r>
                      <a:endParaRPr lang="es-CL" sz="12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0">
                <a:tc>
                  <a:txBody>
                    <a:bodyPr/>
                    <a:lstStyle/>
                    <a:p>
                      <a:pPr algn="just">
                        <a:spcAft>
                          <a:spcPts val="0"/>
                        </a:spcAft>
                      </a:pPr>
                      <a:r>
                        <a:rPr lang="es-ES" sz="1000" b="1" dirty="0">
                          <a:solidFill>
                            <a:srgbClr val="000000"/>
                          </a:solidFill>
                          <a:latin typeface="Arial Narrow"/>
                          <a:ea typeface="Calibri"/>
                        </a:rPr>
                        <a:t>CARGA PELIGROSA</a:t>
                      </a:r>
                      <a:endParaRPr lang="es-CL" sz="12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s-CL" sz="12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s-CL" sz="12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0">
                <a:tc>
                  <a:txBody>
                    <a:bodyPr/>
                    <a:lstStyle/>
                    <a:p>
                      <a:pPr algn="just">
                        <a:spcAft>
                          <a:spcPts val="0"/>
                        </a:spcAft>
                      </a:pPr>
                      <a:r>
                        <a:rPr lang="es-ES" sz="1000" dirty="0">
                          <a:solidFill>
                            <a:srgbClr val="000000"/>
                          </a:solidFill>
                          <a:latin typeface="Arial Narrow"/>
                          <a:ea typeface="Calibri"/>
                        </a:rPr>
                        <a:t>Petróleo en estanque (por cada 1.000 litros)</a:t>
                      </a:r>
                      <a:endParaRPr lang="es-CL" sz="12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000" dirty="0">
                          <a:solidFill>
                            <a:srgbClr val="000000"/>
                          </a:solidFill>
                          <a:latin typeface="Arial Narrow"/>
                          <a:ea typeface="Calibri"/>
                        </a:rPr>
                        <a:t>58.170</a:t>
                      </a:r>
                      <a:endParaRPr lang="es-CL" sz="12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000" dirty="0">
                          <a:solidFill>
                            <a:srgbClr val="000000"/>
                          </a:solidFill>
                          <a:latin typeface="Arial Narrow"/>
                          <a:ea typeface="Calibri"/>
                        </a:rPr>
                        <a:t>58.170</a:t>
                      </a:r>
                      <a:endParaRPr lang="es-CL" sz="12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0">
                <a:tc>
                  <a:txBody>
                    <a:bodyPr/>
                    <a:lstStyle/>
                    <a:p>
                      <a:pPr algn="just">
                        <a:spcAft>
                          <a:spcPts val="0"/>
                        </a:spcAft>
                      </a:pPr>
                      <a:r>
                        <a:rPr lang="es-ES" sz="1000" dirty="0">
                          <a:solidFill>
                            <a:srgbClr val="000000"/>
                          </a:solidFill>
                          <a:latin typeface="Arial Narrow"/>
                          <a:ea typeface="Calibri"/>
                        </a:rPr>
                        <a:t>Gasolina y/o Petróleo sobre cubierta (por cada 1.000 litros)</a:t>
                      </a:r>
                      <a:endParaRPr lang="es-CL" sz="12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000" dirty="0">
                          <a:solidFill>
                            <a:srgbClr val="000000"/>
                          </a:solidFill>
                          <a:latin typeface="Arial Narrow"/>
                          <a:ea typeface="Calibri"/>
                        </a:rPr>
                        <a:t>58.170</a:t>
                      </a:r>
                      <a:endParaRPr lang="es-CL" sz="12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000" dirty="0">
                          <a:solidFill>
                            <a:srgbClr val="000000"/>
                          </a:solidFill>
                          <a:latin typeface="Arial Narrow"/>
                          <a:ea typeface="Calibri"/>
                        </a:rPr>
                        <a:t>58.170</a:t>
                      </a:r>
                      <a:endParaRPr lang="es-CL" sz="12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
        <p:nvSpPr>
          <p:cNvPr id="16" name="15 Rectángulo"/>
          <p:cNvSpPr/>
          <p:nvPr/>
        </p:nvSpPr>
        <p:spPr>
          <a:xfrm>
            <a:off x="827584" y="1412776"/>
            <a:ext cx="2809487" cy="369332"/>
          </a:xfrm>
          <a:prstGeom prst="rect">
            <a:avLst/>
          </a:prstGeom>
        </p:spPr>
        <p:txBody>
          <a:bodyPr wrap="none">
            <a:spAutoFit/>
          </a:bodyPr>
          <a:lstStyle/>
          <a:p>
            <a:r>
              <a:rPr lang="es-CL" b="1" dirty="0"/>
              <a:t>Tarifas Carga No Residentes</a:t>
            </a:r>
          </a:p>
        </p:txBody>
      </p:sp>
      <p:graphicFrame>
        <p:nvGraphicFramePr>
          <p:cNvPr id="17" name="16 Tabla"/>
          <p:cNvGraphicFramePr>
            <a:graphicFrameLocks noGrp="1"/>
          </p:cNvGraphicFramePr>
          <p:nvPr/>
        </p:nvGraphicFramePr>
        <p:xfrm>
          <a:off x="827584" y="4797152"/>
          <a:ext cx="4925695" cy="1219200"/>
        </p:xfrm>
        <a:graphic>
          <a:graphicData uri="http://schemas.openxmlformats.org/drawingml/2006/table">
            <a:tbl>
              <a:tblPr/>
              <a:tblGrid>
                <a:gridCol w="2679065">
                  <a:extLst>
                    <a:ext uri="{9D8B030D-6E8A-4147-A177-3AD203B41FA5}">
                      <a16:colId xmlns:a16="http://schemas.microsoft.com/office/drawing/2014/main" xmlns="" val="20000"/>
                    </a:ext>
                  </a:extLst>
                </a:gridCol>
                <a:gridCol w="1076325">
                  <a:extLst>
                    <a:ext uri="{9D8B030D-6E8A-4147-A177-3AD203B41FA5}">
                      <a16:colId xmlns:a16="http://schemas.microsoft.com/office/drawing/2014/main" xmlns="" val="20001"/>
                    </a:ext>
                  </a:extLst>
                </a:gridCol>
                <a:gridCol w="1170305">
                  <a:extLst>
                    <a:ext uri="{9D8B030D-6E8A-4147-A177-3AD203B41FA5}">
                      <a16:colId xmlns:a16="http://schemas.microsoft.com/office/drawing/2014/main" xmlns="" val="20002"/>
                    </a:ext>
                  </a:extLst>
                </a:gridCol>
              </a:tblGrid>
              <a:tr h="0">
                <a:tc>
                  <a:txBody>
                    <a:bodyPr/>
                    <a:lstStyle/>
                    <a:p>
                      <a:pPr algn="just">
                        <a:spcAft>
                          <a:spcPts val="0"/>
                        </a:spcAft>
                      </a:pPr>
                      <a:endParaRPr lang="es-ES" sz="1000" dirty="0">
                        <a:solidFill>
                          <a:srgbClr val="000000"/>
                        </a:solidFill>
                        <a:latin typeface="Arial Narrow"/>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dirty="0">
                          <a:solidFill>
                            <a:srgbClr val="000000"/>
                          </a:solidFill>
                          <a:latin typeface="Arial Narrow"/>
                          <a:ea typeface="Calibri"/>
                        </a:rPr>
                        <a:t>Pta. Arenas - Pto. Williams</a:t>
                      </a:r>
                      <a:endParaRPr lang="es-CL" sz="12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dirty="0">
                          <a:solidFill>
                            <a:srgbClr val="000000"/>
                          </a:solidFill>
                          <a:latin typeface="Arial Narrow"/>
                          <a:ea typeface="Calibri"/>
                        </a:rPr>
                        <a:t>Pto. Williams -</a:t>
                      </a:r>
                      <a:endParaRPr lang="es-CL" sz="1200" dirty="0">
                        <a:solidFill>
                          <a:srgbClr val="000000"/>
                        </a:solidFill>
                        <a:latin typeface="Arial"/>
                        <a:ea typeface="Calibri"/>
                      </a:endParaRPr>
                    </a:p>
                    <a:p>
                      <a:pPr>
                        <a:spcAft>
                          <a:spcPts val="0"/>
                        </a:spcAft>
                      </a:pPr>
                      <a:r>
                        <a:rPr lang="es-ES" sz="1000" dirty="0">
                          <a:solidFill>
                            <a:srgbClr val="000000"/>
                          </a:solidFill>
                          <a:latin typeface="Arial Narrow"/>
                          <a:ea typeface="Calibri"/>
                        </a:rPr>
                        <a:t>Pta. Arenas  </a:t>
                      </a:r>
                      <a:endParaRPr lang="es-CL" sz="12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pPr algn="just">
                        <a:spcAft>
                          <a:spcPts val="0"/>
                        </a:spcAft>
                      </a:pPr>
                      <a:r>
                        <a:rPr lang="es-ES" sz="1000" dirty="0">
                          <a:solidFill>
                            <a:srgbClr val="000000"/>
                          </a:solidFill>
                          <a:latin typeface="Arial Narrow"/>
                          <a:ea typeface="Calibri"/>
                        </a:rPr>
                        <a:t>Tipo de carga</a:t>
                      </a:r>
                      <a:endParaRPr lang="es-CL" sz="12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b="1" dirty="0">
                          <a:solidFill>
                            <a:srgbClr val="000000"/>
                          </a:solidFill>
                          <a:latin typeface="Arial Narrow"/>
                          <a:ea typeface="Calibri"/>
                        </a:rPr>
                        <a:t>Tarifa ($)</a:t>
                      </a:r>
                      <a:endParaRPr lang="es-CL" sz="12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b="1" dirty="0">
                          <a:solidFill>
                            <a:srgbClr val="000000"/>
                          </a:solidFill>
                          <a:latin typeface="Arial Narrow"/>
                          <a:ea typeface="Calibri"/>
                        </a:rPr>
                        <a:t>Tarifa ($)</a:t>
                      </a:r>
                      <a:endParaRPr lang="es-CL" sz="12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algn="just">
                        <a:spcAft>
                          <a:spcPts val="0"/>
                        </a:spcAft>
                      </a:pPr>
                      <a:r>
                        <a:rPr lang="es-ES" sz="1000" dirty="0">
                          <a:solidFill>
                            <a:srgbClr val="000000"/>
                          </a:solidFill>
                          <a:latin typeface="Arial Narrow"/>
                          <a:ea typeface="Calibri"/>
                        </a:rPr>
                        <a:t>Camión, ramplas, buses y similares (metro lineal)</a:t>
                      </a:r>
                      <a:endParaRPr lang="es-CL" sz="12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000" dirty="0">
                          <a:solidFill>
                            <a:srgbClr val="000000"/>
                          </a:solidFill>
                          <a:latin typeface="Arial Narrow"/>
                          <a:ea typeface="Calibri"/>
                        </a:rPr>
                        <a:t>119.550</a:t>
                      </a:r>
                      <a:endParaRPr lang="es-CL" sz="12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000" dirty="0">
                          <a:solidFill>
                            <a:srgbClr val="000000"/>
                          </a:solidFill>
                          <a:latin typeface="Arial Narrow"/>
                          <a:ea typeface="Calibri"/>
                        </a:rPr>
                        <a:t>119.550</a:t>
                      </a:r>
                      <a:endParaRPr lang="es-CL" sz="12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algn="just">
                        <a:spcAft>
                          <a:spcPts val="0"/>
                        </a:spcAft>
                      </a:pPr>
                      <a:r>
                        <a:rPr lang="es-ES" sz="1000" dirty="0">
                          <a:solidFill>
                            <a:srgbClr val="000000"/>
                          </a:solidFill>
                          <a:latin typeface="Arial Narrow"/>
                          <a:ea typeface="Calibri"/>
                        </a:rPr>
                        <a:t>Auto, camioneta, station wagon y similares </a:t>
                      </a:r>
                      <a:endParaRPr lang="es-CL" sz="12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000" dirty="0">
                          <a:solidFill>
                            <a:srgbClr val="000000"/>
                          </a:solidFill>
                          <a:latin typeface="Arial Narrow"/>
                          <a:ea typeface="Calibri"/>
                        </a:rPr>
                        <a:t>48.020</a:t>
                      </a:r>
                      <a:endParaRPr lang="es-CL" sz="12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000" dirty="0">
                          <a:solidFill>
                            <a:srgbClr val="000000"/>
                          </a:solidFill>
                          <a:latin typeface="Arial Narrow"/>
                          <a:ea typeface="Calibri"/>
                        </a:rPr>
                        <a:t>48.020</a:t>
                      </a:r>
                      <a:endParaRPr lang="es-CL" sz="12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pPr algn="just">
                        <a:spcAft>
                          <a:spcPts val="0"/>
                        </a:spcAft>
                      </a:pPr>
                      <a:r>
                        <a:rPr lang="es-ES" sz="1000" dirty="0">
                          <a:solidFill>
                            <a:srgbClr val="000000"/>
                          </a:solidFill>
                          <a:latin typeface="Arial Narrow"/>
                          <a:ea typeface="Calibri"/>
                        </a:rPr>
                        <a:t>Tonelada</a:t>
                      </a:r>
                      <a:endParaRPr lang="es-CL" sz="12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000" dirty="0">
                          <a:solidFill>
                            <a:srgbClr val="000000"/>
                          </a:solidFill>
                          <a:latin typeface="Arial Narrow"/>
                          <a:ea typeface="Calibri"/>
                        </a:rPr>
                        <a:t>Gratis</a:t>
                      </a:r>
                      <a:endParaRPr lang="es-CL" sz="12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000" dirty="0">
                          <a:solidFill>
                            <a:srgbClr val="000000"/>
                          </a:solidFill>
                          <a:latin typeface="Arial Narrow"/>
                          <a:ea typeface="Calibri"/>
                        </a:rPr>
                        <a:t>Gratis</a:t>
                      </a:r>
                      <a:endParaRPr lang="es-CL" sz="12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0">
                <a:tc>
                  <a:txBody>
                    <a:bodyPr/>
                    <a:lstStyle/>
                    <a:p>
                      <a:pPr algn="just">
                        <a:spcAft>
                          <a:spcPts val="0"/>
                        </a:spcAft>
                      </a:pPr>
                      <a:r>
                        <a:rPr lang="es-ES" sz="1000" dirty="0">
                          <a:solidFill>
                            <a:srgbClr val="000000"/>
                          </a:solidFill>
                          <a:latin typeface="Arial Narrow"/>
                          <a:ea typeface="Calibri"/>
                        </a:rPr>
                        <a:t>Metro cúbico</a:t>
                      </a:r>
                      <a:endParaRPr lang="es-CL" sz="12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000" dirty="0">
                          <a:solidFill>
                            <a:srgbClr val="000000"/>
                          </a:solidFill>
                          <a:latin typeface="Arial Narrow"/>
                          <a:ea typeface="Calibri"/>
                        </a:rPr>
                        <a:t>Gratis</a:t>
                      </a:r>
                      <a:endParaRPr lang="es-CL" sz="12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000" dirty="0">
                          <a:solidFill>
                            <a:srgbClr val="000000"/>
                          </a:solidFill>
                          <a:latin typeface="Arial Narrow"/>
                          <a:ea typeface="Calibri"/>
                        </a:rPr>
                        <a:t>Gratis</a:t>
                      </a:r>
                      <a:endParaRPr lang="es-CL" sz="12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0">
                <a:tc>
                  <a:txBody>
                    <a:bodyPr/>
                    <a:lstStyle/>
                    <a:p>
                      <a:pPr algn="just">
                        <a:spcAft>
                          <a:spcPts val="0"/>
                        </a:spcAft>
                      </a:pPr>
                      <a:r>
                        <a:rPr lang="es-ES" sz="1000" dirty="0">
                          <a:solidFill>
                            <a:srgbClr val="000000"/>
                          </a:solidFill>
                          <a:latin typeface="Arial Narrow"/>
                          <a:ea typeface="Calibri"/>
                        </a:rPr>
                        <a:t>Bultos de hasta 20 kg o 0,15 m3</a:t>
                      </a:r>
                      <a:endParaRPr lang="es-CL" sz="12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000" dirty="0">
                          <a:solidFill>
                            <a:srgbClr val="000000"/>
                          </a:solidFill>
                          <a:latin typeface="Arial Narrow"/>
                          <a:ea typeface="Calibri"/>
                        </a:rPr>
                        <a:t>Gratis</a:t>
                      </a:r>
                      <a:endParaRPr lang="es-CL" sz="12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000" dirty="0">
                          <a:solidFill>
                            <a:srgbClr val="000000"/>
                          </a:solidFill>
                          <a:latin typeface="Arial Narrow"/>
                          <a:ea typeface="Calibri"/>
                        </a:rPr>
                        <a:t>Gratis</a:t>
                      </a:r>
                      <a:endParaRPr lang="es-CL" sz="12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18" name="17 Rectángulo"/>
          <p:cNvSpPr/>
          <p:nvPr/>
        </p:nvSpPr>
        <p:spPr>
          <a:xfrm>
            <a:off x="899592" y="4293096"/>
            <a:ext cx="2533771" cy="369332"/>
          </a:xfrm>
          <a:prstGeom prst="rect">
            <a:avLst/>
          </a:prstGeom>
        </p:spPr>
        <p:txBody>
          <a:bodyPr wrap="none">
            <a:spAutoFit/>
          </a:bodyPr>
          <a:lstStyle/>
          <a:p>
            <a:r>
              <a:rPr lang="es-CL" b="1" dirty="0"/>
              <a:t>Tarifas Carga Residentes</a:t>
            </a: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7200" y="274638"/>
            <a:ext cx="8229600" cy="1143000"/>
          </a:xfrm>
          <a:prstGeom prst="rect">
            <a:avLst/>
          </a:prstGeom>
        </p:spPr>
        <p:txBody>
          <a:bodyPr>
            <a:normAutofit fontScale="90000"/>
          </a:bodyPr>
          <a:lstStyle/>
          <a:p>
            <a:pPr algn="r"/>
            <a:r>
              <a:rPr lang="es-CL" sz="2800" dirty="0">
                <a:solidFill>
                  <a:schemeClr val="bg1">
                    <a:lumMod val="50000"/>
                  </a:schemeClr>
                </a:solidFill>
                <a:latin typeface="Arial Narrow" pitchFamily="34" charset="0"/>
              </a:rPr>
              <a:t>CARACTERIZACIÓN DE SERVICIOS</a:t>
            </a:r>
            <a:r>
              <a:rPr lang="es-CL" b="1" dirty="0"/>
              <a:t/>
            </a:r>
            <a:br>
              <a:rPr lang="es-CL" b="1" dirty="0"/>
            </a:br>
            <a:endParaRPr lang="es-CL" dirty="0"/>
          </a:p>
        </p:txBody>
      </p:sp>
      <p:sp>
        <p:nvSpPr>
          <p:cNvPr id="204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dirty="0">
                <a:ln>
                  <a:noFill/>
                </a:ln>
                <a:solidFill>
                  <a:schemeClr val="tx1"/>
                </a:solidFill>
                <a:effectLst/>
                <a:latin typeface="Arial" pitchFamily="34" charset="0"/>
                <a:cs typeface="Arial" pitchFamily="34" charset="0"/>
              </a:rPr>
              <a:t/>
            </a:r>
            <a:br>
              <a:rPr kumimoji="0" lang="es-CL" sz="1800" b="0" i="0" u="none" strike="noStrike" cap="none" normalizeH="0" baseline="0" dirty="0">
                <a:ln>
                  <a:noFill/>
                </a:ln>
                <a:solidFill>
                  <a:schemeClr val="tx1"/>
                </a:solidFill>
                <a:effectLst/>
                <a:latin typeface="Arial" pitchFamily="34" charset="0"/>
                <a:cs typeface="Arial" pitchFamily="34" charset="0"/>
              </a:rPr>
            </a:br>
            <a:endParaRPr kumimoji="0" lang="es-CL" sz="1800" b="0" i="0" u="none" strike="noStrike" cap="none" normalizeH="0" baseline="0" dirty="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s-CL" dirty="0"/>
          </a:p>
        </p:txBody>
      </p:sp>
      <p:sp>
        <p:nvSpPr>
          <p:cNvPr id="10" name="9 Rectángulo"/>
          <p:cNvSpPr/>
          <p:nvPr/>
        </p:nvSpPr>
        <p:spPr>
          <a:xfrm>
            <a:off x="395536" y="908720"/>
            <a:ext cx="7992888" cy="369332"/>
          </a:xfrm>
          <a:prstGeom prst="rect">
            <a:avLst/>
          </a:prstGeom>
        </p:spPr>
        <p:txBody>
          <a:bodyPr wrap="square">
            <a:spAutoFit/>
          </a:bodyPr>
          <a:lstStyle/>
          <a:p>
            <a:pPr marL="185738" indent="-185738">
              <a:buFont typeface="Arial" pitchFamily="34" charset="0"/>
              <a:buChar char="•"/>
            </a:pPr>
            <a:r>
              <a:rPr lang="es-CL" dirty="0"/>
              <a:t>Servicio Marítimo:</a:t>
            </a:r>
          </a:p>
        </p:txBody>
      </p:sp>
      <p:graphicFrame>
        <p:nvGraphicFramePr>
          <p:cNvPr id="11" name="10 Tabla"/>
          <p:cNvGraphicFramePr>
            <a:graphicFrameLocks noGrp="1"/>
          </p:cNvGraphicFramePr>
          <p:nvPr/>
        </p:nvGraphicFramePr>
        <p:xfrm>
          <a:off x="899592" y="1844824"/>
          <a:ext cx="3960440" cy="648072"/>
        </p:xfrm>
        <a:graphic>
          <a:graphicData uri="http://schemas.openxmlformats.org/drawingml/2006/table">
            <a:tbl>
              <a:tblPr/>
              <a:tblGrid>
                <a:gridCol w="1286480">
                  <a:extLst>
                    <a:ext uri="{9D8B030D-6E8A-4147-A177-3AD203B41FA5}">
                      <a16:colId xmlns:a16="http://schemas.microsoft.com/office/drawing/2014/main" xmlns="" val="20000"/>
                    </a:ext>
                  </a:extLst>
                </a:gridCol>
                <a:gridCol w="1329459">
                  <a:extLst>
                    <a:ext uri="{9D8B030D-6E8A-4147-A177-3AD203B41FA5}">
                      <a16:colId xmlns:a16="http://schemas.microsoft.com/office/drawing/2014/main" xmlns="" val="20001"/>
                    </a:ext>
                  </a:extLst>
                </a:gridCol>
                <a:gridCol w="1344501">
                  <a:extLst>
                    <a:ext uri="{9D8B030D-6E8A-4147-A177-3AD203B41FA5}">
                      <a16:colId xmlns:a16="http://schemas.microsoft.com/office/drawing/2014/main" xmlns="" val="20002"/>
                    </a:ext>
                  </a:extLst>
                </a:gridCol>
              </a:tblGrid>
              <a:tr h="324036">
                <a:tc>
                  <a:txBody>
                    <a:bodyPr/>
                    <a:lstStyle/>
                    <a:p>
                      <a:pPr algn="ctr">
                        <a:lnSpc>
                          <a:spcPct val="115000"/>
                        </a:lnSpc>
                        <a:spcAft>
                          <a:spcPts val="0"/>
                        </a:spcAft>
                      </a:pPr>
                      <a:r>
                        <a:rPr lang="es-CL" sz="1400" dirty="0">
                          <a:solidFill>
                            <a:srgbClr val="000000"/>
                          </a:solidFill>
                          <a:latin typeface="Arial Narrow"/>
                          <a:ea typeface="Times New Roman"/>
                          <a:cs typeface="Times New Roman"/>
                        </a:rPr>
                        <a:t>Año</a:t>
                      </a:r>
                      <a:endParaRPr lang="es-CL" sz="2000" dirty="0">
                        <a:latin typeface="Arial Narrow"/>
                        <a:ea typeface="Times New Roman"/>
                        <a:cs typeface="Lucida Sans"/>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400" dirty="0">
                          <a:solidFill>
                            <a:srgbClr val="000000"/>
                          </a:solidFill>
                          <a:latin typeface="Arial Narrow"/>
                          <a:ea typeface="Times New Roman"/>
                          <a:cs typeface="Times New Roman"/>
                        </a:rPr>
                        <a:t>2014</a:t>
                      </a:r>
                      <a:endParaRPr lang="es-CL" sz="2000" dirty="0">
                        <a:latin typeface="Arial Narrow"/>
                        <a:ea typeface="Times New Roman"/>
                        <a:cs typeface="Lucida Sans"/>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400" dirty="0">
                          <a:solidFill>
                            <a:srgbClr val="000000"/>
                          </a:solidFill>
                          <a:latin typeface="Arial Narrow"/>
                          <a:ea typeface="Times New Roman"/>
                          <a:cs typeface="Times New Roman"/>
                        </a:rPr>
                        <a:t>2015</a:t>
                      </a:r>
                      <a:endParaRPr lang="es-CL" sz="2000" dirty="0">
                        <a:latin typeface="Arial Narrow"/>
                        <a:ea typeface="Times New Roman"/>
                        <a:cs typeface="Lucida Sans"/>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24036">
                <a:tc>
                  <a:txBody>
                    <a:bodyPr/>
                    <a:lstStyle/>
                    <a:p>
                      <a:pPr algn="ctr">
                        <a:lnSpc>
                          <a:spcPct val="115000"/>
                        </a:lnSpc>
                        <a:spcAft>
                          <a:spcPts val="0"/>
                        </a:spcAft>
                      </a:pPr>
                      <a:r>
                        <a:rPr lang="es-CL" sz="1400" dirty="0">
                          <a:solidFill>
                            <a:srgbClr val="000000"/>
                          </a:solidFill>
                          <a:latin typeface="Arial Narrow"/>
                          <a:ea typeface="Times New Roman"/>
                          <a:cs typeface="Times New Roman"/>
                        </a:rPr>
                        <a:t>Total Subsidio</a:t>
                      </a:r>
                      <a:endParaRPr lang="es-CL" sz="2000" dirty="0">
                        <a:latin typeface="Arial Narrow"/>
                        <a:ea typeface="Times New Roman"/>
                        <a:cs typeface="Lucida Sans"/>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400" dirty="0">
                          <a:solidFill>
                            <a:srgbClr val="000000"/>
                          </a:solidFill>
                          <a:latin typeface="Arial Narrow"/>
                          <a:ea typeface="Times New Roman"/>
                          <a:cs typeface="Times New Roman"/>
                        </a:rPr>
                        <a:t>$ 1.621.888.000</a:t>
                      </a:r>
                      <a:endParaRPr lang="es-CL" sz="2000" dirty="0">
                        <a:latin typeface="Arial Narrow"/>
                        <a:ea typeface="Times New Roman"/>
                        <a:cs typeface="Lucida Sans"/>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400" dirty="0">
                          <a:solidFill>
                            <a:srgbClr val="000000"/>
                          </a:solidFill>
                          <a:latin typeface="Arial Narrow"/>
                          <a:ea typeface="Times New Roman"/>
                          <a:cs typeface="Times New Roman"/>
                        </a:rPr>
                        <a:t>$ 1.690.387.435</a:t>
                      </a:r>
                      <a:endParaRPr lang="es-CL" sz="2000" dirty="0">
                        <a:latin typeface="Arial Narrow"/>
                        <a:ea typeface="Times New Roman"/>
                        <a:cs typeface="Lucida Sans"/>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12" name="11 Rectángulo"/>
          <p:cNvSpPr/>
          <p:nvPr/>
        </p:nvSpPr>
        <p:spPr>
          <a:xfrm>
            <a:off x="899592" y="1412776"/>
            <a:ext cx="2285049" cy="369332"/>
          </a:xfrm>
          <a:prstGeom prst="rect">
            <a:avLst/>
          </a:prstGeom>
        </p:spPr>
        <p:txBody>
          <a:bodyPr wrap="none">
            <a:spAutoFit/>
          </a:bodyPr>
          <a:lstStyle/>
          <a:p>
            <a:r>
              <a:rPr lang="es-CL" b="1" dirty="0"/>
              <a:t>Subsidios 2014 y 2015</a:t>
            </a:r>
          </a:p>
        </p:txBody>
      </p:sp>
      <p:graphicFrame>
        <p:nvGraphicFramePr>
          <p:cNvPr id="14" name="13 Gráfico"/>
          <p:cNvGraphicFramePr/>
          <p:nvPr/>
        </p:nvGraphicFramePr>
        <p:xfrm>
          <a:off x="755576" y="3140968"/>
          <a:ext cx="5616624" cy="295922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7200" y="274638"/>
            <a:ext cx="8229600" cy="1143000"/>
          </a:xfrm>
          <a:prstGeom prst="rect">
            <a:avLst/>
          </a:prstGeom>
        </p:spPr>
        <p:txBody>
          <a:bodyPr>
            <a:normAutofit fontScale="90000"/>
          </a:bodyPr>
          <a:lstStyle/>
          <a:p>
            <a:pPr algn="r"/>
            <a:r>
              <a:rPr lang="es-CL" sz="2800" dirty="0">
                <a:solidFill>
                  <a:schemeClr val="bg1">
                    <a:lumMod val="50000"/>
                  </a:schemeClr>
                </a:solidFill>
                <a:latin typeface="Arial Narrow" pitchFamily="34" charset="0"/>
              </a:rPr>
              <a:t>CARACTERIZACIÓN DE SERVICIOS</a:t>
            </a:r>
            <a:r>
              <a:rPr lang="es-CL" b="1" dirty="0"/>
              <a:t/>
            </a:r>
            <a:br>
              <a:rPr lang="es-CL" b="1" dirty="0"/>
            </a:br>
            <a:endParaRPr lang="es-CL" dirty="0"/>
          </a:p>
        </p:txBody>
      </p:sp>
      <p:sp>
        <p:nvSpPr>
          <p:cNvPr id="204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dirty="0">
                <a:ln>
                  <a:noFill/>
                </a:ln>
                <a:solidFill>
                  <a:schemeClr val="tx1"/>
                </a:solidFill>
                <a:effectLst/>
                <a:latin typeface="Arial" pitchFamily="34" charset="0"/>
                <a:cs typeface="Arial" pitchFamily="34" charset="0"/>
              </a:rPr>
              <a:t/>
            </a:r>
            <a:br>
              <a:rPr kumimoji="0" lang="es-CL" sz="1800" b="0" i="0" u="none" strike="noStrike" cap="none" normalizeH="0" baseline="0" dirty="0">
                <a:ln>
                  <a:noFill/>
                </a:ln>
                <a:solidFill>
                  <a:schemeClr val="tx1"/>
                </a:solidFill>
                <a:effectLst/>
                <a:latin typeface="Arial" pitchFamily="34" charset="0"/>
                <a:cs typeface="Arial" pitchFamily="34" charset="0"/>
              </a:rPr>
            </a:br>
            <a:endParaRPr kumimoji="0" lang="es-CL" sz="1800" b="0" i="0" u="none" strike="noStrike" cap="none" normalizeH="0" baseline="0" dirty="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s-CL" dirty="0"/>
          </a:p>
        </p:txBody>
      </p:sp>
      <p:sp>
        <p:nvSpPr>
          <p:cNvPr id="10" name="9 Rectángulo"/>
          <p:cNvSpPr/>
          <p:nvPr/>
        </p:nvSpPr>
        <p:spPr>
          <a:xfrm>
            <a:off x="395536" y="908720"/>
            <a:ext cx="7992888" cy="369332"/>
          </a:xfrm>
          <a:prstGeom prst="rect">
            <a:avLst/>
          </a:prstGeom>
        </p:spPr>
        <p:txBody>
          <a:bodyPr wrap="square">
            <a:spAutoFit/>
          </a:bodyPr>
          <a:lstStyle/>
          <a:p>
            <a:pPr marL="185738" indent="-185738">
              <a:buFont typeface="Arial" pitchFamily="34" charset="0"/>
              <a:buChar char="•"/>
            </a:pPr>
            <a:r>
              <a:rPr lang="es-CL" dirty="0"/>
              <a:t>Servicio Aéreo:</a:t>
            </a:r>
          </a:p>
        </p:txBody>
      </p:sp>
      <p:sp>
        <p:nvSpPr>
          <p:cNvPr id="13" name="12 Rectángulo"/>
          <p:cNvSpPr/>
          <p:nvPr/>
        </p:nvSpPr>
        <p:spPr>
          <a:xfrm>
            <a:off x="755576" y="1268760"/>
            <a:ext cx="7920880" cy="646331"/>
          </a:xfrm>
          <a:prstGeom prst="rect">
            <a:avLst/>
          </a:prstGeom>
        </p:spPr>
        <p:txBody>
          <a:bodyPr wrap="square">
            <a:spAutoFit/>
          </a:bodyPr>
          <a:lstStyle/>
          <a:p>
            <a:pPr marL="361950" indent="-361950">
              <a:buFont typeface="Wingdings" pitchFamily="2" charset="2"/>
              <a:buChar char="ü"/>
            </a:pPr>
            <a:r>
              <a:rPr lang="es-CL" dirty="0"/>
              <a:t>El servicio aéreo actual es prestado por Aerovías DAP, un servicio de Transporte No Regular de pasajeros, de acuerdo a la DAN 119</a:t>
            </a:r>
          </a:p>
        </p:txBody>
      </p:sp>
      <p:sp>
        <p:nvSpPr>
          <p:cNvPr id="16" name="15 Rectángulo"/>
          <p:cNvSpPr/>
          <p:nvPr/>
        </p:nvSpPr>
        <p:spPr>
          <a:xfrm>
            <a:off x="683568" y="2060848"/>
            <a:ext cx="8064896" cy="3139321"/>
          </a:xfrm>
          <a:prstGeom prst="rect">
            <a:avLst/>
          </a:prstGeom>
        </p:spPr>
        <p:txBody>
          <a:bodyPr wrap="square">
            <a:spAutoFit/>
          </a:bodyPr>
          <a:lstStyle/>
          <a:p>
            <a:r>
              <a:rPr lang="es-CL" b="1" u="sng" dirty="0"/>
              <a:t>Itinerarios</a:t>
            </a:r>
          </a:p>
          <a:p>
            <a:r>
              <a:rPr lang="es-CL" dirty="0"/>
              <a:t>Los horarios de salida publicados por la empresa son los siguientes:</a:t>
            </a:r>
          </a:p>
          <a:p>
            <a:pPr lvl="0"/>
            <a:r>
              <a:rPr lang="es-ES" dirty="0"/>
              <a:t>Lunes a sábado                             Salida</a:t>
            </a:r>
            <a:endParaRPr lang="es-CL" dirty="0"/>
          </a:p>
          <a:p>
            <a:pPr lvl="0"/>
            <a:r>
              <a:rPr lang="es-ES" dirty="0"/>
              <a:t>Pta. Arenas - Pto. </a:t>
            </a:r>
            <a:r>
              <a:rPr lang="en-US" dirty="0"/>
              <a:t>Williams               10:00</a:t>
            </a:r>
            <a:endParaRPr lang="es-CL" dirty="0"/>
          </a:p>
          <a:p>
            <a:pPr lvl="0"/>
            <a:r>
              <a:rPr lang="en-US" dirty="0"/>
              <a:t>Pto. Williams - Pta. Arenas               11:30</a:t>
            </a:r>
            <a:endParaRPr lang="es-CL" dirty="0"/>
          </a:p>
          <a:p>
            <a:r>
              <a:rPr lang="es-CL" dirty="0"/>
              <a:t> </a:t>
            </a:r>
          </a:p>
          <a:p>
            <a:r>
              <a:rPr lang="es-CL" dirty="0"/>
              <a:t>El día domingo se realizan las mantenciones y no se registran vuelos.</a:t>
            </a:r>
          </a:p>
          <a:p>
            <a:r>
              <a:rPr lang="es-CL" dirty="0"/>
              <a:t>Durante el periodo de trabajo del presente informe (diciembre 2015 – enero 2016), la oferta entregada por la empresa correspondió a dos vuelos diarios, uno en la mañana y otro en la tarde. Inclusive se alcanzó a verificar tres vuelos al día (10:30 – 14:00 – 17:30).</a:t>
            </a:r>
          </a:p>
        </p:txBody>
      </p:sp>
      <p:sp>
        <p:nvSpPr>
          <p:cNvPr id="281601" name="Rectangle 1"/>
          <p:cNvSpPr>
            <a:spLocks noChangeArrowheads="1"/>
          </p:cNvSpPr>
          <p:nvPr/>
        </p:nvSpPr>
        <p:spPr bwMode="auto">
          <a:xfrm>
            <a:off x="683568" y="5229200"/>
            <a:ext cx="777686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L" b="0" i="0" u="none" strike="noStrike" cap="none" normalizeH="0" baseline="0" dirty="0">
                <a:ln>
                  <a:noFill/>
                </a:ln>
                <a:solidFill>
                  <a:schemeClr val="tx1"/>
                </a:solidFill>
                <a:effectLst/>
                <a:latin typeface="Arial Narrow" pitchFamily="34" charset="0"/>
                <a:ea typeface="Times New Roman" pitchFamily="18" charset="0"/>
                <a:cs typeface="Lucida Sans" pitchFamily="34" charset="0"/>
              </a:rPr>
              <a:t>La capacidad máxima de pasajeros de acuerdo a las características técnicas y autorizaciones vigentes de vuelo de las naves corresponden a:</a:t>
            </a:r>
            <a:endParaRPr kumimoji="0" lang="es-CL" sz="1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a:ln>
                  <a:noFill/>
                </a:ln>
                <a:solidFill>
                  <a:schemeClr val="tx1"/>
                </a:solidFill>
                <a:effectLst/>
                <a:latin typeface="Arial Narrow" pitchFamily="34" charset="0"/>
                <a:ea typeface="Times New Roman" pitchFamily="18" charset="0"/>
                <a:cs typeface="Lucida Sans" pitchFamily="34" charset="0"/>
              </a:rPr>
              <a:t>  Twin Otter: 2/19 pax</a:t>
            </a:r>
            <a:endParaRPr kumimoji="0" lang="es-CL" sz="1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a:ln>
                  <a:noFill/>
                </a:ln>
                <a:solidFill>
                  <a:schemeClr val="tx1"/>
                </a:solidFill>
                <a:effectLst/>
                <a:latin typeface="Arial Narrow" pitchFamily="34" charset="0"/>
                <a:ea typeface="Times New Roman" pitchFamily="18" charset="0"/>
                <a:cs typeface="Lucida Sans" pitchFamily="34" charset="0"/>
              </a:rPr>
              <a:t>  BAE: 94 pax. </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7200" y="274638"/>
            <a:ext cx="8229600" cy="1143000"/>
          </a:xfrm>
          <a:prstGeom prst="rect">
            <a:avLst/>
          </a:prstGeom>
        </p:spPr>
        <p:txBody>
          <a:bodyPr>
            <a:normAutofit fontScale="90000"/>
          </a:bodyPr>
          <a:lstStyle/>
          <a:p>
            <a:pPr algn="r"/>
            <a:r>
              <a:rPr lang="es-CL" sz="2800" dirty="0">
                <a:solidFill>
                  <a:schemeClr val="bg1">
                    <a:lumMod val="50000"/>
                  </a:schemeClr>
                </a:solidFill>
                <a:latin typeface="Arial Narrow" pitchFamily="34" charset="0"/>
              </a:rPr>
              <a:t>CARACTERIZACIÓN DE SERVICIOS</a:t>
            </a:r>
            <a:r>
              <a:rPr lang="es-CL" b="1" dirty="0"/>
              <a:t/>
            </a:r>
            <a:br>
              <a:rPr lang="es-CL" b="1" dirty="0"/>
            </a:br>
            <a:endParaRPr lang="es-CL" dirty="0"/>
          </a:p>
        </p:txBody>
      </p:sp>
      <p:sp>
        <p:nvSpPr>
          <p:cNvPr id="204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dirty="0">
                <a:ln>
                  <a:noFill/>
                </a:ln>
                <a:solidFill>
                  <a:schemeClr val="tx1"/>
                </a:solidFill>
                <a:effectLst/>
                <a:latin typeface="Arial" pitchFamily="34" charset="0"/>
                <a:cs typeface="Arial" pitchFamily="34" charset="0"/>
              </a:rPr>
              <a:t/>
            </a:r>
            <a:br>
              <a:rPr kumimoji="0" lang="es-CL" sz="1800" b="0" i="0" u="none" strike="noStrike" cap="none" normalizeH="0" baseline="0" dirty="0">
                <a:ln>
                  <a:noFill/>
                </a:ln>
                <a:solidFill>
                  <a:schemeClr val="tx1"/>
                </a:solidFill>
                <a:effectLst/>
                <a:latin typeface="Arial" pitchFamily="34" charset="0"/>
                <a:cs typeface="Arial" pitchFamily="34" charset="0"/>
              </a:rPr>
            </a:br>
            <a:endParaRPr kumimoji="0" lang="es-CL" sz="1800" b="0" i="0" u="none" strike="noStrike" cap="none" normalizeH="0" baseline="0" dirty="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s-CL" dirty="0"/>
          </a:p>
        </p:txBody>
      </p:sp>
      <p:sp>
        <p:nvSpPr>
          <p:cNvPr id="10" name="9 Rectángulo"/>
          <p:cNvSpPr/>
          <p:nvPr/>
        </p:nvSpPr>
        <p:spPr>
          <a:xfrm>
            <a:off x="395536" y="908720"/>
            <a:ext cx="7992888" cy="369332"/>
          </a:xfrm>
          <a:prstGeom prst="rect">
            <a:avLst/>
          </a:prstGeom>
        </p:spPr>
        <p:txBody>
          <a:bodyPr wrap="square">
            <a:spAutoFit/>
          </a:bodyPr>
          <a:lstStyle/>
          <a:p>
            <a:pPr marL="185738" indent="-185738">
              <a:buFont typeface="Arial" pitchFamily="34" charset="0"/>
              <a:buChar char="•"/>
            </a:pPr>
            <a:r>
              <a:rPr lang="es-CL" dirty="0"/>
              <a:t>Servicio Aéreo:</a:t>
            </a:r>
          </a:p>
        </p:txBody>
      </p:sp>
      <p:graphicFrame>
        <p:nvGraphicFramePr>
          <p:cNvPr id="9" name="8 Tabla"/>
          <p:cNvGraphicFramePr>
            <a:graphicFrameLocks noGrp="1"/>
          </p:cNvGraphicFramePr>
          <p:nvPr/>
        </p:nvGraphicFramePr>
        <p:xfrm>
          <a:off x="827584" y="1916832"/>
          <a:ext cx="7416824" cy="1645920"/>
        </p:xfrm>
        <a:graphic>
          <a:graphicData uri="http://schemas.openxmlformats.org/drawingml/2006/table">
            <a:tbl>
              <a:tblPr/>
              <a:tblGrid>
                <a:gridCol w="2304256">
                  <a:extLst>
                    <a:ext uri="{9D8B030D-6E8A-4147-A177-3AD203B41FA5}">
                      <a16:colId xmlns:a16="http://schemas.microsoft.com/office/drawing/2014/main" xmlns="" val="20000"/>
                    </a:ext>
                  </a:extLst>
                </a:gridCol>
                <a:gridCol w="5112568">
                  <a:extLst>
                    <a:ext uri="{9D8B030D-6E8A-4147-A177-3AD203B41FA5}">
                      <a16:colId xmlns:a16="http://schemas.microsoft.com/office/drawing/2014/main" xmlns="" val="20001"/>
                    </a:ext>
                  </a:extLst>
                </a:gridCol>
              </a:tblGrid>
              <a:tr h="0">
                <a:tc rowSpan="2">
                  <a:txBody>
                    <a:bodyPr/>
                    <a:lstStyle/>
                    <a:p>
                      <a:pPr algn="ctr">
                        <a:spcAft>
                          <a:spcPts val="0"/>
                        </a:spcAft>
                      </a:pPr>
                      <a:r>
                        <a:rPr lang="es-ES" dirty="0"/>
                        <a:t>Usuario</a:t>
                      </a:r>
                      <a:endParaRPr lang="es-CL"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dirty="0"/>
                        <a:t>Pta. Arenas - Pto. Williams  Ida y Regreso</a:t>
                      </a:r>
                      <a:endParaRPr lang="es-CL"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0">
                <a:tc vMerge="1">
                  <a:txBody>
                    <a:bodyPr/>
                    <a:lstStyle/>
                    <a:p>
                      <a:endParaRPr lang="es-CL"/>
                    </a:p>
                  </a:txBody>
                  <a:tcPr/>
                </a:tc>
                <a:tc>
                  <a:txBody>
                    <a:bodyPr/>
                    <a:lstStyle/>
                    <a:p>
                      <a:pPr algn="ctr">
                        <a:spcAft>
                          <a:spcPts val="0"/>
                        </a:spcAft>
                      </a:pPr>
                      <a:r>
                        <a:rPr lang="es-ES" dirty="0"/>
                        <a:t>Tarifa ($)</a:t>
                      </a:r>
                      <a:endParaRPr lang="es-CL"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algn="just">
                        <a:spcAft>
                          <a:spcPts val="0"/>
                        </a:spcAft>
                      </a:pPr>
                      <a:r>
                        <a:rPr lang="es-ES" dirty="0"/>
                        <a:t>Menor de 2 años</a:t>
                      </a:r>
                      <a:endParaRPr lang="es-CL"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dirty="0"/>
                        <a:t>Gratis</a:t>
                      </a:r>
                      <a:endParaRPr lang="es-CL"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algn="just">
                        <a:spcAft>
                          <a:spcPts val="0"/>
                        </a:spcAft>
                      </a:pPr>
                      <a:r>
                        <a:rPr lang="es-ES" dirty="0"/>
                        <a:t>De 2 a 7 años</a:t>
                      </a:r>
                      <a:endParaRPr lang="es-CL"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dirty="0"/>
                        <a:t>3.150</a:t>
                      </a:r>
                      <a:endParaRPr lang="es-CL"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pPr algn="just">
                        <a:spcAft>
                          <a:spcPts val="0"/>
                        </a:spcAft>
                      </a:pPr>
                      <a:r>
                        <a:rPr lang="es-ES" dirty="0"/>
                        <a:t>Mayor a 7 años</a:t>
                      </a:r>
                      <a:endParaRPr lang="es-CL"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dirty="0"/>
                        <a:t>5.900</a:t>
                      </a:r>
                      <a:endParaRPr lang="es-CL"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0">
                <a:tc>
                  <a:txBody>
                    <a:bodyPr/>
                    <a:lstStyle/>
                    <a:p>
                      <a:pPr algn="just">
                        <a:spcAft>
                          <a:spcPts val="0"/>
                        </a:spcAft>
                      </a:pPr>
                      <a:r>
                        <a:rPr lang="es-ES" dirty="0"/>
                        <a:t>Adulto</a:t>
                      </a:r>
                      <a:endParaRPr lang="es-CL"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dirty="0"/>
                        <a:t>5.900</a:t>
                      </a:r>
                      <a:endParaRPr lang="es-CL"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11" name="10 Rectángulo"/>
          <p:cNvSpPr/>
          <p:nvPr/>
        </p:nvSpPr>
        <p:spPr>
          <a:xfrm>
            <a:off x="755576" y="1484784"/>
            <a:ext cx="2749151" cy="369332"/>
          </a:xfrm>
          <a:prstGeom prst="rect">
            <a:avLst/>
          </a:prstGeom>
        </p:spPr>
        <p:txBody>
          <a:bodyPr wrap="none">
            <a:spAutoFit/>
          </a:bodyPr>
          <a:lstStyle/>
          <a:p>
            <a:r>
              <a:rPr lang="es-CL" dirty="0"/>
              <a:t>Tarifas Pasajeros residentes</a:t>
            </a:r>
          </a:p>
        </p:txBody>
      </p:sp>
      <p:graphicFrame>
        <p:nvGraphicFramePr>
          <p:cNvPr id="12" name="11 Tabla"/>
          <p:cNvGraphicFramePr>
            <a:graphicFrameLocks noGrp="1"/>
          </p:cNvGraphicFramePr>
          <p:nvPr/>
        </p:nvGraphicFramePr>
        <p:xfrm>
          <a:off x="827584" y="4149080"/>
          <a:ext cx="7632849" cy="1645920"/>
        </p:xfrm>
        <a:graphic>
          <a:graphicData uri="http://schemas.openxmlformats.org/drawingml/2006/table">
            <a:tbl>
              <a:tblPr/>
              <a:tblGrid>
                <a:gridCol w="2304256">
                  <a:extLst>
                    <a:ext uri="{9D8B030D-6E8A-4147-A177-3AD203B41FA5}">
                      <a16:colId xmlns:a16="http://schemas.microsoft.com/office/drawing/2014/main" xmlns="" val="20000"/>
                    </a:ext>
                  </a:extLst>
                </a:gridCol>
                <a:gridCol w="3647424">
                  <a:extLst>
                    <a:ext uri="{9D8B030D-6E8A-4147-A177-3AD203B41FA5}">
                      <a16:colId xmlns:a16="http://schemas.microsoft.com/office/drawing/2014/main" xmlns="" val="20001"/>
                    </a:ext>
                  </a:extLst>
                </a:gridCol>
                <a:gridCol w="1681169">
                  <a:extLst>
                    <a:ext uri="{9D8B030D-6E8A-4147-A177-3AD203B41FA5}">
                      <a16:colId xmlns:a16="http://schemas.microsoft.com/office/drawing/2014/main" xmlns="" val="20002"/>
                    </a:ext>
                  </a:extLst>
                </a:gridCol>
              </a:tblGrid>
              <a:tr h="0">
                <a:tc rowSpan="2">
                  <a:txBody>
                    <a:bodyPr/>
                    <a:lstStyle/>
                    <a:p>
                      <a:pPr algn="ctr">
                        <a:spcAft>
                          <a:spcPts val="0"/>
                        </a:spcAft>
                      </a:pPr>
                      <a:r>
                        <a:rPr lang="es-ES" dirty="0"/>
                        <a:t>Usuario</a:t>
                      </a:r>
                      <a:endParaRPr lang="es-CL"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dirty="0"/>
                        <a:t>Pta. Arenas </a:t>
                      </a:r>
                      <a:r>
                        <a:rPr lang="en-US" dirty="0"/>
                        <a:t>- Pto. Williams Ida y regreso</a:t>
                      </a:r>
                      <a:endParaRPr lang="es-CL"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dirty="0"/>
                        <a:t>Pto. Williams -</a:t>
                      </a:r>
                      <a:endParaRPr lang="es-CL" dirty="0"/>
                    </a:p>
                    <a:p>
                      <a:pPr algn="ctr">
                        <a:spcAft>
                          <a:spcPts val="0"/>
                        </a:spcAft>
                      </a:pPr>
                      <a:r>
                        <a:rPr lang="es-ES" dirty="0"/>
                        <a:t>Pta. Arenas  </a:t>
                      </a:r>
                      <a:endParaRPr lang="es-CL"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0">
                <a:tc vMerge="1">
                  <a:txBody>
                    <a:bodyPr/>
                    <a:lstStyle/>
                    <a:p>
                      <a:endParaRPr lang="es-CL"/>
                    </a:p>
                  </a:txBody>
                  <a:tcPr/>
                </a:tc>
                <a:tc>
                  <a:txBody>
                    <a:bodyPr/>
                    <a:lstStyle/>
                    <a:p>
                      <a:pPr algn="ctr">
                        <a:spcAft>
                          <a:spcPts val="0"/>
                        </a:spcAft>
                      </a:pPr>
                      <a:r>
                        <a:rPr lang="es-ES" dirty="0"/>
                        <a:t>Tarifa ($)</a:t>
                      </a:r>
                      <a:endParaRPr lang="es-CL"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dirty="0"/>
                        <a:t>Tarifa $</a:t>
                      </a:r>
                      <a:endParaRPr lang="es-CL"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algn="just">
                        <a:spcAft>
                          <a:spcPts val="0"/>
                        </a:spcAft>
                      </a:pPr>
                      <a:r>
                        <a:rPr lang="es-ES" dirty="0"/>
                        <a:t>Pasaje</a:t>
                      </a:r>
                      <a:endParaRPr lang="es-CL"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dirty="0"/>
                        <a:t>67.896</a:t>
                      </a:r>
                      <a:endParaRPr lang="es-CL"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dirty="0"/>
                        <a:t>68.000</a:t>
                      </a:r>
                      <a:endParaRPr lang="es-CL"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algn="just">
                        <a:spcAft>
                          <a:spcPts val="0"/>
                        </a:spcAft>
                      </a:pPr>
                      <a:r>
                        <a:rPr lang="es-ES" dirty="0"/>
                        <a:t>Tax</a:t>
                      </a:r>
                      <a:endParaRPr lang="es-CL"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dirty="0"/>
                        <a:t>7.104</a:t>
                      </a:r>
                      <a:endParaRPr lang="es-CL"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dirty="0"/>
                        <a:t>Exento</a:t>
                      </a:r>
                      <a:endParaRPr lang="es-CL"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pPr algn="just">
                        <a:spcAft>
                          <a:spcPts val="0"/>
                        </a:spcAft>
                      </a:pPr>
                      <a:r>
                        <a:rPr lang="es-ES" dirty="0"/>
                        <a:t>Total</a:t>
                      </a:r>
                      <a:endParaRPr lang="es-CL"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dirty="0"/>
                        <a:t>75.000</a:t>
                      </a:r>
                      <a:endParaRPr lang="es-CL"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dirty="0"/>
                        <a:t>68.000</a:t>
                      </a:r>
                      <a:endParaRPr lang="es-CL"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28569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dirty="0">
                <a:ln>
                  <a:noFill/>
                </a:ln>
                <a:solidFill>
                  <a:schemeClr val="tx1"/>
                </a:solidFill>
                <a:effectLst/>
                <a:latin typeface="Arial" pitchFamily="34" charset="0"/>
                <a:cs typeface="Arial" pitchFamily="34" charset="0"/>
              </a:rPr>
              <a:t/>
            </a:r>
            <a:br>
              <a:rPr kumimoji="0" lang="es-CL" sz="1800" b="0" i="0" u="none" strike="noStrike" cap="none" normalizeH="0" baseline="0" dirty="0">
                <a:ln>
                  <a:noFill/>
                </a:ln>
                <a:solidFill>
                  <a:schemeClr val="tx1"/>
                </a:solidFill>
                <a:effectLst/>
                <a:latin typeface="Arial" pitchFamily="34" charset="0"/>
                <a:cs typeface="Arial" pitchFamily="34" charset="0"/>
              </a:rPr>
            </a:br>
            <a:endParaRPr kumimoji="0" lang="es-CL" sz="1800" b="0" i="0" u="none" strike="noStrike" cap="none" normalizeH="0" baseline="0" dirty="0">
              <a:ln>
                <a:noFill/>
              </a:ln>
              <a:solidFill>
                <a:schemeClr val="tx1"/>
              </a:solidFill>
              <a:effectLst/>
              <a:latin typeface="Arial" pitchFamily="34" charset="0"/>
              <a:cs typeface="Arial" pitchFamily="34" charset="0"/>
            </a:endParaRPr>
          </a:p>
        </p:txBody>
      </p:sp>
      <p:sp>
        <p:nvSpPr>
          <p:cNvPr id="285698" name="Rectangle 2"/>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s-CL" dirty="0"/>
          </a:p>
        </p:txBody>
      </p:sp>
      <p:sp>
        <p:nvSpPr>
          <p:cNvPr id="15" name="14 Rectángulo"/>
          <p:cNvSpPr/>
          <p:nvPr/>
        </p:nvSpPr>
        <p:spPr>
          <a:xfrm>
            <a:off x="899592" y="3861048"/>
            <a:ext cx="4572000" cy="369332"/>
          </a:xfrm>
          <a:prstGeom prst="rect">
            <a:avLst/>
          </a:prstGeom>
        </p:spPr>
        <p:txBody>
          <a:bodyPr>
            <a:spAutoFit/>
          </a:bodyPr>
          <a:lstStyle/>
          <a:p>
            <a:r>
              <a:rPr lang="es-CL" dirty="0"/>
              <a:t>Tarifas Pasajeros no residentes</a:t>
            </a: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7200" y="274638"/>
            <a:ext cx="8229600" cy="1143000"/>
          </a:xfrm>
          <a:prstGeom prst="rect">
            <a:avLst/>
          </a:prstGeom>
        </p:spPr>
        <p:txBody>
          <a:bodyPr>
            <a:normAutofit fontScale="90000"/>
          </a:bodyPr>
          <a:lstStyle/>
          <a:p>
            <a:pPr algn="r"/>
            <a:r>
              <a:rPr lang="es-CL" sz="2800" dirty="0">
                <a:solidFill>
                  <a:schemeClr val="bg1">
                    <a:lumMod val="50000"/>
                  </a:schemeClr>
                </a:solidFill>
                <a:latin typeface="Arial Narrow" pitchFamily="34" charset="0"/>
              </a:rPr>
              <a:t>CARACTERIZACIÓN DE SERVICIOS</a:t>
            </a:r>
            <a:r>
              <a:rPr lang="es-CL" b="1" dirty="0"/>
              <a:t/>
            </a:r>
            <a:br>
              <a:rPr lang="es-CL" b="1" dirty="0"/>
            </a:br>
            <a:endParaRPr lang="es-CL" dirty="0"/>
          </a:p>
        </p:txBody>
      </p:sp>
      <p:sp>
        <p:nvSpPr>
          <p:cNvPr id="204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dirty="0">
                <a:ln>
                  <a:noFill/>
                </a:ln>
                <a:solidFill>
                  <a:schemeClr val="tx1"/>
                </a:solidFill>
                <a:effectLst/>
                <a:latin typeface="Arial" pitchFamily="34" charset="0"/>
                <a:cs typeface="Arial" pitchFamily="34" charset="0"/>
              </a:rPr>
              <a:t/>
            </a:r>
            <a:br>
              <a:rPr kumimoji="0" lang="es-CL" sz="1800" b="0" i="0" u="none" strike="noStrike" cap="none" normalizeH="0" baseline="0" dirty="0">
                <a:ln>
                  <a:noFill/>
                </a:ln>
                <a:solidFill>
                  <a:schemeClr val="tx1"/>
                </a:solidFill>
                <a:effectLst/>
                <a:latin typeface="Arial" pitchFamily="34" charset="0"/>
                <a:cs typeface="Arial" pitchFamily="34" charset="0"/>
              </a:rPr>
            </a:br>
            <a:endParaRPr kumimoji="0" lang="es-CL" sz="1800" b="0" i="0" u="none" strike="noStrike" cap="none" normalizeH="0" baseline="0" dirty="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s-CL" dirty="0"/>
          </a:p>
        </p:txBody>
      </p:sp>
      <p:sp>
        <p:nvSpPr>
          <p:cNvPr id="10" name="9 Rectángulo"/>
          <p:cNvSpPr/>
          <p:nvPr/>
        </p:nvSpPr>
        <p:spPr>
          <a:xfrm>
            <a:off x="395536" y="908720"/>
            <a:ext cx="7992888" cy="369332"/>
          </a:xfrm>
          <a:prstGeom prst="rect">
            <a:avLst/>
          </a:prstGeom>
        </p:spPr>
        <p:txBody>
          <a:bodyPr wrap="square">
            <a:spAutoFit/>
          </a:bodyPr>
          <a:lstStyle/>
          <a:p>
            <a:pPr marL="185738" indent="-185738">
              <a:buFont typeface="Arial" pitchFamily="34" charset="0"/>
              <a:buChar char="•"/>
            </a:pPr>
            <a:r>
              <a:rPr lang="es-CL" dirty="0"/>
              <a:t>Servicio Aéreo:</a:t>
            </a:r>
          </a:p>
        </p:txBody>
      </p:sp>
      <p:sp>
        <p:nvSpPr>
          <p:cNvPr id="28569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dirty="0">
                <a:ln>
                  <a:noFill/>
                </a:ln>
                <a:solidFill>
                  <a:schemeClr val="tx1"/>
                </a:solidFill>
                <a:effectLst/>
                <a:latin typeface="Arial" pitchFamily="34" charset="0"/>
                <a:cs typeface="Arial" pitchFamily="34" charset="0"/>
              </a:rPr>
              <a:t/>
            </a:r>
            <a:br>
              <a:rPr kumimoji="0" lang="es-CL" sz="1800" b="0" i="0" u="none" strike="noStrike" cap="none" normalizeH="0" baseline="0" dirty="0">
                <a:ln>
                  <a:noFill/>
                </a:ln>
                <a:solidFill>
                  <a:schemeClr val="tx1"/>
                </a:solidFill>
                <a:effectLst/>
                <a:latin typeface="Arial" pitchFamily="34" charset="0"/>
                <a:cs typeface="Arial" pitchFamily="34" charset="0"/>
              </a:rPr>
            </a:br>
            <a:endParaRPr kumimoji="0" lang="es-CL" sz="1800" b="0" i="0" u="none" strike="noStrike" cap="none" normalizeH="0" baseline="0" dirty="0">
              <a:ln>
                <a:noFill/>
              </a:ln>
              <a:solidFill>
                <a:schemeClr val="tx1"/>
              </a:solidFill>
              <a:effectLst/>
              <a:latin typeface="Arial" pitchFamily="34" charset="0"/>
              <a:cs typeface="Arial" pitchFamily="34" charset="0"/>
            </a:endParaRPr>
          </a:p>
        </p:txBody>
      </p:sp>
      <p:sp>
        <p:nvSpPr>
          <p:cNvPr id="285698" name="Rectangle 2"/>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s-CL" dirty="0"/>
          </a:p>
        </p:txBody>
      </p:sp>
      <p:sp>
        <p:nvSpPr>
          <p:cNvPr id="14" name="13 Rectángulo"/>
          <p:cNvSpPr/>
          <p:nvPr/>
        </p:nvSpPr>
        <p:spPr>
          <a:xfrm>
            <a:off x="1043608" y="1340768"/>
            <a:ext cx="2494081" cy="369332"/>
          </a:xfrm>
          <a:prstGeom prst="rect">
            <a:avLst/>
          </a:prstGeom>
        </p:spPr>
        <p:txBody>
          <a:bodyPr wrap="none">
            <a:spAutoFit/>
          </a:bodyPr>
          <a:lstStyle/>
          <a:p>
            <a:r>
              <a:rPr lang="es-CL" b="1" dirty="0"/>
              <a:t>Subsidio Mensual Aéreo</a:t>
            </a:r>
          </a:p>
        </p:txBody>
      </p:sp>
      <p:graphicFrame>
        <p:nvGraphicFramePr>
          <p:cNvPr id="16" name="15 Gráfico"/>
          <p:cNvGraphicFramePr/>
          <p:nvPr/>
        </p:nvGraphicFramePr>
        <p:xfrm>
          <a:off x="0" y="1772816"/>
          <a:ext cx="4932040" cy="30963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17 Gráfico"/>
          <p:cNvGraphicFramePr/>
          <p:nvPr/>
        </p:nvGraphicFramePr>
        <p:xfrm>
          <a:off x="4572000" y="41148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18 Tabla"/>
          <p:cNvGraphicFramePr>
            <a:graphicFrameLocks noGrp="1"/>
          </p:cNvGraphicFramePr>
          <p:nvPr>
            <p:extLst>
              <p:ext uri="{D42A27DB-BD31-4B8C-83A1-F6EECF244321}">
                <p14:modId xmlns:p14="http://schemas.microsoft.com/office/powerpoint/2010/main" xmlns="" val="2412010566"/>
              </p:ext>
            </p:extLst>
          </p:nvPr>
        </p:nvGraphicFramePr>
        <p:xfrm>
          <a:off x="5004048" y="2564904"/>
          <a:ext cx="3808730" cy="630936"/>
        </p:xfrm>
        <a:graphic>
          <a:graphicData uri="http://schemas.openxmlformats.org/drawingml/2006/table">
            <a:tbl>
              <a:tblPr/>
              <a:tblGrid>
                <a:gridCol w="760730">
                  <a:extLst>
                    <a:ext uri="{9D8B030D-6E8A-4147-A177-3AD203B41FA5}">
                      <a16:colId xmlns:a16="http://schemas.microsoft.com/office/drawing/2014/main" xmlns="" val="20000"/>
                    </a:ext>
                  </a:extLst>
                </a:gridCol>
                <a:gridCol w="1016000">
                  <a:extLst>
                    <a:ext uri="{9D8B030D-6E8A-4147-A177-3AD203B41FA5}">
                      <a16:colId xmlns:a16="http://schemas.microsoft.com/office/drawing/2014/main" xmlns="" val="20001"/>
                    </a:ext>
                  </a:extLst>
                </a:gridCol>
                <a:gridCol w="1016000">
                  <a:extLst>
                    <a:ext uri="{9D8B030D-6E8A-4147-A177-3AD203B41FA5}">
                      <a16:colId xmlns:a16="http://schemas.microsoft.com/office/drawing/2014/main" xmlns="" val="20002"/>
                    </a:ext>
                  </a:extLst>
                </a:gridCol>
                <a:gridCol w="1016000">
                  <a:extLst>
                    <a:ext uri="{9D8B030D-6E8A-4147-A177-3AD203B41FA5}">
                      <a16:colId xmlns:a16="http://schemas.microsoft.com/office/drawing/2014/main" xmlns="" val="20003"/>
                    </a:ext>
                  </a:extLst>
                </a:gridCol>
              </a:tblGrid>
              <a:tr h="190500">
                <a:tc>
                  <a:txBody>
                    <a:bodyPr/>
                    <a:lstStyle/>
                    <a:p>
                      <a:pPr algn="ctr">
                        <a:lnSpc>
                          <a:spcPct val="115000"/>
                        </a:lnSpc>
                        <a:spcAft>
                          <a:spcPts val="0"/>
                        </a:spcAft>
                      </a:pPr>
                      <a:r>
                        <a:rPr lang="es-CL" sz="1200" dirty="0">
                          <a:solidFill>
                            <a:srgbClr val="000000"/>
                          </a:solidFill>
                          <a:latin typeface="Arial Narrow"/>
                          <a:ea typeface="Times New Roman"/>
                          <a:cs typeface="Lucida Sans"/>
                        </a:rPr>
                        <a:t>Año</a:t>
                      </a:r>
                      <a:endParaRPr lang="es-CL" sz="1800" dirty="0">
                        <a:latin typeface="Arial Narrow"/>
                        <a:ea typeface="Times New Roman"/>
                        <a:cs typeface="Lucida Sans"/>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dirty="0">
                          <a:solidFill>
                            <a:srgbClr val="000000"/>
                          </a:solidFill>
                          <a:latin typeface="Arial Narrow"/>
                          <a:ea typeface="Times New Roman"/>
                          <a:cs typeface="Lucida Sans"/>
                        </a:rPr>
                        <a:t>2013</a:t>
                      </a:r>
                      <a:endParaRPr lang="es-CL" sz="1800" dirty="0">
                        <a:latin typeface="Arial Narrow"/>
                        <a:ea typeface="Times New Roman"/>
                        <a:cs typeface="Lucida Sans"/>
                      </a:endParaRPr>
                    </a:p>
                    <a:p>
                      <a:pPr algn="ctr">
                        <a:lnSpc>
                          <a:spcPct val="115000"/>
                        </a:lnSpc>
                        <a:spcAft>
                          <a:spcPts val="0"/>
                        </a:spcAft>
                      </a:pPr>
                      <a:r>
                        <a:rPr lang="es-CL" sz="1200" dirty="0">
                          <a:solidFill>
                            <a:srgbClr val="000000"/>
                          </a:solidFill>
                          <a:latin typeface="Arial Narrow"/>
                          <a:ea typeface="Times New Roman"/>
                          <a:cs typeface="Lucida Sans"/>
                        </a:rPr>
                        <a:t>($)</a:t>
                      </a:r>
                      <a:endParaRPr lang="es-CL" sz="1800" dirty="0">
                        <a:latin typeface="Arial Narrow"/>
                        <a:ea typeface="Times New Roman"/>
                        <a:cs typeface="Lucida Sans"/>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dirty="0">
                          <a:solidFill>
                            <a:srgbClr val="000000"/>
                          </a:solidFill>
                          <a:latin typeface="Arial Narrow"/>
                          <a:ea typeface="Times New Roman"/>
                          <a:cs typeface="Lucida Sans"/>
                        </a:rPr>
                        <a:t>2014</a:t>
                      </a:r>
                      <a:endParaRPr lang="es-CL" sz="1800" dirty="0">
                        <a:latin typeface="Arial Narrow"/>
                        <a:ea typeface="Times New Roman"/>
                        <a:cs typeface="Lucida Sans"/>
                      </a:endParaRPr>
                    </a:p>
                    <a:p>
                      <a:pPr algn="ctr">
                        <a:lnSpc>
                          <a:spcPct val="115000"/>
                        </a:lnSpc>
                        <a:spcAft>
                          <a:spcPts val="0"/>
                        </a:spcAft>
                      </a:pPr>
                      <a:r>
                        <a:rPr lang="es-CL" sz="1200" dirty="0">
                          <a:solidFill>
                            <a:srgbClr val="000000"/>
                          </a:solidFill>
                          <a:latin typeface="Arial Narrow"/>
                          <a:ea typeface="Times New Roman"/>
                          <a:cs typeface="Lucida Sans"/>
                        </a:rPr>
                        <a:t>($)</a:t>
                      </a:r>
                      <a:endParaRPr lang="es-CL" sz="1800" dirty="0">
                        <a:latin typeface="Arial Narrow"/>
                        <a:ea typeface="Times New Roman"/>
                        <a:cs typeface="Lucida Sans"/>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dirty="0">
                          <a:solidFill>
                            <a:srgbClr val="000000"/>
                          </a:solidFill>
                          <a:latin typeface="Arial Narrow"/>
                          <a:ea typeface="Times New Roman"/>
                          <a:cs typeface="Lucida Sans"/>
                        </a:rPr>
                        <a:t>2015</a:t>
                      </a:r>
                      <a:endParaRPr lang="es-CL" sz="1800" dirty="0">
                        <a:latin typeface="Arial Narrow"/>
                        <a:ea typeface="Times New Roman"/>
                        <a:cs typeface="Lucida Sans"/>
                      </a:endParaRPr>
                    </a:p>
                    <a:p>
                      <a:pPr algn="ctr">
                        <a:lnSpc>
                          <a:spcPct val="115000"/>
                        </a:lnSpc>
                        <a:spcAft>
                          <a:spcPts val="0"/>
                        </a:spcAft>
                      </a:pPr>
                      <a:r>
                        <a:rPr lang="es-CL" sz="1200" dirty="0">
                          <a:solidFill>
                            <a:srgbClr val="000000"/>
                          </a:solidFill>
                          <a:latin typeface="Arial Narrow"/>
                          <a:ea typeface="Times New Roman"/>
                          <a:cs typeface="Lucida Sans"/>
                        </a:rPr>
                        <a:t>($)</a:t>
                      </a:r>
                      <a:endParaRPr lang="es-CL" sz="1800" dirty="0">
                        <a:latin typeface="Arial Narrow"/>
                        <a:ea typeface="Times New Roman"/>
                        <a:cs typeface="Lucida Sans"/>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90500">
                <a:tc>
                  <a:txBody>
                    <a:bodyPr/>
                    <a:lstStyle/>
                    <a:p>
                      <a:pPr algn="ctr">
                        <a:lnSpc>
                          <a:spcPct val="115000"/>
                        </a:lnSpc>
                        <a:spcAft>
                          <a:spcPts val="0"/>
                        </a:spcAft>
                      </a:pPr>
                      <a:r>
                        <a:rPr lang="es-CL" sz="1200" dirty="0">
                          <a:solidFill>
                            <a:srgbClr val="000000"/>
                          </a:solidFill>
                          <a:latin typeface="Arial Narrow"/>
                          <a:ea typeface="Times New Roman"/>
                          <a:cs typeface="Lucida Sans"/>
                        </a:rPr>
                        <a:t>TOTAL</a:t>
                      </a:r>
                      <a:endParaRPr lang="es-CL" sz="1800" dirty="0">
                        <a:latin typeface="Arial Narrow"/>
                        <a:ea typeface="Times New Roman"/>
                        <a:cs typeface="Lucida Sans"/>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dirty="0">
                          <a:solidFill>
                            <a:srgbClr val="000000"/>
                          </a:solidFill>
                          <a:latin typeface="Arial Narrow"/>
                          <a:ea typeface="Times New Roman"/>
                          <a:cs typeface="Lucida Sans"/>
                        </a:rPr>
                        <a:t>231.824.987</a:t>
                      </a:r>
                      <a:endParaRPr lang="es-CL" sz="1800" dirty="0">
                        <a:latin typeface="Arial Narrow"/>
                        <a:ea typeface="Times New Roman"/>
                        <a:cs typeface="Lucida Sans"/>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dirty="0">
                          <a:solidFill>
                            <a:srgbClr val="000000"/>
                          </a:solidFill>
                          <a:latin typeface="Arial Narrow"/>
                          <a:ea typeface="Times New Roman"/>
                          <a:cs typeface="Lucida Sans"/>
                        </a:rPr>
                        <a:t>258.736.714</a:t>
                      </a:r>
                      <a:endParaRPr lang="es-CL" sz="1800" dirty="0">
                        <a:latin typeface="Arial Narrow"/>
                        <a:ea typeface="Times New Roman"/>
                        <a:cs typeface="Lucida Sans"/>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dirty="0">
                          <a:solidFill>
                            <a:srgbClr val="000000"/>
                          </a:solidFill>
                          <a:latin typeface="Arial Narrow"/>
                          <a:ea typeface="Times New Roman"/>
                          <a:cs typeface="Lucida Sans"/>
                        </a:rPr>
                        <a:t>272.266.450</a:t>
                      </a:r>
                      <a:endParaRPr lang="es-CL" sz="1800" dirty="0">
                        <a:latin typeface="Arial Narrow"/>
                        <a:ea typeface="Times New Roman"/>
                        <a:cs typeface="Lucida Sans"/>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67544" y="0"/>
            <a:ext cx="8229600" cy="1143000"/>
          </a:xfrm>
          <a:prstGeom prst="rect">
            <a:avLst/>
          </a:prstGeom>
        </p:spPr>
        <p:txBody>
          <a:bodyPr>
            <a:normAutofit/>
          </a:bodyPr>
          <a:lstStyle/>
          <a:p>
            <a:pPr algn="r"/>
            <a:r>
              <a:rPr lang="es-CL" sz="2800" dirty="0">
                <a:solidFill>
                  <a:schemeClr val="bg1">
                    <a:lumMod val="50000"/>
                  </a:schemeClr>
                </a:solidFill>
                <a:latin typeface="Arial Narrow" pitchFamily="34" charset="0"/>
              </a:rPr>
              <a:t>ANÁLISIS DE OPERACIÓN </a:t>
            </a:r>
            <a:br>
              <a:rPr lang="es-CL" sz="2800" dirty="0">
                <a:solidFill>
                  <a:schemeClr val="bg1">
                    <a:lumMod val="50000"/>
                  </a:schemeClr>
                </a:solidFill>
                <a:latin typeface="Arial Narrow" pitchFamily="34" charset="0"/>
              </a:rPr>
            </a:br>
            <a:r>
              <a:rPr lang="es-CL" sz="2800" dirty="0">
                <a:solidFill>
                  <a:schemeClr val="bg1">
                    <a:lumMod val="50000"/>
                  </a:schemeClr>
                </a:solidFill>
                <a:latin typeface="Arial Narrow" pitchFamily="34" charset="0"/>
              </a:rPr>
              <a:t>DE SERVICIOS</a:t>
            </a:r>
            <a:endParaRPr lang="es-CL" sz="2800" dirty="0"/>
          </a:p>
        </p:txBody>
      </p:sp>
      <p:sp>
        <p:nvSpPr>
          <p:cNvPr id="3" name="2 Marcador de contenido"/>
          <p:cNvSpPr>
            <a:spLocks noGrp="1"/>
          </p:cNvSpPr>
          <p:nvPr>
            <p:ph idx="1"/>
          </p:nvPr>
        </p:nvSpPr>
        <p:spPr>
          <a:xfrm>
            <a:off x="395536" y="908720"/>
            <a:ext cx="8352928" cy="4525963"/>
          </a:xfrm>
        </p:spPr>
        <p:txBody>
          <a:bodyPr>
            <a:noAutofit/>
          </a:bodyPr>
          <a:lstStyle/>
          <a:p>
            <a:pPr algn="just">
              <a:buNone/>
            </a:pPr>
            <a:r>
              <a:rPr lang="es-CL" sz="2400" b="1" u="sng" dirty="0"/>
              <a:t>Ocupación Servicios Aéreos</a:t>
            </a:r>
          </a:p>
          <a:p>
            <a:pPr algn="just">
              <a:buNone/>
            </a:pPr>
            <a:endParaRPr lang="es-CL" sz="1800" b="1" dirty="0">
              <a:solidFill>
                <a:schemeClr val="tx2">
                  <a:lumMod val="60000"/>
                  <a:lumOff val="40000"/>
                </a:schemeClr>
              </a:solidFill>
            </a:endParaRPr>
          </a:p>
          <a:p>
            <a:pPr algn="just"/>
            <a:r>
              <a:rPr lang="es-CL" sz="1800" dirty="0"/>
              <a:t>El número de viajes se obtuvo con los antecedentes de las bitácoras de los aeródromos de Punta Arenas y Puerto Williams, de los años 2013 al 2015. </a:t>
            </a:r>
          </a:p>
          <a:p>
            <a:pPr algn="just"/>
            <a:endParaRPr lang="es-CL" sz="1800" dirty="0"/>
          </a:p>
          <a:p>
            <a:pPr algn="just"/>
            <a:r>
              <a:rPr lang="es-CL" sz="1800" dirty="0"/>
              <a:t>Esta serie identifica el modelo de avión/avioneta utilizada en el viaje. </a:t>
            </a:r>
            <a:endParaRPr lang="es-CL" sz="1050" dirty="0"/>
          </a:p>
          <a:p>
            <a:pPr algn="just"/>
            <a:endParaRPr lang="es-CL" sz="1800" dirty="0"/>
          </a:p>
          <a:p>
            <a:pPr algn="just"/>
            <a:r>
              <a:rPr lang="es-CL" sz="1800" dirty="0"/>
              <a:t>Para el cálculo de capacidad máxima de pasajeros, se tomó la referencia presentada en el informe 1 respecto a las correspondientes a cada uno de los tipos de avión; esto es BAE 94 pasajeros, Twin Otter 19 pasajeros, y los demás aviones (mayoritariamente destinados a ambulancia aérea) un promedio estimado de 6 pasajeros.</a:t>
            </a:r>
          </a:p>
          <a:p>
            <a:pPr algn="just"/>
            <a:endParaRPr lang="es-CL" sz="1050" dirty="0"/>
          </a:p>
          <a:p>
            <a:pPr marL="0" indent="0" algn="just">
              <a:buNone/>
            </a:pPr>
            <a:endParaRPr lang="es-CL" sz="1050" dirty="0"/>
          </a:p>
          <a:p>
            <a:pPr algn="just"/>
            <a:endParaRPr lang="es-CL" sz="1800" dirty="0"/>
          </a:p>
          <a:p>
            <a:pPr algn="just"/>
            <a:endParaRPr lang="es-CL" sz="1800" dirty="0"/>
          </a:p>
          <a:p>
            <a:pPr algn="just"/>
            <a:endParaRPr lang="es-CL" sz="1800" dirty="0"/>
          </a:p>
        </p:txBody>
      </p:sp>
    </p:spTree>
  </p:cSld>
  <p:clrMapOvr>
    <a:overrideClrMapping bg1="lt1" tx1="dk1" bg2="lt2" tx2="dk2" accent1="accent1" accent2="accent2" accent3="accent3" accent4="accent4" accent5="accent5" accent6="accent6" hlink="hlink" folHlink="folHlink"/>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4 Rectángulo"/>
          <p:cNvSpPr/>
          <p:nvPr/>
        </p:nvSpPr>
        <p:spPr>
          <a:xfrm>
            <a:off x="467544" y="4797152"/>
            <a:ext cx="8460432" cy="1200329"/>
          </a:xfrm>
          <a:prstGeom prst="rect">
            <a:avLst/>
          </a:prstGeom>
        </p:spPr>
        <p:txBody>
          <a:bodyPr wrap="square">
            <a:spAutoFit/>
          </a:bodyPr>
          <a:lstStyle/>
          <a:p>
            <a:pPr marL="177800" indent="-177800" algn="just">
              <a:buFont typeface="Arial" pitchFamily="34" charset="0"/>
              <a:buChar char="•"/>
            </a:pPr>
            <a:r>
              <a:rPr lang="es-CL" dirty="0"/>
              <a:t>Patrón similar de comportamiento entre viajes y pasajeros</a:t>
            </a:r>
          </a:p>
          <a:p>
            <a:pPr marL="177800" indent="-177800" algn="just">
              <a:buFont typeface="Arial" pitchFamily="34" charset="0"/>
              <a:buChar char="•"/>
            </a:pPr>
            <a:r>
              <a:rPr lang="es-CL" dirty="0"/>
              <a:t>Mayor flujo de pasajeros en entre diciembre y marzo</a:t>
            </a:r>
          </a:p>
          <a:p>
            <a:pPr marL="177800" indent="-177800" algn="just">
              <a:buFont typeface="Arial" pitchFamily="34" charset="0"/>
              <a:buChar char="•"/>
            </a:pPr>
            <a:r>
              <a:rPr lang="es-CL" dirty="0"/>
              <a:t>Menor crecimiento del Nº de viajes entre ene y feb, respecto a nov y dic (mayor número de viajes del DHC y King Air en noviembre; y del BAE en diciembre)</a:t>
            </a:r>
          </a:p>
        </p:txBody>
      </p:sp>
      <p:sp>
        <p:nvSpPr>
          <p:cNvPr id="6" name="1 Título"/>
          <p:cNvSpPr>
            <a:spLocks noGrp="1"/>
          </p:cNvSpPr>
          <p:nvPr>
            <p:ph type="title" idx="4294967295"/>
          </p:nvPr>
        </p:nvSpPr>
        <p:spPr>
          <a:xfrm>
            <a:off x="468313" y="0"/>
            <a:ext cx="8229600" cy="1143000"/>
          </a:xfrm>
          <a:prstGeom prst="rect">
            <a:avLst/>
          </a:prstGeom>
        </p:spPr>
        <p:txBody>
          <a:bodyPr>
            <a:normAutofit/>
          </a:bodyPr>
          <a:lstStyle/>
          <a:p>
            <a:pPr algn="r"/>
            <a:r>
              <a:rPr lang="es-CL" sz="2800" dirty="0">
                <a:solidFill>
                  <a:schemeClr val="bg1">
                    <a:lumMod val="50000"/>
                  </a:schemeClr>
                </a:solidFill>
                <a:latin typeface="Arial Narrow" pitchFamily="34" charset="0"/>
              </a:rPr>
              <a:t>ANÁLISIS DE OPERACIÓN </a:t>
            </a:r>
            <a:br>
              <a:rPr lang="es-CL" sz="2800" dirty="0">
                <a:solidFill>
                  <a:schemeClr val="bg1">
                    <a:lumMod val="50000"/>
                  </a:schemeClr>
                </a:solidFill>
                <a:latin typeface="Arial Narrow" pitchFamily="34" charset="0"/>
              </a:rPr>
            </a:br>
            <a:r>
              <a:rPr lang="es-CL" sz="2800" dirty="0">
                <a:solidFill>
                  <a:schemeClr val="bg1">
                    <a:lumMod val="50000"/>
                  </a:schemeClr>
                </a:solidFill>
                <a:latin typeface="Arial Narrow" pitchFamily="34" charset="0"/>
              </a:rPr>
              <a:t>DE SERVICIOS</a:t>
            </a:r>
            <a:endParaRPr lang="es-CL" sz="2800" dirty="0"/>
          </a:p>
        </p:txBody>
      </p:sp>
      <p:graphicFrame>
        <p:nvGraphicFramePr>
          <p:cNvPr id="7" name="Gráfico 6"/>
          <p:cNvGraphicFramePr/>
          <p:nvPr>
            <p:extLst>
              <p:ext uri="{D42A27DB-BD31-4B8C-83A1-F6EECF244321}">
                <p14:modId xmlns:p14="http://schemas.microsoft.com/office/powerpoint/2010/main" xmlns="" val="3500993518"/>
              </p:ext>
            </p:extLst>
          </p:nvPr>
        </p:nvGraphicFramePr>
        <p:xfrm>
          <a:off x="439909" y="908720"/>
          <a:ext cx="8258003" cy="3600400"/>
        </p:xfrm>
        <a:graphic>
          <a:graphicData uri="http://schemas.openxmlformats.org/drawingml/2006/chart">
            <c:chart xmlns:c="http://schemas.openxmlformats.org/drawingml/2006/chart" xmlns:r="http://schemas.openxmlformats.org/officeDocument/2006/relationships" r:id="rId4"/>
          </a:graphicData>
        </a:graphic>
      </p:graphicFrame>
    </p:spTree>
  </p:cSld>
  <p:clrMapOvr>
    <a:overrideClrMapping bg1="lt1" tx1="dk1" bg2="lt2" tx2="dk2" accent1="accent1" accent2="accent2" accent3="accent3" accent4="accent4" accent5="accent5" accent6="accent6" hlink="hlink" folHlink="folHlink"/>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7200" y="274638"/>
            <a:ext cx="8229600" cy="1143000"/>
          </a:xfrm>
          <a:prstGeom prst="rect">
            <a:avLst/>
          </a:prstGeom>
        </p:spPr>
        <p:txBody>
          <a:bodyPr>
            <a:normAutofit fontScale="90000"/>
          </a:bodyPr>
          <a:lstStyle/>
          <a:p>
            <a:pPr lvl="0" algn="r"/>
            <a:r>
              <a:rPr lang="es-CL" sz="2700" dirty="0">
                <a:solidFill>
                  <a:schemeClr val="bg1">
                    <a:lumMod val="50000"/>
                  </a:schemeClr>
                </a:solidFill>
                <a:latin typeface="Arial Narrow" pitchFamily="34" charset="0"/>
              </a:rPr>
              <a:t>TAREAS ESPECÍFICAS </a:t>
            </a:r>
            <a:r>
              <a:rPr lang="es-ES_tradnl" dirty="0">
                <a:solidFill>
                  <a:schemeClr val="bg1">
                    <a:lumMod val="50000"/>
                  </a:schemeClr>
                </a:solidFill>
                <a:latin typeface="Arial Narrow" pitchFamily="34" charset="0"/>
              </a:rPr>
              <a:t/>
            </a:r>
            <a:br>
              <a:rPr lang="es-ES_tradnl" dirty="0">
                <a:solidFill>
                  <a:schemeClr val="bg1">
                    <a:lumMod val="50000"/>
                  </a:schemeClr>
                </a:solidFill>
                <a:latin typeface="Arial Narrow" pitchFamily="34" charset="0"/>
              </a:rPr>
            </a:br>
            <a:r>
              <a:rPr lang="es-CL" dirty="0"/>
              <a:t/>
            </a:r>
            <a:br>
              <a:rPr lang="es-CL" dirty="0"/>
            </a:br>
            <a:endParaRPr lang="es-CL" dirty="0"/>
          </a:p>
        </p:txBody>
      </p:sp>
      <p:sp>
        <p:nvSpPr>
          <p:cNvPr id="3" name="2 Marcador de contenido"/>
          <p:cNvSpPr>
            <a:spLocks noGrp="1"/>
          </p:cNvSpPr>
          <p:nvPr>
            <p:ph idx="1"/>
          </p:nvPr>
        </p:nvSpPr>
        <p:spPr>
          <a:xfrm>
            <a:off x="395536" y="692696"/>
            <a:ext cx="8229600" cy="5616624"/>
          </a:xfrm>
        </p:spPr>
        <p:txBody>
          <a:bodyPr>
            <a:noAutofit/>
          </a:bodyPr>
          <a:lstStyle/>
          <a:p>
            <a:pPr lvl="0" algn="just">
              <a:lnSpc>
                <a:spcPct val="150000"/>
              </a:lnSpc>
            </a:pPr>
            <a:r>
              <a:rPr lang="es-CL" sz="2000" dirty="0"/>
              <a:t>Tarea Nº1 	Recopilación y Análisis de Antecedentes</a:t>
            </a:r>
          </a:p>
          <a:p>
            <a:pPr lvl="0" algn="just">
              <a:lnSpc>
                <a:spcPct val="150000"/>
              </a:lnSpc>
            </a:pPr>
            <a:r>
              <a:rPr lang="es-CL" sz="2000" dirty="0"/>
              <a:t>Tarea Nº2 	Zonificación del Área de estudio</a:t>
            </a:r>
          </a:p>
          <a:p>
            <a:pPr lvl="0" algn="just"/>
            <a:r>
              <a:rPr lang="es-CL" sz="2000" dirty="0"/>
              <a:t>Tarea Nº3 	Análisis de Proyectos de Inversión en la Localidad de Puerto 		Williams</a:t>
            </a:r>
          </a:p>
          <a:p>
            <a:pPr lvl="0" algn="just">
              <a:lnSpc>
                <a:spcPct val="150000"/>
              </a:lnSpc>
            </a:pPr>
            <a:r>
              <a:rPr lang="es-CL" sz="2000" dirty="0"/>
              <a:t>Tarea Nº4 	Clasificación y Caracterización de la Demanda</a:t>
            </a:r>
          </a:p>
          <a:p>
            <a:pPr lvl="0" algn="just">
              <a:lnSpc>
                <a:spcPct val="150000"/>
              </a:lnSpc>
            </a:pPr>
            <a:r>
              <a:rPr lang="es-CL" sz="2000" dirty="0"/>
              <a:t>TareaNº5 	Caracterización de Servicios</a:t>
            </a:r>
          </a:p>
          <a:p>
            <a:pPr lvl="0" algn="just">
              <a:lnSpc>
                <a:spcPct val="150000"/>
              </a:lnSpc>
            </a:pPr>
            <a:r>
              <a:rPr lang="es-CL" sz="2000" dirty="0"/>
              <a:t>Tarea Nº6 	Análisis de Operación de Servicios año 2013 a 2015.</a:t>
            </a:r>
          </a:p>
          <a:p>
            <a:pPr lvl="0" algn="just">
              <a:lnSpc>
                <a:spcPct val="150000"/>
              </a:lnSpc>
            </a:pPr>
            <a:r>
              <a:rPr lang="es-CL" sz="2000" dirty="0"/>
              <a:t>Tarea Nº7 	Análisis de Riesgos Asociados.</a:t>
            </a:r>
          </a:p>
          <a:p>
            <a:pPr algn="just"/>
            <a:r>
              <a:rPr lang="es-CL" sz="2000" dirty="0"/>
              <a:t>Tarea Nº8 	Desarrollo de encuestas a Usuarios y No Usuarios de 			servicio de Transporte Aéreo y Marítimo: servicios aéreos, 		servicios  marítimos,  hogares, usuarios que se encuentran 		temporalmente en Puerto Williams, por razones de trabajo. </a:t>
            </a: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67544" y="0"/>
            <a:ext cx="8229600" cy="1143000"/>
          </a:xfrm>
          <a:prstGeom prst="rect">
            <a:avLst/>
          </a:prstGeom>
        </p:spPr>
        <p:txBody>
          <a:bodyPr>
            <a:normAutofit/>
          </a:bodyPr>
          <a:lstStyle/>
          <a:p>
            <a:pPr algn="r"/>
            <a:r>
              <a:rPr lang="es-CL" sz="2800" dirty="0">
                <a:solidFill>
                  <a:schemeClr val="bg1">
                    <a:lumMod val="50000"/>
                  </a:schemeClr>
                </a:solidFill>
                <a:latin typeface="Arial Narrow" pitchFamily="34" charset="0"/>
              </a:rPr>
              <a:t>ANÁLISIS DE OPERACIÓN </a:t>
            </a:r>
            <a:br>
              <a:rPr lang="es-CL" sz="2800" dirty="0">
                <a:solidFill>
                  <a:schemeClr val="bg1">
                    <a:lumMod val="50000"/>
                  </a:schemeClr>
                </a:solidFill>
                <a:latin typeface="Arial Narrow" pitchFamily="34" charset="0"/>
              </a:rPr>
            </a:br>
            <a:r>
              <a:rPr lang="es-CL" sz="2800" dirty="0">
                <a:solidFill>
                  <a:schemeClr val="bg1">
                    <a:lumMod val="50000"/>
                  </a:schemeClr>
                </a:solidFill>
                <a:latin typeface="Arial Narrow" pitchFamily="34" charset="0"/>
              </a:rPr>
              <a:t>DE SERVICIOS</a:t>
            </a:r>
            <a:endParaRPr lang="es-CL" sz="2800" dirty="0"/>
          </a:p>
        </p:txBody>
      </p:sp>
      <p:sp>
        <p:nvSpPr>
          <p:cNvPr id="3" name="2 Marcador de contenido"/>
          <p:cNvSpPr>
            <a:spLocks noGrp="1"/>
          </p:cNvSpPr>
          <p:nvPr>
            <p:ph idx="1"/>
          </p:nvPr>
        </p:nvSpPr>
        <p:spPr>
          <a:xfrm>
            <a:off x="395536" y="908720"/>
            <a:ext cx="8352928" cy="4525963"/>
          </a:xfrm>
        </p:spPr>
        <p:txBody>
          <a:bodyPr>
            <a:noAutofit/>
          </a:bodyPr>
          <a:lstStyle/>
          <a:p>
            <a:pPr>
              <a:buNone/>
            </a:pPr>
            <a:endParaRPr lang="es-CL" sz="1400" b="1" dirty="0">
              <a:solidFill>
                <a:schemeClr val="tx2">
                  <a:lumMod val="60000"/>
                  <a:lumOff val="40000"/>
                </a:schemeClr>
              </a:solidFill>
            </a:endParaRPr>
          </a:p>
          <a:p>
            <a:endParaRPr lang="es-CL" sz="900" dirty="0"/>
          </a:p>
          <a:p>
            <a:endParaRPr lang="es-CL" sz="1400" dirty="0"/>
          </a:p>
          <a:p>
            <a:endParaRPr lang="es-CL" sz="1400" dirty="0"/>
          </a:p>
          <a:p>
            <a:endParaRPr lang="es-CL" sz="1400" dirty="0"/>
          </a:p>
        </p:txBody>
      </p:sp>
      <p:sp>
        <p:nvSpPr>
          <p:cNvPr id="5" name="4 Rectángulo"/>
          <p:cNvSpPr/>
          <p:nvPr/>
        </p:nvSpPr>
        <p:spPr>
          <a:xfrm>
            <a:off x="755576" y="4509120"/>
            <a:ext cx="7488832" cy="1477328"/>
          </a:xfrm>
          <a:prstGeom prst="rect">
            <a:avLst/>
          </a:prstGeom>
        </p:spPr>
        <p:txBody>
          <a:bodyPr wrap="square">
            <a:spAutoFit/>
          </a:bodyPr>
          <a:lstStyle/>
          <a:p>
            <a:pPr algn="just"/>
            <a:r>
              <a:rPr lang="es-CL" dirty="0"/>
              <a:t>Se observa una aparente diferencia entre viajes y pasajeros entre enero y febrero, que son los meses de mayor demanda (junto a diciembre); esto ocurre producto de la utilización de aviones BAE de mayor capacidad, lo que reduce la necesidad de viajes, pero aumenta la capacidad de los vuelos.</a:t>
            </a:r>
          </a:p>
          <a:p>
            <a:pPr algn="just"/>
            <a:endParaRPr lang="es-CL" dirty="0"/>
          </a:p>
        </p:txBody>
      </p:sp>
      <p:graphicFrame>
        <p:nvGraphicFramePr>
          <p:cNvPr id="6" name="Gráfico 5"/>
          <p:cNvGraphicFramePr/>
          <p:nvPr>
            <p:extLst>
              <p:ext uri="{D42A27DB-BD31-4B8C-83A1-F6EECF244321}">
                <p14:modId xmlns:p14="http://schemas.microsoft.com/office/powerpoint/2010/main" xmlns="" val="2700204876"/>
              </p:ext>
            </p:extLst>
          </p:nvPr>
        </p:nvGraphicFramePr>
        <p:xfrm>
          <a:off x="755576" y="908720"/>
          <a:ext cx="7344816" cy="3240360"/>
        </p:xfrm>
        <a:graphic>
          <a:graphicData uri="http://schemas.openxmlformats.org/drawingml/2006/chart">
            <c:chart xmlns:c="http://schemas.openxmlformats.org/drawingml/2006/chart" xmlns:r="http://schemas.openxmlformats.org/officeDocument/2006/relationships" r:id="rId4"/>
          </a:graphicData>
        </a:graphic>
      </p:graphicFrame>
    </p:spTree>
  </p:cSld>
  <p:clrMapOvr>
    <a:overrideClrMapping bg1="lt1" tx1="dk1" bg2="lt2" tx2="dk2" accent1="accent1" accent2="accent2" accent3="accent3" accent4="accent4" accent5="accent5" accent6="accent6" hlink="hlink" folHlink="folHlink"/>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67544" y="0"/>
            <a:ext cx="8229600" cy="1143000"/>
          </a:xfrm>
          <a:prstGeom prst="rect">
            <a:avLst/>
          </a:prstGeom>
        </p:spPr>
        <p:txBody>
          <a:bodyPr>
            <a:normAutofit/>
          </a:bodyPr>
          <a:lstStyle/>
          <a:p>
            <a:pPr algn="r"/>
            <a:r>
              <a:rPr lang="es-CL" sz="2800" dirty="0">
                <a:solidFill>
                  <a:schemeClr val="bg1">
                    <a:lumMod val="50000"/>
                  </a:schemeClr>
                </a:solidFill>
                <a:latin typeface="Arial Narrow" pitchFamily="34" charset="0"/>
              </a:rPr>
              <a:t>ANÁLISIS DE OPERACIÓN </a:t>
            </a:r>
            <a:br>
              <a:rPr lang="es-CL" sz="2800" dirty="0">
                <a:solidFill>
                  <a:schemeClr val="bg1">
                    <a:lumMod val="50000"/>
                  </a:schemeClr>
                </a:solidFill>
                <a:latin typeface="Arial Narrow" pitchFamily="34" charset="0"/>
              </a:rPr>
            </a:br>
            <a:r>
              <a:rPr lang="es-CL" sz="2800" dirty="0">
                <a:solidFill>
                  <a:schemeClr val="bg1">
                    <a:lumMod val="50000"/>
                  </a:schemeClr>
                </a:solidFill>
                <a:latin typeface="Arial Narrow" pitchFamily="34" charset="0"/>
              </a:rPr>
              <a:t>DE SERVICIOS</a:t>
            </a:r>
            <a:endParaRPr lang="es-CL" sz="2800" dirty="0"/>
          </a:p>
        </p:txBody>
      </p:sp>
      <p:sp>
        <p:nvSpPr>
          <p:cNvPr id="3" name="2 Marcador de contenido"/>
          <p:cNvSpPr>
            <a:spLocks noGrp="1"/>
          </p:cNvSpPr>
          <p:nvPr>
            <p:ph idx="1"/>
          </p:nvPr>
        </p:nvSpPr>
        <p:spPr>
          <a:xfrm>
            <a:off x="395536" y="908720"/>
            <a:ext cx="8352928" cy="4525963"/>
          </a:xfrm>
        </p:spPr>
        <p:txBody>
          <a:bodyPr>
            <a:noAutofit/>
          </a:bodyPr>
          <a:lstStyle/>
          <a:p>
            <a:pPr>
              <a:buNone/>
            </a:pPr>
            <a:endParaRPr lang="es-CL" sz="1400" b="1" dirty="0">
              <a:solidFill>
                <a:schemeClr val="tx2">
                  <a:lumMod val="60000"/>
                  <a:lumOff val="40000"/>
                </a:schemeClr>
              </a:solidFill>
            </a:endParaRPr>
          </a:p>
          <a:p>
            <a:endParaRPr lang="es-CL" sz="900" dirty="0"/>
          </a:p>
          <a:p>
            <a:endParaRPr lang="es-CL" sz="1400" dirty="0"/>
          </a:p>
          <a:p>
            <a:endParaRPr lang="es-CL" sz="1400" dirty="0"/>
          </a:p>
          <a:p>
            <a:endParaRPr lang="es-CL" sz="1400" dirty="0"/>
          </a:p>
        </p:txBody>
      </p:sp>
      <p:sp>
        <p:nvSpPr>
          <p:cNvPr id="5" name="4 Rectángulo"/>
          <p:cNvSpPr/>
          <p:nvPr/>
        </p:nvSpPr>
        <p:spPr>
          <a:xfrm>
            <a:off x="755576" y="4725144"/>
            <a:ext cx="7488832" cy="1200329"/>
          </a:xfrm>
          <a:prstGeom prst="rect">
            <a:avLst/>
          </a:prstGeom>
        </p:spPr>
        <p:txBody>
          <a:bodyPr wrap="square">
            <a:spAutoFit/>
          </a:bodyPr>
          <a:lstStyle/>
          <a:p>
            <a:pPr algn="just"/>
            <a:r>
              <a:rPr lang="es-CL" dirty="0"/>
              <a:t>Incremento en el número de viajes en los meses de menor demanda de pasajeros; lo que ocurre, porque son meses que se deja de utilizar el BAE (no se registran vuelos del BAE entre mayo y septiembre), aumentando el número de viajes, pero reduciendo la capacidad.</a:t>
            </a:r>
          </a:p>
        </p:txBody>
      </p:sp>
      <p:graphicFrame>
        <p:nvGraphicFramePr>
          <p:cNvPr id="7" name="Gráfico 6"/>
          <p:cNvGraphicFramePr/>
          <p:nvPr>
            <p:extLst>
              <p:ext uri="{D42A27DB-BD31-4B8C-83A1-F6EECF244321}">
                <p14:modId xmlns:p14="http://schemas.microsoft.com/office/powerpoint/2010/main" xmlns="" val="3241841088"/>
              </p:ext>
            </p:extLst>
          </p:nvPr>
        </p:nvGraphicFramePr>
        <p:xfrm>
          <a:off x="755576" y="908720"/>
          <a:ext cx="7488832" cy="3600400"/>
        </p:xfrm>
        <a:graphic>
          <a:graphicData uri="http://schemas.openxmlformats.org/drawingml/2006/chart">
            <c:chart xmlns:c="http://schemas.openxmlformats.org/drawingml/2006/chart" xmlns:r="http://schemas.openxmlformats.org/officeDocument/2006/relationships" r:id="rId4"/>
          </a:graphicData>
        </a:graphic>
      </p:graphicFrame>
    </p:spTree>
  </p:cSld>
  <p:clrMapOvr>
    <a:overrideClrMapping bg1="lt1" tx1="dk1" bg2="lt2" tx2="dk2" accent1="accent1" accent2="accent2" accent3="accent3" accent4="accent4" accent5="accent5" accent6="accent6" hlink="hlink" folHlink="folHlink"/>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908720"/>
            <a:ext cx="8352928" cy="4525963"/>
          </a:xfrm>
        </p:spPr>
        <p:txBody>
          <a:bodyPr>
            <a:noAutofit/>
          </a:bodyPr>
          <a:lstStyle/>
          <a:p>
            <a:pPr>
              <a:buNone/>
            </a:pPr>
            <a:endParaRPr lang="es-CL" sz="1400" b="1" dirty="0">
              <a:solidFill>
                <a:schemeClr val="tx2">
                  <a:lumMod val="60000"/>
                  <a:lumOff val="40000"/>
                </a:schemeClr>
              </a:solidFill>
            </a:endParaRPr>
          </a:p>
          <a:p>
            <a:endParaRPr lang="es-CL" sz="900" dirty="0"/>
          </a:p>
          <a:p>
            <a:endParaRPr lang="es-CL" sz="1400" dirty="0"/>
          </a:p>
          <a:p>
            <a:endParaRPr lang="es-CL" sz="1400" dirty="0"/>
          </a:p>
          <a:p>
            <a:endParaRPr lang="es-CL" sz="1400" dirty="0"/>
          </a:p>
        </p:txBody>
      </p:sp>
      <p:sp>
        <p:nvSpPr>
          <p:cNvPr id="5" name="4 Rectángulo"/>
          <p:cNvSpPr/>
          <p:nvPr/>
        </p:nvSpPr>
        <p:spPr>
          <a:xfrm>
            <a:off x="755576" y="4725144"/>
            <a:ext cx="7488832" cy="923330"/>
          </a:xfrm>
          <a:prstGeom prst="rect">
            <a:avLst/>
          </a:prstGeom>
        </p:spPr>
        <p:txBody>
          <a:bodyPr wrap="square">
            <a:spAutoFit/>
          </a:bodyPr>
          <a:lstStyle/>
          <a:p>
            <a:pPr algn="just"/>
            <a:r>
              <a:rPr lang="es-CL" dirty="0"/>
              <a:t>Al realizar esta comparación se observa una relación entre pasajeros y capacidad, consistente con las estacionalidades de la demanda, más fuertes entre enero y marzo, y noviembre y diciembre.</a:t>
            </a:r>
          </a:p>
        </p:txBody>
      </p:sp>
      <p:sp>
        <p:nvSpPr>
          <p:cNvPr id="9" name="1 Título"/>
          <p:cNvSpPr txBox="1">
            <a:spLocks/>
          </p:cNvSpPr>
          <p:nvPr/>
        </p:nvSpPr>
        <p:spPr>
          <a:xfrm>
            <a:off x="467544" y="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ANÁLISIS DE OPERACIÓN </a:t>
            </a:r>
            <a:b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b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DE SERVICIOS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7" name="Gráfico 6"/>
          <p:cNvGraphicFramePr/>
          <p:nvPr>
            <p:extLst>
              <p:ext uri="{D42A27DB-BD31-4B8C-83A1-F6EECF244321}">
                <p14:modId xmlns:p14="http://schemas.microsoft.com/office/powerpoint/2010/main" xmlns="" val="1648902660"/>
              </p:ext>
            </p:extLst>
          </p:nvPr>
        </p:nvGraphicFramePr>
        <p:xfrm>
          <a:off x="827584" y="980728"/>
          <a:ext cx="7200800" cy="3456384"/>
        </p:xfrm>
        <a:graphic>
          <a:graphicData uri="http://schemas.openxmlformats.org/drawingml/2006/chart">
            <c:chart xmlns:c="http://schemas.openxmlformats.org/drawingml/2006/chart" xmlns:r="http://schemas.openxmlformats.org/officeDocument/2006/relationships" r:id="rId4"/>
          </a:graphicData>
        </a:graphic>
      </p:graphicFrame>
    </p:spTree>
  </p:cSld>
  <p:clrMapOvr>
    <a:overrideClrMapping bg1="lt1" tx1="dk1" bg2="lt2" tx2="dk2" accent1="accent1" accent2="accent2" accent3="accent3" accent4="accent4" accent5="accent5" accent6="accent6" hlink="hlink" folHlink="folHlink"/>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908720"/>
            <a:ext cx="8352928" cy="4525963"/>
          </a:xfrm>
        </p:spPr>
        <p:txBody>
          <a:bodyPr>
            <a:noAutofit/>
          </a:bodyPr>
          <a:lstStyle/>
          <a:p>
            <a:pPr>
              <a:buNone/>
            </a:pPr>
            <a:endParaRPr lang="es-CL" sz="1400" b="1" dirty="0">
              <a:solidFill>
                <a:schemeClr val="tx2">
                  <a:lumMod val="60000"/>
                  <a:lumOff val="40000"/>
                </a:schemeClr>
              </a:solidFill>
            </a:endParaRPr>
          </a:p>
          <a:p>
            <a:endParaRPr lang="es-CL" sz="900" dirty="0"/>
          </a:p>
          <a:p>
            <a:endParaRPr lang="es-CL" sz="1400" dirty="0"/>
          </a:p>
          <a:p>
            <a:endParaRPr lang="es-CL" sz="1400" dirty="0"/>
          </a:p>
          <a:p>
            <a:endParaRPr lang="es-CL" sz="1400" dirty="0"/>
          </a:p>
        </p:txBody>
      </p:sp>
      <p:sp>
        <p:nvSpPr>
          <p:cNvPr id="5" name="4 Rectángulo"/>
          <p:cNvSpPr/>
          <p:nvPr/>
        </p:nvSpPr>
        <p:spPr>
          <a:xfrm>
            <a:off x="755576" y="4725144"/>
            <a:ext cx="7488832" cy="923330"/>
          </a:xfrm>
          <a:prstGeom prst="rect">
            <a:avLst/>
          </a:prstGeom>
        </p:spPr>
        <p:txBody>
          <a:bodyPr wrap="square">
            <a:spAutoFit/>
          </a:bodyPr>
          <a:lstStyle/>
          <a:p>
            <a:pPr algn="just"/>
            <a:r>
              <a:rPr lang="es-CL" dirty="0"/>
              <a:t>Al observar la relación de esta forma, se observa un comportamiento similar entre pasajeros y capacidad, con un piso en el mes de junio tanto en pasajeros como en capacidad.</a:t>
            </a:r>
          </a:p>
        </p:txBody>
      </p:sp>
      <p:sp>
        <p:nvSpPr>
          <p:cNvPr id="8" name="1 Título"/>
          <p:cNvSpPr txBox="1">
            <a:spLocks/>
          </p:cNvSpPr>
          <p:nvPr/>
        </p:nvSpPr>
        <p:spPr>
          <a:xfrm>
            <a:off x="467544" y="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ANÁLISIS DE OPERACIÓN </a:t>
            </a:r>
            <a:b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b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DE SERVICIOS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6" name="Gráfico 5"/>
          <p:cNvGraphicFramePr/>
          <p:nvPr>
            <p:extLst>
              <p:ext uri="{D42A27DB-BD31-4B8C-83A1-F6EECF244321}">
                <p14:modId xmlns:p14="http://schemas.microsoft.com/office/powerpoint/2010/main" xmlns="" val="2485132897"/>
              </p:ext>
            </p:extLst>
          </p:nvPr>
        </p:nvGraphicFramePr>
        <p:xfrm>
          <a:off x="755576" y="980728"/>
          <a:ext cx="7416824" cy="3600400"/>
        </p:xfrm>
        <a:graphic>
          <a:graphicData uri="http://schemas.openxmlformats.org/drawingml/2006/chart">
            <c:chart xmlns:c="http://schemas.openxmlformats.org/drawingml/2006/chart" xmlns:r="http://schemas.openxmlformats.org/officeDocument/2006/relationships" r:id="rId4"/>
          </a:graphicData>
        </a:graphic>
      </p:graphicFrame>
    </p:spTree>
  </p:cSld>
  <p:clrMapOvr>
    <a:overrideClrMapping bg1="lt1" tx1="dk1" bg2="lt2" tx2="dk2" accent1="accent1" accent2="accent2" accent3="accent3" accent4="accent4" accent5="accent5" accent6="accent6" hlink="hlink" folHlink="folHlink"/>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908720"/>
            <a:ext cx="8352928" cy="4525963"/>
          </a:xfrm>
        </p:spPr>
        <p:txBody>
          <a:bodyPr>
            <a:noAutofit/>
          </a:bodyPr>
          <a:lstStyle/>
          <a:p>
            <a:pPr>
              <a:buNone/>
            </a:pPr>
            <a:endParaRPr lang="es-CL" sz="1400" b="1" dirty="0">
              <a:solidFill>
                <a:schemeClr val="tx2">
                  <a:lumMod val="60000"/>
                  <a:lumOff val="40000"/>
                </a:schemeClr>
              </a:solidFill>
            </a:endParaRPr>
          </a:p>
          <a:p>
            <a:endParaRPr lang="es-CL" sz="900" dirty="0"/>
          </a:p>
          <a:p>
            <a:endParaRPr lang="es-CL" sz="1400" dirty="0"/>
          </a:p>
          <a:p>
            <a:endParaRPr lang="es-CL" sz="1400" dirty="0"/>
          </a:p>
          <a:p>
            <a:endParaRPr lang="es-CL" sz="1400" dirty="0"/>
          </a:p>
        </p:txBody>
      </p:sp>
      <p:sp>
        <p:nvSpPr>
          <p:cNvPr id="5" name="4 Rectángulo"/>
          <p:cNvSpPr/>
          <p:nvPr/>
        </p:nvSpPr>
        <p:spPr>
          <a:xfrm>
            <a:off x="755576" y="4869160"/>
            <a:ext cx="7488832" cy="923330"/>
          </a:xfrm>
          <a:prstGeom prst="rect">
            <a:avLst/>
          </a:prstGeom>
        </p:spPr>
        <p:txBody>
          <a:bodyPr wrap="square">
            <a:spAutoFit/>
          </a:bodyPr>
          <a:lstStyle/>
          <a:p>
            <a:pPr algn="just"/>
            <a:r>
              <a:rPr lang="es-CL" dirty="0"/>
              <a:t>El comportamiento de nuevo es similar entre capacidad y pasajeros, la mayor demanda es entre enero y marzo, que se asocia a una mayor capacidad generada por el mayor número de viajes del BAE.</a:t>
            </a:r>
          </a:p>
        </p:txBody>
      </p:sp>
      <p:sp>
        <p:nvSpPr>
          <p:cNvPr id="8" name="1 Título"/>
          <p:cNvSpPr txBox="1">
            <a:spLocks/>
          </p:cNvSpPr>
          <p:nvPr/>
        </p:nvSpPr>
        <p:spPr>
          <a:xfrm>
            <a:off x="467544" y="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ANÁLISIS DE OPERACIÓN </a:t>
            </a:r>
            <a:b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b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DE SERVICIOS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6" name="Gráfico 5"/>
          <p:cNvGraphicFramePr/>
          <p:nvPr>
            <p:extLst>
              <p:ext uri="{D42A27DB-BD31-4B8C-83A1-F6EECF244321}">
                <p14:modId xmlns:p14="http://schemas.microsoft.com/office/powerpoint/2010/main" xmlns="" val="2624362095"/>
              </p:ext>
            </p:extLst>
          </p:nvPr>
        </p:nvGraphicFramePr>
        <p:xfrm>
          <a:off x="755576" y="917032"/>
          <a:ext cx="7488832" cy="3952128"/>
        </p:xfrm>
        <a:graphic>
          <a:graphicData uri="http://schemas.openxmlformats.org/drawingml/2006/chart">
            <c:chart xmlns:c="http://schemas.openxmlformats.org/drawingml/2006/chart" xmlns:r="http://schemas.openxmlformats.org/officeDocument/2006/relationships" r:id="rId4"/>
          </a:graphicData>
        </a:graphic>
      </p:graphicFrame>
    </p:spTree>
  </p:cSld>
  <p:clrMapOvr>
    <a:overrideClrMapping bg1="lt1" tx1="dk1" bg2="lt2" tx2="dk2" accent1="accent1" accent2="accent2" accent3="accent3" accent4="accent4" accent5="accent5" accent6="accent6" hlink="hlink" folHlink="folHlink"/>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908720"/>
            <a:ext cx="8352928" cy="4525963"/>
          </a:xfrm>
        </p:spPr>
        <p:txBody>
          <a:bodyPr>
            <a:noAutofit/>
          </a:bodyPr>
          <a:lstStyle/>
          <a:p>
            <a:pPr>
              <a:buNone/>
            </a:pPr>
            <a:endParaRPr lang="es-CL" sz="1800" b="1" u="sng" dirty="0"/>
          </a:p>
          <a:p>
            <a:pPr>
              <a:buNone/>
            </a:pPr>
            <a:endParaRPr lang="es-CL" sz="1400" b="1" dirty="0">
              <a:solidFill>
                <a:schemeClr val="tx2">
                  <a:lumMod val="60000"/>
                  <a:lumOff val="40000"/>
                </a:schemeClr>
              </a:solidFill>
            </a:endParaRPr>
          </a:p>
          <a:p>
            <a:endParaRPr lang="es-CL" sz="900" dirty="0"/>
          </a:p>
          <a:p>
            <a:endParaRPr lang="es-CL" sz="1400" dirty="0"/>
          </a:p>
          <a:p>
            <a:endParaRPr lang="es-CL" sz="1400" dirty="0"/>
          </a:p>
          <a:p>
            <a:endParaRPr lang="es-CL" sz="1400" dirty="0"/>
          </a:p>
        </p:txBody>
      </p:sp>
      <p:sp>
        <p:nvSpPr>
          <p:cNvPr id="5" name="4 Rectángulo"/>
          <p:cNvSpPr/>
          <p:nvPr/>
        </p:nvSpPr>
        <p:spPr>
          <a:xfrm>
            <a:off x="539552" y="4509120"/>
            <a:ext cx="8064896" cy="1200329"/>
          </a:xfrm>
          <a:prstGeom prst="rect">
            <a:avLst/>
          </a:prstGeom>
        </p:spPr>
        <p:txBody>
          <a:bodyPr wrap="square">
            <a:spAutoFit/>
          </a:bodyPr>
          <a:lstStyle/>
          <a:p>
            <a:pPr algn="just"/>
            <a:r>
              <a:rPr lang="es-CL" dirty="0"/>
              <a:t>La ocupación se encuentra entre un 64% y un 83% en el periodo.</a:t>
            </a:r>
          </a:p>
          <a:p>
            <a:pPr algn="just"/>
            <a:r>
              <a:rPr lang="es-CL" dirty="0"/>
              <a:t>El mayor valor se alcanza en febrero del año 2013, ya que aún era menor el número de aviones BAE utilizados en dicho periodo (6 aviones BAE contra 20 en febrero del año 2015).</a:t>
            </a:r>
          </a:p>
        </p:txBody>
      </p:sp>
      <p:pic>
        <p:nvPicPr>
          <p:cNvPr id="8" name="7 Imagen"/>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59632" y="1052736"/>
            <a:ext cx="6264696" cy="3168352"/>
          </a:xfrm>
          <a:prstGeom prst="rect">
            <a:avLst/>
          </a:prstGeom>
          <a:noFill/>
        </p:spPr>
      </p:pic>
      <p:sp>
        <p:nvSpPr>
          <p:cNvPr id="6" name="1 Título"/>
          <p:cNvSpPr txBox="1">
            <a:spLocks/>
          </p:cNvSpPr>
          <p:nvPr/>
        </p:nvSpPr>
        <p:spPr>
          <a:xfrm>
            <a:off x="467544" y="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ANÁLISIS DE OPERACIÓN </a:t>
            </a:r>
            <a:b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b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DE SERVICIOS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overrideClrMapping bg1="lt1" tx1="dk1" bg2="lt2" tx2="dk2" accent1="accent1" accent2="accent2" accent3="accent3" accent4="accent4" accent5="accent5" accent6="accent6" hlink="hlink" folHlink="folHlink"/>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908720"/>
            <a:ext cx="8352928" cy="4525963"/>
          </a:xfrm>
        </p:spPr>
        <p:txBody>
          <a:bodyPr>
            <a:noAutofit/>
          </a:bodyPr>
          <a:lstStyle/>
          <a:p>
            <a:pPr>
              <a:buNone/>
            </a:pPr>
            <a:endParaRPr lang="es-CL" sz="1800" b="1" u="sng" dirty="0"/>
          </a:p>
          <a:p>
            <a:pPr>
              <a:buNone/>
            </a:pPr>
            <a:endParaRPr lang="es-CL" sz="1400" b="1" dirty="0">
              <a:solidFill>
                <a:schemeClr val="tx2">
                  <a:lumMod val="60000"/>
                  <a:lumOff val="40000"/>
                </a:schemeClr>
              </a:solidFill>
            </a:endParaRPr>
          </a:p>
          <a:p>
            <a:endParaRPr lang="es-CL" sz="900" dirty="0"/>
          </a:p>
          <a:p>
            <a:endParaRPr lang="es-CL" sz="1400" dirty="0"/>
          </a:p>
          <a:p>
            <a:endParaRPr lang="es-CL" sz="1400" dirty="0"/>
          </a:p>
          <a:p>
            <a:endParaRPr lang="es-CL" sz="1400" dirty="0"/>
          </a:p>
        </p:txBody>
      </p:sp>
      <p:sp>
        <p:nvSpPr>
          <p:cNvPr id="5" name="4 Rectángulo"/>
          <p:cNvSpPr/>
          <p:nvPr/>
        </p:nvSpPr>
        <p:spPr>
          <a:xfrm>
            <a:off x="467544" y="4005064"/>
            <a:ext cx="8064896" cy="1477328"/>
          </a:xfrm>
          <a:prstGeom prst="rect">
            <a:avLst/>
          </a:prstGeom>
        </p:spPr>
        <p:txBody>
          <a:bodyPr wrap="square">
            <a:spAutoFit/>
          </a:bodyPr>
          <a:lstStyle/>
          <a:p>
            <a:endParaRPr lang="es-CL" dirty="0"/>
          </a:p>
          <a:p>
            <a:r>
              <a:rPr lang="es-CL" dirty="0"/>
              <a:t>La capacidad se mueve entre el 74% y el 78%, entre los tres años. </a:t>
            </a:r>
          </a:p>
          <a:p>
            <a:r>
              <a:rPr lang="es-CL" dirty="0"/>
              <a:t>Menor ocupación en los años 2014 y 2015, pero esto se relaciona con el mayor número de aviones BAE (se pasa de 34 en el año 2013 a 81 en el año 2014), que genera un incremento inmediato en la capacidad.</a:t>
            </a:r>
          </a:p>
        </p:txBody>
      </p:sp>
      <p:graphicFrame>
        <p:nvGraphicFramePr>
          <p:cNvPr id="6" name="5 Tabla"/>
          <p:cNvGraphicFramePr>
            <a:graphicFrameLocks noGrp="1"/>
          </p:cNvGraphicFramePr>
          <p:nvPr/>
        </p:nvGraphicFramePr>
        <p:xfrm>
          <a:off x="611560" y="1988840"/>
          <a:ext cx="7488837" cy="1682496"/>
        </p:xfrm>
        <a:graphic>
          <a:graphicData uri="http://schemas.openxmlformats.org/drawingml/2006/table">
            <a:tbl>
              <a:tblPr/>
              <a:tblGrid>
                <a:gridCol w="630028">
                  <a:extLst>
                    <a:ext uri="{9D8B030D-6E8A-4147-A177-3AD203B41FA5}">
                      <a16:colId xmlns:a16="http://schemas.microsoft.com/office/drawing/2014/main" xmlns="" val="20000"/>
                    </a:ext>
                  </a:extLst>
                </a:gridCol>
                <a:gridCol w="996309">
                  <a:extLst>
                    <a:ext uri="{9D8B030D-6E8A-4147-A177-3AD203B41FA5}">
                      <a16:colId xmlns:a16="http://schemas.microsoft.com/office/drawing/2014/main" xmlns="" val="20001"/>
                    </a:ext>
                  </a:extLst>
                </a:gridCol>
                <a:gridCol w="1241842">
                  <a:extLst>
                    <a:ext uri="{9D8B030D-6E8A-4147-A177-3AD203B41FA5}">
                      <a16:colId xmlns:a16="http://schemas.microsoft.com/office/drawing/2014/main" xmlns="" val="20002"/>
                    </a:ext>
                  </a:extLst>
                </a:gridCol>
                <a:gridCol w="1241842">
                  <a:extLst>
                    <a:ext uri="{9D8B030D-6E8A-4147-A177-3AD203B41FA5}">
                      <a16:colId xmlns:a16="http://schemas.microsoft.com/office/drawing/2014/main" xmlns="" val="20003"/>
                    </a:ext>
                  </a:extLst>
                </a:gridCol>
                <a:gridCol w="571344">
                  <a:extLst>
                    <a:ext uri="{9D8B030D-6E8A-4147-A177-3AD203B41FA5}">
                      <a16:colId xmlns:a16="http://schemas.microsoft.com/office/drawing/2014/main" xmlns="" val="20004"/>
                    </a:ext>
                  </a:extLst>
                </a:gridCol>
                <a:gridCol w="571344">
                  <a:extLst>
                    <a:ext uri="{9D8B030D-6E8A-4147-A177-3AD203B41FA5}">
                      <a16:colId xmlns:a16="http://schemas.microsoft.com/office/drawing/2014/main" xmlns="" val="20005"/>
                    </a:ext>
                  </a:extLst>
                </a:gridCol>
                <a:gridCol w="1291085">
                  <a:extLst>
                    <a:ext uri="{9D8B030D-6E8A-4147-A177-3AD203B41FA5}">
                      <a16:colId xmlns:a16="http://schemas.microsoft.com/office/drawing/2014/main" xmlns="" val="20006"/>
                    </a:ext>
                  </a:extLst>
                </a:gridCol>
                <a:gridCol w="945043">
                  <a:extLst>
                    <a:ext uri="{9D8B030D-6E8A-4147-A177-3AD203B41FA5}">
                      <a16:colId xmlns:a16="http://schemas.microsoft.com/office/drawing/2014/main" xmlns="" val="20007"/>
                    </a:ext>
                  </a:extLst>
                </a:gridCol>
              </a:tblGrid>
              <a:tr h="252028">
                <a:tc rowSpan="2">
                  <a:txBody>
                    <a:bodyPr/>
                    <a:lstStyle/>
                    <a:p>
                      <a:pPr algn="ctr">
                        <a:lnSpc>
                          <a:spcPct val="115000"/>
                        </a:lnSpc>
                        <a:spcAft>
                          <a:spcPts val="0"/>
                        </a:spcAft>
                      </a:pPr>
                      <a:r>
                        <a:rPr lang="es-ES" sz="1600" i="1" dirty="0">
                          <a:solidFill>
                            <a:srgbClr val="000000"/>
                          </a:solidFill>
                          <a:latin typeface="Arial Narrow"/>
                          <a:ea typeface="Times New Roman"/>
                          <a:cs typeface="Times New Roman"/>
                        </a:rPr>
                        <a:t>Año</a:t>
                      </a:r>
                      <a:endParaRPr lang="es-ES" sz="1800" dirty="0">
                        <a:latin typeface="Arial Narrow"/>
                        <a:ea typeface="Times New Roman"/>
                        <a:cs typeface="Lucida Sans"/>
                      </a:endParaRPr>
                    </a:p>
                  </a:txBody>
                  <a:tcPr marL="66690" marR="66690"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S" sz="1600" i="1" dirty="0">
                          <a:solidFill>
                            <a:srgbClr val="000000"/>
                          </a:solidFill>
                          <a:latin typeface="Arial Narrow"/>
                          <a:ea typeface="Times New Roman"/>
                          <a:cs typeface="Times New Roman"/>
                        </a:rPr>
                        <a:t>Pasajeros Totales</a:t>
                      </a:r>
                      <a:endParaRPr lang="es-ES" sz="1800" dirty="0">
                        <a:latin typeface="Arial Narrow"/>
                        <a:ea typeface="Times New Roman"/>
                        <a:cs typeface="Lucida Sans"/>
                      </a:endParaRPr>
                    </a:p>
                  </a:txBody>
                  <a:tcPr marL="66690" marR="66690"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es-ES" sz="1600" i="1" dirty="0">
                          <a:solidFill>
                            <a:srgbClr val="000000"/>
                          </a:solidFill>
                          <a:latin typeface="Arial Narrow"/>
                          <a:ea typeface="Times New Roman"/>
                          <a:cs typeface="Times New Roman"/>
                        </a:rPr>
                        <a:t>N° de Viajes</a:t>
                      </a:r>
                      <a:endParaRPr lang="es-ES" sz="1800" dirty="0">
                        <a:latin typeface="Arial Narrow"/>
                        <a:ea typeface="Times New Roman"/>
                        <a:cs typeface="Lucida Sans"/>
                      </a:endParaRPr>
                    </a:p>
                  </a:txBody>
                  <a:tcPr marL="66690" marR="6669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rowSpan="2">
                  <a:txBody>
                    <a:bodyPr/>
                    <a:lstStyle/>
                    <a:p>
                      <a:pPr algn="ctr">
                        <a:lnSpc>
                          <a:spcPct val="115000"/>
                        </a:lnSpc>
                        <a:spcAft>
                          <a:spcPts val="0"/>
                        </a:spcAft>
                      </a:pPr>
                      <a:r>
                        <a:rPr lang="es-ES" sz="1600" i="1" dirty="0">
                          <a:solidFill>
                            <a:srgbClr val="000000"/>
                          </a:solidFill>
                          <a:latin typeface="Arial Narrow"/>
                          <a:ea typeface="Times New Roman"/>
                          <a:cs typeface="Times New Roman"/>
                        </a:rPr>
                        <a:t>Capacidad Estimada</a:t>
                      </a:r>
                      <a:endParaRPr lang="es-ES" sz="1800" dirty="0">
                        <a:latin typeface="Arial Narrow"/>
                        <a:ea typeface="Times New Roman"/>
                        <a:cs typeface="Lucida Sans"/>
                      </a:endParaRPr>
                    </a:p>
                  </a:txBody>
                  <a:tcPr marL="66690" marR="6669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S" sz="1600" i="1" dirty="0">
                          <a:solidFill>
                            <a:srgbClr val="000000"/>
                          </a:solidFill>
                          <a:latin typeface="Arial Narrow"/>
                          <a:ea typeface="Times New Roman"/>
                          <a:cs typeface="Times New Roman"/>
                        </a:rPr>
                        <a:t>Ocupación Promedio Anual</a:t>
                      </a:r>
                      <a:endParaRPr lang="es-ES" sz="1800" dirty="0">
                        <a:latin typeface="Arial Narrow"/>
                        <a:ea typeface="Times New Roman"/>
                        <a:cs typeface="Lucida Sans"/>
                      </a:endParaRPr>
                    </a:p>
                  </a:txBody>
                  <a:tcPr marL="66690" marR="6669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504056">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1600" dirty="0">
                          <a:solidFill>
                            <a:srgbClr val="000000"/>
                          </a:solidFill>
                          <a:latin typeface="Arial Narrow"/>
                          <a:ea typeface="Times New Roman"/>
                          <a:cs typeface="Times New Roman"/>
                        </a:rPr>
                        <a:t>BAE</a:t>
                      </a:r>
                      <a:endParaRPr lang="es-ES" sz="1800" dirty="0">
                        <a:latin typeface="Arial Narrow"/>
                        <a:ea typeface="Times New Roman"/>
                        <a:cs typeface="Lucida Sans"/>
                      </a:endParaRPr>
                    </a:p>
                  </a:txBody>
                  <a:tcPr marL="66690" marR="6669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latin typeface="Arial Narrow"/>
                          <a:ea typeface="Times New Roman"/>
                          <a:cs typeface="Times New Roman"/>
                        </a:rPr>
                        <a:t>DHC y King Air</a:t>
                      </a:r>
                      <a:endParaRPr lang="es-ES" sz="1800" dirty="0">
                        <a:latin typeface="Arial Narrow"/>
                        <a:ea typeface="Times New Roman"/>
                        <a:cs typeface="Lucida Sans"/>
                      </a:endParaRPr>
                    </a:p>
                  </a:txBody>
                  <a:tcPr marL="66690" marR="6669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latin typeface="Arial Narrow"/>
                          <a:ea typeface="Times New Roman"/>
                          <a:cs typeface="Times New Roman"/>
                        </a:rPr>
                        <a:t>Otros</a:t>
                      </a:r>
                      <a:endParaRPr lang="es-ES" sz="1800" dirty="0">
                        <a:latin typeface="Arial Narrow"/>
                        <a:ea typeface="Times New Roman"/>
                        <a:cs typeface="Lucida Sans"/>
                      </a:endParaRPr>
                    </a:p>
                  </a:txBody>
                  <a:tcPr marL="66690" marR="6669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latin typeface="Arial Narrow"/>
                          <a:ea typeface="Times New Roman"/>
                          <a:cs typeface="Times New Roman"/>
                        </a:rPr>
                        <a:t>Total</a:t>
                      </a:r>
                      <a:endParaRPr lang="es-ES" sz="1800" dirty="0">
                        <a:latin typeface="Arial Narrow"/>
                        <a:ea typeface="Times New Roman"/>
                        <a:cs typeface="Lucida Sans"/>
                      </a:endParaRPr>
                    </a:p>
                  </a:txBody>
                  <a:tcPr marL="66690" marR="6669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xmlns="" val="10001"/>
                  </a:ext>
                </a:extLst>
              </a:tr>
              <a:tr h="252028">
                <a:tc>
                  <a:txBody>
                    <a:bodyPr/>
                    <a:lstStyle/>
                    <a:p>
                      <a:pPr algn="ctr">
                        <a:lnSpc>
                          <a:spcPct val="115000"/>
                        </a:lnSpc>
                        <a:spcAft>
                          <a:spcPts val="0"/>
                        </a:spcAft>
                      </a:pPr>
                      <a:r>
                        <a:rPr lang="es-ES" sz="1600" dirty="0">
                          <a:solidFill>
                            <a:srgbClr val="000000"/>
                          </a:solidFill>
                          <a:latin typeface="Arial Narrow"/>
                          <a:ea typeface="Times New Roman"/>
                          <a:cs typeface="Times New Roman"/>
                        </a:rPr>
                        <a:t>2013</a:t>
                      </a:r>
                      <a:endParaRPr lang="es-ES" sz="1800" dirty="0">
                        <a:latin typeface="Arial Narrow"/>
                        <a:ea typeface="Times New Roman"/>
                        <a:cs typeface="Lucida Sans"/>
                      </a:endParaRPr>
                    </a:p>
                  </a:txBody>
                  <a:tcPr marL="66690" marR="6669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600" dirty="0">
                          <a:solidFill>
                            <a:srgbClr val="000000"/>
                          </a:solidFill>
                          <a:latin typeface="Arial Narrow"/>
                          <a:ea typeface="Times New Roman"/>
                          <a:cs typeface="Times New Roman"/>
                        </a:rPr>
                        <a:t>15.085</a:t>
                      </a:r>
                      <a:endParaRPr lang="es-ES" sz="1800" dirty="0">
                        <a:latin typeface="Arial Narrow"/>
                        <a:ea typeface="Times New Roman"/>
                        <a:cs typeface="Lucida Sans"/>
                      </a:endParaRPr>
                    </a:p>
                  </a:txBody>
                  <a:tcPr marL="66690" marR="6669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600" dirty="0">
                          <a:solidFill>
                            <a:srgbClr val="000000"/>
                          </a:solidFill>
                          <a:latin typeface="Arial Narrow"/>
                          <a:ea typeface="Times New Roman"/>
                          <a:cs typeface="Times New Roman"/>
                        </a:rPr>
                        <a:t>34</a:t>
                      </a:r>
                      <a:endParaRPr lang="es-ES" sz="1800" dirty="0">
                        <a:latin typeface="Arial Narrow"/>
                        <a:ea typeface="Times New Roman"/>
                        <a:cs typeface="Lucida Sans"/>
                      </a:endParaRPr>
                    </a:p>
                  </a:txBody>
                  <a:tcPr marL="66690" marR="66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600" dirty="0">
                          <a:solidFill>
                            <a:srgbClr val="000000"/>
                          </a:solidFill>
                          <a:latin typeface="Arial Narrow"/>
                          <a:ea typeface="Times New Roman"/>
                          <a:cs typeface="Times New Roman"/>
                        </a:rPr>
                        <a:t>856</a:t>
                      </a:r>
                      <a:endParaRPr lang="es-ES" sz="1800" dirty="0">
                        <a:latin typeface="Arial Narrow"/>
                        <a:ea typeface="Times New Roman"/>
                        <a:cs typeface="Lucida Sans"/>
                      </a:endParaRPr>
                    </a:p>
                  </a:txBody>
                  <a:tcPr marL="66690" marR="66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600" dirty="0">
                          <a:solidFill>
                            <a:srgbClr val="000000"/>
                          </a:solidFill>
                          <a:latin typeface="Arial Narrow"/>
                          <a:ea typeface="Times New Roman"/>
                          <a:cs typeface="Times New Roman"/>
                        </a:rPr>
                        <a:t>188</a:t>
                      </a:r>
                      <a:endParaRPr lang="es-ES" sz="1800" dirty="0">
                        <a:latin typeface="Arial Narrow"/>
                        <a:ea typeface="Times New Roman"/>
                        <a:cs typeface="Lucida Sans"/>
                      </a:endParaRPr>
                    </a:p>
                  </a:txBody>
                  <a:tcPr marL="66690" marR="66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600" dirty="0">
                          <a:solidFill>
                            <a:srgbClr val="000000"/>
                          </a:solidFill>
                          <a:latin typeface="Arial Narrow"/>
                          <a:ea typeface="Times New Roman"/>
                          <a:cs typeface="Times New Roman"/>
                        </a:rPr>
                        <a:t>1.078</a:t>
                      </a:r>
                      <a:endParaRPr lang="es-ES" sz="1800" dirty="0">
                        <a:latin typeface="Arial Narrow"/>
                        <a:ea typeface="Times New Roman"/>
                        <a:cs typeface="Lucida Sans"/>
                      </a:endParaRPr>
                    </a:p>
                  </a:txBody>
                  <a:tcPr marL="66690" marR="66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600" dirty="0">
                          <a:solidFill>
                            <a:srgbClr val="000000"/>
                          </a:solidFill>
                          <a:latin typeface="Arial Narrow"/>
                          <a:ea typeface="Times New Roman"/>
                          <a:cs typeface="Times New Roman"/>
                        </a:rPr>
                        <a:t>19.460</a:t>
                      </a:r>
                      <a:endParaRPr lang="es-ES" sz="1800" dirty="0">
                        <a:latin typeface="Arial Narrow"/>
                        <a:ea typeface="Times New Roman"/>
                        <a:cs typeface="Lucida Sans"/>
                      </a:endParaRPr>
                    </a:p>
                  </a:txBody>
                  <a:tcPr marL="66690" marR="66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600" dirty="0">
                          <a:solidFill>
                            <a:srgbClr val="000000"/>
                          </a:solidFill>
                          <a:latin typeface="Arial Narrow"/>
                          <a:ea typeface="Times New Roman"/>
                          <a:cs typeface="Times New Roman"/>
                        </a:rPr>
                        <a:t>78%</a:t>
                      </a:r>
                      <a:endParaRPr lang="es-ES" sz="1800" dirty="0">
                        <a:latin typeface="Arial Narrow"/>
                        <a:ea typeface="Times New Roman"/>
                        <a:cs typeface="Lucida Sans"/>
                      </a:endParaRPr>
                    </a:p>
                  </a:txBody>
                  <a:tcPr marL="66690" marR="6669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2"/>
                  </a:ext>
                </a:extLst>
              </a:tr>
              <a:tr h="252028">
                <a:tc>
                  <a:txBody>
                    <a:bodyPr/>
                    <a:lstStyle/>
                    <a:p>
                      <a:pPr algn="ctr">
                        <a:lnSpc>
                          <a:spcPct val="115000"/>
                        </a:lnSpc>
                        <a:spcAft>
                          <a:spcPts val="0"/>
                        </a:spcAft>
                      </a:pPr>
                      <a:r>
                        <a:rPr lang="es-ES" sz="1600" dirty="0">
                          <a:solidFill>
                            <a:srgbClr val="000000"/>
                          </a:solidFill>
                          <a:latin typeface="Arial Narrow"/>
                          <a:ea typeface="Times New Roman"/>
                          <a:cs typeface="Times New Roman"/>
                        </a:rPr>
                        <a:t>2014</a:t>
                      </a:r>
                      <a:endParaRPr lang="es-ES" sz="1800" dirty="0">
                        <a:latin typeface="Arial Narrow"/>
                        <a:ea typeface="Times New Roman"/>
                        <a:cs typeface="Lucida Sans"/>
                      </a:endParaRPr>
                    </a:p>
                  </a:txBody>
                  <a:tcPr marL="66690" marR="6669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1600" dirty="0">
                          <a:solidFill>
                            <a:srgbClr val="000000"/>
                          </a:solidFill>
                          <a:latin typeface="Arial Narrow"/>
                          <a:ea typeface="Times New Roman"/>
                          <a:cs typeface="Times New Roman"/>
                        </a:rPr>
                        <a:t>17.796</a:t>
                      </a:r>
                      <a:endParaRPr lang="es-ES" sz="1800" dirty="0">
                        <a:latin typeface="Arial Narrow"/>
                        <a:ea typeface="Times New Roman"/>
                        <a:cs typeface="Lucida Sans"/>
                      </a:endParaRPr>
                    </a:p>
                  </a:txBody>
                  <a:tcPr marL="66690" marR="6669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s-ES" sz="1600" dirty="0">
                          <a:solidFill>
                            <a:srgbClr val="000000"/>
                          </a:solidFill>
                          <a:latin typeface="Arial Narrow"/>
                          <a:ea typeface="Times New Roman"/>
                          <a:cs typeface="Times New Roman"/>
                        </a:rPr>
                        <a:t>81</a:t>
                      </a:r>
                      <a:endParaRPr lang="es-ES" sz="1800" dirty="0">
                        <a:latin typeface="Arial Narrow"/>
                        <a:ea typeface="Times New Roman"/>
                        <a:cs typeface="Lucida Sans"/>
                      </a:endParaRPr>
                    </a:p>
                  </a:txBody>
                  <a:tcPr marL="66690" marR="66690" marT="0" marB="0" anchor="ctr">
                    <a:lnL>
                      <a:noFill/>
                    </a:lnL>
                    <a:lnR>
                      <a:noFill/>
                    </a:lnR>
                    <a:lnT>
                      <a:noFill/>
                    </a:lnT>
                    <a:lnB>
                      <a:noFill/>
                    </a:lnB>
                  </a:tcPr>
                </a:tc>
                <a:tc>
                  <a:txBody>
                    <a:bodyPr/>
                    <a:lstStyle/>
                    <a:p>
                      <a:pPr algn="ctr">
                        <a:lnSpc>
                          <a:spcPct val="115000"/>
                        </a:lnSpc>
                        <a:spcAft>
                          <a:spcPts val="0"/>
                        </a:spcAft>
                      </a:pPr>
                      <a:r>
                        <a:rPr lang="es-ES" sz="1600" dirty="0">
                          <a:solidFill>
                            <a:srgbClr val="000000"/>
                          </a:solidFill>
                          <a:latin typeface="Arial Narrow"/>
                          <a:ea typeface="Times New Roman"/>
                          <a:cs typeface="Times New Roman"/>
                        </a:rPr>
                        <a:t>894</a:t>
                      </a:r>
                      <a:endParaRPr lang="es-ES" sz="1800" dirty="0">
                        <a:latin typeface="Arial Narrow"/>
                        <a:ea typeface="Times New Roman"/>
                        <a:cs typeface="Lucida Sans"/>
                      </a:endParaRPr>
                    </a:p>
                  </a:txBody>
                  <a:tcPr marL="66690" marR="66690" marT="0" marB="0" anchor="ctr">
                    <a:lnL>
                      <a:noFill/>
                    </a:lnL>
                    <a:lnR>
                      <a:noFill/>
                    </a:lnR>
                    <a:lnT>
                      <a:noFill/>
                    </a:lnT>
                    <a:lnB>
                      <a:noFill/>
                    </a:lnB>
                  </a:tcPr>
                </a:tc>
                <a:tc>
                  <a:txBody>
                    <a:bodyPr/>
                    <a:lstStyle/>
                    <a:p>
                      <a:pPr algn="ctr">
                        <a:lnSpc>
                          <a:spcPct val="115000"/>
                        </a:lnSpc>
                        <a:spcAft>
                          <a:spcPts val="0"/>
                        </a:spcAft>
                      </a:pPr>
                      <a:r>
                        <a:rPr lang="es-ES" sz="1600" dirty="0">
                          <a:solidFill>
                            <a:srgbClr val="000000"/>
                          </a:solidFill>
                          <a:latin typeface="Arial Narrow"/>
                          <a:ea typeface="Times New Roman"/>
                          <a:cs typeface="Times New Roman"/>
                        </a:rPr>
                        <a:t>81</a:t>
                      </a:r>
                      <a:endParaRPr lang="es-ES" sz="1800" dirty="0">
                        <a:latin typeface="Arial Narrow"/>
                        <a:ea typeface="Times New Roman"/>
                        <a:cs typeface="Lucida Sans"/>
                      </a:endParaRPr>
                    </a:p>
                  </a:txBody>
                  <a:tcPr marL="66690" marR="66690" marT="0" marB="0" anchor="ctr">
                    <a:lnL>
                      <a:noFill/>
                    </a:lnL>
                    <a:lnR>
                      <a:noFill/>
                    </a:lnR>
                    <a:lnT>
                      <a:noFill/>
                    </a:lnT>
                    <a:lnB>
                      <a:noFill/>
                    </a:lnB>
                  </a:tcPr>
                </a:tc>
                <a:tc>
                  <a:txBody>
                    <a:bodyPr/>
                    <a:lstStyle/>
                    <a:p>
                      <a:pPr algn="ctr">
                        <a:lnSpc>
                          <a:spcPct val="115000"/>
                        </a:lnSpc>
                        <a:spcAft>
                          <a:spcPts val="0"/>
                        </a:spcAft>
                      </a:pPr>
                      <a:r>
                        <a:rPr lang="es-ES" sz="1600" dirty="0">
                          <a:solidFill>
                            <a:srgbClr val="000000"/>
                          </a:solidFill>
                          <a:latin typeface="Arial Narrow"/>
                          <a:ea typeface="Times New Roman"/>
                          <a:cs typeface="Times New Roman"/>
                        </a:rPr>
                        <a:t>1.056</a:t>
                      </a:r>
                      <a:endParaRPr lang="es-ES" sz="1800" dirty="0">
                        <a:latin typeface="Arial Narrow"/>
                        <a:ea typeface="Times New Roman"/>
                        <a:cs typeface="Lucida Sans"/>
                      </a:endParaRPr>
                    </a:p>
                  </a:txBody>
                  <a:tcPr marL="66690" marR="66690" marT="0" marB="0" anchor="ctr">
                    <a:lnL>
                      <a:noFill/>
                    </a:lnL>
                    <a:lnR>
                      <a:noFill/>
                    </a:lnR>
                    <a:lnT>
                      <a:noFill/>
                    </a:lnT>
                    <a:lnB>
                      <a:noFill/>
                    </a:lnB>
                  </a:tcPr>
                </a:tc>
                <a:tc>
                  <a:txBody>
                    <a:bodyPr/>
                    <a:lstStyle/>
                    <a:p>
                      <a:pPr algn="ctr">
                        <a:lnSpc>
                          <a:spcPct val="115000"/>
                        </a:lnSpc>
                        <a:spcAft>
                          <a:spcPts val="0"/>
                        </a:spcAft>
                      </a:pPr>
                      <a:r>
                        <a:rPr lang="es-ES" sz="1600" dirty="0">
                          <a:solidFill>
                            <a:srgbClr val="000000"/>
                          </a:solidFill>
                          <a:latin typeface="Arial Narrow"/>
                          <a:ea typeface="Times New Roman"/>
                          <a:cs typeface="Times New Roman"/>
                        </a:rPr>
                        <a:t>24.600</a:t>
                      </a:r>
                      <a:endParaRPr lang="es-ES" sz="1800" dirty="0">
                        <a:latin typeface="Arial Narrow"/>
                        <a:ea typeface="Times New Roman"/>
                        <a:cs typeface="Lucida Sans"/>
                      </a:endParaRPr>
                    </a:p>
                  </a:txBody>
                  <a:tcPr marL="66690" marR="66690" marT="0" marB="0" anchor="ctr">
                    <a:lnL>
                      <a:noFill/>
                    </a:lnL>
                    <a:lnR>
                      <a:noFill/>
                    </a:lnR>
                    <a:lnT>
                      <a:noFill/>
                    </a:lnT>
                    <a:lnB>
                      <a:noFill/>
                    </a:lnB>
                  </a:tcPr>
                </a:tc>
                <a:tc>
                  <a:txBody>
                    <a:bodyPr/>
                    <a:lstStyle/>
                    <a:p>
                      <a:pPr algn="ctr">
                        <a:lnSpc>
                          <a:spcPct val="115000"/>
                        </a:lnSpc>
                        <a:spcAft>
                          <a:spcPts val="0"/>
                        </a:spcAft>
                      </a:pPr>
                      <a:r>
                        <a:rPr lang="es-ES" sz="1600" dirty="0">
                          <a:solidFill>
                            <a:srgbClr val="000000"/>
                          </a:solidFill>
                          <a:latin typeface="Arial Narrow"/>
                          <a:ea typeface="Times New Roman"/>
                          <a:cs typeface="Times New Roman"/>
                        </a:rPr>
                        <a:t>72%</a:t>
                      </a:r>
                      <a:endParaRPr lang="es-ES" sz="1800" dirty="0">
                        <a:latin typeface="Arial Narrow"/>
                        <a:ea typeface="Times New Roman"/>
                        <a:cs typeface="Lucida Sans"/>
                      </a:endParaRPr>
                    </a:p>
                  </a:txBody>
                  <a:tcPr marL="66690" marR="66690" marT="0" marB="0" anchor="ctr">
                    <a:lnL>
                      <a:noFill/>
                    </a:lnL>
                    <a:lnR>
                      <a:noFill/>
                    </a:lnR>
                    <a:lnT>
                      <a:noFill/>
                    </a:lnT>
                    <a:lnB>
                      <a:noFill/>
                    </a:lnB>
                  </a:tcPr>
                </a:tc>
                <a:extLst>
                  <a:ext uri="{0D108BD9-81ED-4DB2-BD59-A6C34878D82A}">
                    <a16:rowId xmlns:a16="http://schemas.microsoft.com/office/drawing/2014/main" xmlns="" val="10003"/>
                  </a:ext>
                </a:extLst>
              </a:tr>
              <a:tr h="252028">
                <a:tc>
                  <a:txBody>
                    <a:bodyPr/>
                    <a:lstStyle/>
                    <a:p>
                      <a:pPr algn="ctr">
                        <a:lnSpc>
                          <a:spcPct val="115000"/>
                        </a:lnSpc>
                        <a:spcAft>
                          <a:spcPts val="0"/>
                        </a:spcAft>
                      </a:pPr>
                      <a:r>
                        <a:rPr lang="es-ES" sz="1600" dirty="0">
                          <a:solidFill>
                            <a:srgbClr val="000000"/>
                          </a:solidFill>
                          <a:latin typeface="Arial Narrow"/>
                          <a:ea typeface="Times New Roman"/>
                          <a:cs typeface="Times New Roman"/>
                        </a:rPr>
                        <a:t>2015*</a:t>
                      </a:r>
                      <a:endParaRPr lang="es-ES" sz="1800" dirty="0">
                        <a:latin typeface="Arial Narrow"/>
                        <a:ea typeface="Times New Roman"/>
                        <a:cs typeface="Lucida Sans"/>
                      </a:endParaRPr>
                    </a:p>
                  </a:txBody>
                  <a:tcPr marL="66690" marR="66690" marT="0" marB="0" anchor="ctr">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latin typeface="Arial Narrow"/>
                          <a:ea typeface="Times New Roman"/>
                          <a:cs typeface="Times New Roman"/>
                        </a:rPr>
                        <a:t>21.566</a:t>
                      </a:r>
                      <a:endParaRPr lang="es-ES" sz="1800" dirty="0">
                        <a:latin typeface="Arial Narrow"/>
                        <a:ea typeface="Times New Roman"/>
                        <a:cs typeface="Lucida Sans"/>
                      </a:endParaRPr>
                    </a:p>
                  </a:txBody>
                  <a:tcPr marL="66690" marR="66690" marT="0" marB="0" anchor="ctr">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latin typeface="Arial Narrow"/>
                          <a:ea typeface="Times New Roman"/>
                          <a:cs typeface="Times New Roman"/>
                        </a:rPr>
                        <a:t>79</a:t>
                      </a:r>
                      <a:endParaRPr lang="es-ES" sz="1800" dirty="0">
                        <a:latin typeface="Arial Narrow"/>
                        <a:ea typeface="Times New Roman"/>
                        <a:cs typeface="Lucida Sans"/>
                      </a:endParaRPr>
                    </a:p>
                  </a:txBody>
                  <a:tcPr marL="66690" marR="6669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latin typeface="Arial Narrow"/>
                          <a:ea typeface="Times New Roman"/>
                          <a:cs typeface="Times New Roman"/>
                        </a:rPr>
                        <a:t>1.152</a:t>
                      </a:r>
                      <a:endParaRPr lang="es-ES" sz="1800" dirty="0">
                        <a:latin typeface="Arial Narrow"/>
                        <a:ea typeface="Times New Roman"/>
                        <a:cs typeface="Lucida Sans"/>
                      </a:endParaRPr>
                    </a:p>
                  </a:txBody>
                  <a:tcPr marL="66690" marR="6669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latin typeface="Arial Narrow"/>
                          <a:ea typeface="Times New Roman"/>
                          <a:cs typeface="Times New Roman"/>
                        </a:rPr>
                        <a:t>179</a:t>
                      </a:r>
                      <a:endParaRPr lang="es-ES" sz="1800" dirty="0">
                        <a:latin typeface="Arial Narrow"/>
                        <a:ea typeface="Times New Roman"/>
                        <a:cs typeface="Lucida Sans"/>
                      </a:endParaRPr>
                    </a:p>
                  </a:txBody>
                  <a:tcPr marL="66690" marR="6669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latin typeface="Arial Narrow"/>
                          <a:ea typeface="Times New Roman"/>
                          <a:cs typeface="Times New Roman"/>
                        </a:rPr>
                        <a:t>1.410</a:t>
                      </a:r>
                      <a:endParaRPr lang="es-ES" sz="1800" dirty="0">
                        <a:latin typeface="Arial Narrow"/>
                        <a:ea typeface="Times New Roman"/>
                        <a:cs typeface="Lucida Sans"/>
                      </a:endParaRPr>
                    </a:p>
                  </a:txBody>
                  <a:tcPr marL="66690" marR="6669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latin typeface="Arial Narrow"/>
                          <a:ea typeface="Times New Roman"/>
                          <a:cs typeface="Times New Roman"/>
                        </a:rPr>
                        <a:t>29.314</a:t>
                      </a:r>
                      <a:endParaRPr lang="es-ES" sz="1800" dirty="0">
                        <a:latin typeface="Arial Narrow"/>
                        <a:ea typeface="Times New Roman"/>
                        <a:cs typeface="Lucida Sans"/>
                      </a:endParaRPr>
                    </a:p>
                  </a:txBody>
                  <a:tcPr marL="66690" marR="6669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latin typeface="Arial Narrow"/>
                          <a:ea typeface="Times New Roman"/>
                          <a:cs typeface="Times New Roman"/>
                        </a:rPr>
                        <a:t>74%</a:t>
                      </a:r>
                      <a:endParaRPr lang="es-ES" sz="1800" dirty="0">
                        <a:latin typeface="Arial Narrow"/>
                        <a:ea typeface="Times New Roman"/>
                        <a:cs typeface="Lucida Sans"/>
                      </a:endParaRPr>
                    </a:p>
                  </a:txBody>
                  <a:tcPr marL="66690" marR="66690" marT="0" marB="0" anchor="ctr">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7" name="6 Rectángulo"/>
          <p:cNvSpPr/>
          <p:nvPr/>
        </p:nvSpPr>
        <p:spPr>
          <a:xfrm>
            <a:off x="755576" y="1052736"/>
            <a:ext cx="6984776" cy="646331"/>
          </a:xfrm>
          <a:prstGeom prst="rect">
            <a:avLst/>
          </a:prstGeom>
        </p:spPr>
        <p:txBody>
          <a:bodyPr wrap="square">
            <a:spAutoFit/>
          </a:bodyPr>
          <a:lstStyle/>
          <a:p>
            <a:r>
              <a:rPr lang="es-CL" b="1" dirty="0"/>
              <a:t>Pasajeros, número de viajes por tipo de avión, capacidad y ocupación promedio anual, viajes Punta Arenas – Puerto Williams (ida y regreso)</a:t>
            </a:r>
            <a:endParaRPr lang="es-ES" b="1" dirty="0"/>
          </a:p>
        </p:txBody>
      </p:sp>
      <p:sp>
        <p:nvSpPr>
          <p:cNvPr id="9" name="1 Título"/>
          <p:cNvSpPr txBox="1">
            <a:spLocks/>
          </p:cNvSpPr>
          <p:nvPr/>
        </p:nvSpPr>
        <p:spPr>
          <a:xfrm>
            <a:off x="467544" y="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ANÁLISIS DE OPERACIÓN </a:t>
            </a:r>
            <a:b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b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DE SERVICIOS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overrideClrMapping bg1="lt1" tx1="dk1" bg2="lt2" tx2="dk2" accent1="accent1" accent2="accent2" accent3="accent3" accent4="accent4" accent5="accent5" accent6="accent6" hlink="hlink" folHlink="folHlink"/>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908720"/>
            <a:ext cx="8352928" cy="4525963"/>
          </a:xfrm>
        </p:spPr>
        <p:txBody>
          <a:bodyPr>
            <a:noAutofit/>
          </a:bodyPr>
          <a:lstStyle/>
          <a:p>
            <a:pPr>
              <a:buNone/>
            </a:pPr>
            <a:r>
              <a:rPr lang="es-CL" sz="2400" b="1" u="sng" dirty="0"/>
              <a:t>Ocupación Servicios Marítimos</a:t>
            </a:r>
          </a:p>
          <a:p>
            <a:pPr>
              <a:buNone/>
            </a:pPr>
            <a:endParaRPr lang="es-CL" sz="1400" b="1" dirty="0">
              <a:solidFill>
                <a:schemeClr val="tx2">
                  <a:lumMod val="60000"/>
                  <a:lumOff val="40000"/>
                </a:schemeClr>
              </a:solidFill>
            </a:endParaRPr>
          </a:p>
          <a:p>
            <a:endParaRPr lang="es-CL" sz="900" dirty="0"/>
          </a:p>
          <a:p>
            <a:endParaRPr lang="es-CL" sz="1400" dirty="0"/>
          </a:p>
          <a:p>
            <a:endParaRPr lang="es-CL" sz="1400" dirty="0"/>
          </a:p>
          <a:p>
            <a:endParaRPr lang="es-CL" sz="1400" dirty="0"/>
          </a:p>
        </p:txBody>
      </p:sp>
      <p:sp>
        <p:nvSpPr>
          <p:cNvPr id="5" name="4 Rectángulo"/>
          <p:cNvSpPr/>
          <p:nvPr/>
        </p:nvSpPr>
        <p:spPr>
          <a:xfrm>
            <a:off x="611560" y="1412776"/>
            <a:ext cx="7488832" cy="4247317"/>
          </a:xfrm>
          <a:prstGeom prst="rect">
            <a:avLst/>
          </a:prstGeom>
        </p:spPr>
        <p:txBody>
          <a:bodyPr wrap="square">
            <a:spAutoFit/>
          </a:bodyPr>
          <a:lstStyle/>
          <a:p>
            <a:pPr marL="273050" indent="-273050" algn="just">
              <a:buFont typeface="Arial" pitchFamily="34" charset="0"/>
              <a:buChar char="•"/>
            </a:pPr>
            <a:r>
              <a:rPr lang="es-CL" dirty="0"/>
              <a:t>La determinación de la ocupación de los servicios marítimos mensuales de los viajes realizados por la embarcación Yaghan de Austral Broom, de acuerdo a los datos de pasajeros entregados por la empresa, y los registros de zarpe de la Armada y la propia empresa.</a:t>
            </a:r>
          </a:p>
          <a:p>
            <a:pPr marL="273050" indent="-273050" algn="just">
              <a:buFont typeface="Arial" pitchFamily="34" charset="0"/>
              <a:buChar char="•"/>
            </a:pPr>
            <a:endParaRPr lang="es-CL" dirty="0"/>
          </a:p>
          <a:p>
            <a:pPr marL="273050" indent="-273050" algn="just">
              <a:buFont typeface="Arial" pitchFamily="34" charset="0"/>
              <a:buChar char="•"/>
            </a:pPr>
            <a:r>
              <a:rPr lang="es-CL" dirty="0"/>
              <a:t>Los registros de zarpe previos a junio del 2013 son disponibles sólo a través de la Armada, ya que no hay registros de Austral Broom respecto a fechas de salida.</a:t>
            </a:r>
          </a:p>
          <a:p>
            <a:pPr marL="273050" indent="-273050" algn="just">
              <a:buFont typeface="Arial" pitchFamily="34" charset="0"/>
              <a:buChar char="•"/>
            </a:pPr>
            <a:endParaRPr lang="es-CL" dirty="0"/>
          </a:p>
          <a:p>
            <a:pPr marL="273050" indent="-273050" algn="just">
              <a:buFont typeface="Arial" pitchFamily="34" charset="0"/>
              <a:buChar char="•"/>
            </a:pPr>
            <a:r>
              <a:rPr lang="es-CL" dirty="0"/>
              <a:t>Se consideraron sólo los zarpes destinados al transporte de pasajeros, ya que existen zarpes con otros objetivos, como transporte de combustible u otro motivo, donde no se realizó transporte de pasajeros.</a:t>
            </a:r>
          </a:p>
          <a:p>
            <a:pPr marL="273050" indent="-273050" algn="just">
              <a:buFont typeface="Arial" pitchFamily="34" charset="0"/>
              <a:buChar char="•"/>
            </a:pPr>
            <a:endParaRPr lang="es-CL" dirty="0"/>
          </a:p>
          <a:p>
            <a:pPr marL="273050" indent="-273050" algn="just">
              <a:buFont typeface="Arial" pitchFamily="34" charset="0"/>
              <a:buChar char="•"/>
            </a:pPr>
            <a:r>
              <a:rPr lang="es-CL" dirty="0"/>
              <a:t>Las tasas de ocupación que se observar, son bajas, ya que corresponden a la capacidad identificada de la embarcación.</a:t>
            </a:r>
          </a:p>
        </p:txBody>
      </p:sp>
      <p:sp>
        <p:nvSpPr>
          <p:cNvPr id="6" name="1 Título"/>
          <p:cNvSpPr txBox="1">
            <a:spLocks/>
          </p:cNvSpPr>
          <p:nvPr/>
        </p:nvSpPr>
        <p:spPr>
          <a:xfrm>
            <a:off x="467544" y="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ANÁLISIS DE OPERACIÓN </a:t>
            </a:r>
            <a:b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b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DE SERVICIOS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908720"/>
            <a:ext cx="8352928" cy="4525963"/>
          </a:xfrm>
        </p:spPr>
        <p:txBody>
          <a:bodyPr>
            <a:noAutofit/>
          </a:bodyPr>
          <a:lstStyle/>
          <a:p>
            <a:pPr>
              <a:buNone/>
            </a:pPr>
            <a:endParaRPr lang="es-CL" sz="1400" b="1" dirty="0">
              <a:solidFill>
                <a:schemeClr val="tx2">
                  <a:lumMod val="60000"/>
                  <a:lumOff val="40000"/>
                </a:schemeClr>
              </a:solidFill>
            </a:endParaRPr>
          </a:p>
          <a:p>
            <a:endParaRPr lang="es-CL" sz="900" dirty="0"/>
          </a:p>
          <a:p>
            <a:endParaRPr lang="es-CL" sz="1400" dirty="0"/>
          </a:p>
          <a:p>
            <a:endParaRPr lang="es-CL" sz="1400" dirty="0"/>
          </a:p>
          <a:p>
            <a:endParaRPr lang="es-CL" sz="1400" dirty="0"/>
          </a:p>
        </p:txBody>
      </p:sp>
      <p:sp>
        <p:nvSpPr>
          <p:cNvPr id="5" name="4 Rectángulo"/>
          <p:cNvSpPr/>
          <p:nvPr/>
        </p:nvSpPr>
        <p:spPr>
          <a:xfrm>
            <a:off x="539552" y="4437112"/>
            <a:ext cx="7632848" cy="1754326"/>
          </a:xfrm>
          <a:prstGeom prst="rect">
            <a:avLst/>
          </a:prstGeom>
        </p:spPr>
        <p:txBody>
          <a:bodyPr wrap="square">
            <a:spAutoFit/>
          </a:bodyPr>
          <a:lstStyle/>
          <a:p>
            <a:pPr marL="177800" indent="-177800" algn="just">
              <a:buFont typeface="Arial" pitchFamily="34" charset="0"/>
              <a:buChar char="•"/>
            </a:pPr>
            <a:r>
              <a:rPr lang="es-CL" dirty="0"/>
              <a:t>A diferencia de los viajes aéreos, dado el sistema de subsidio, los viajes marítimos son estables y dependen del número de días del mes la cantidad que se realiza. </a:t>
            </a:r>
          </a:p>
          <a:p>
            <a:pPr marL="177800" indent="-177800" algn="just">
              <a:buFont typeface="Arial" pitchFamily="34" charset="0"/>
              <a:buChar char="•"/>
            </a:pPr>
            <a:r>
              <a:rPr lang="es-CL" dirty="0"/>
              <a:t>Existe una mayor demanda en los meses de verano (enero a marzo)</a:t>
            </a:r>
          </a:p>
          <a:p>
            <a:pPr marL="177800" indent="-177800" algn="just">
              <a:buFont typeface="Arial" pitchFamily="34" charset="0"/>
              <a:buChar char="•"/>
            </a:pPr>
            <a:r>
              <a:rPr lang="es-CL" dirty="0"/>
              <a:t>Alza en julio, para el cual será interesante la comparación respecto al servicio aéreo.</a:t>
            </a:r>
          </a:p>
        </p:txBody>
      </p:sp>
      <p:sp>
        <p:nvSpPr>
          <p:cNvPr id="7" name="1 Título"/>
          <p:cNvSpPr txBox="1">
            <a:spLocks/>
          </p:cNvSpPr>
          <p:nvPr/>
        </p:nvSpPr>
        <p:spPr>
          <a:xfrm>
            <a:off x="467544" y="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ANÁLISIS DE OPERACIÓN </a:t>
            </a:r>
            <a:b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b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DE SERVICIOS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6" name="Gráfico 5"/>
          <p:cNvGraphicFramePr/>
          <p:nvPr>
            <p:extLst>
              <p:ext uri="{D42A27DB-BD31-4B8C-83A1-F6EECF244321}">
                <p14:modId xmlns:p14="http://schemas.microsoft.com/office/powerpoint/2010/main" xmlns="" val="1050945521"/>
              </p:ext>
            </p:extLst>
          </p:nvPr>
        </p:nvGraphicFramePr>
        <p:xfrm>
          <a:off x="531140" y="935740"/>
          <a:ext cx="7857284" cy="335735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908720"/>
            <a:ext cx="8352928" cy="4525963"/>
          </a:xfrm>
        </p:spPr>
        <p:txBody>
          <a:bodyPr>
            <a:noAutofit/>
          </a:bodyPr>
          <a:lstStyle/>
          <a:p>
            <a:pPr>
              <a:buNone/>
            </a:pPr>
            <a:endParaRPr lang="es-CL" sz="1400" b="1" dirty="0">
              <a:solidFill>
                <a:schemeClr val="tx2">
                  <a:lumMod val="60000"/>
                  <a:lumOff val="40000"/>
                </a:schemeClr>
              </a:solidFill>
            </a:endParaRPr>
          </a:p>
          <a:p>
            <a:endParaRPr lang="es-CL" sz="900" dirty="0"/>
          </a:p>
          <a:p>
            <a:endParaRPr lang="es-CL" sz="1400" dirty="0"/>
          </a:p>
          <a:p>
            <a:endParaRPr lang="es-CL" sz="1400" dirty="0"/>
          </a:p>
          <a:p>
            <a:endParaRPr lang="es-CL" sz="1400" dirty="0"/>
          </a:p>
        </p:txBody>
      </p:sp>
      <p:sp>
        <p:nvSpPr>
          <p:cNvPr id="5" name="4 Rectángulo"/>
          <p:cNvSpPr/>
          <p:nvPr/>
        </p:nvSpPr>
        <p:spPr>
          <a:xfrm>
            <a:off x="611560" y="4653136"/>
            <a:ext cx="7488832" cy="1477328"/>
          </a:xfrm>
          <a:prstGeom prst="rect">
            <a:avLst/>
          </a:prstGeom>
        </p:spPr>
        <p:txBody>
          <a:bodyPr wrap="square">
            <a:spAutoFit/>
          </a:bodyPr>
          <a:lstStyle/>
          <a:p>
            <a:pPr marL="177800" indent="-177800" algn="just">
              <a:buFont typeface="Arial" pitchFamily="34" charset="0"/>
              <a:buChar char="•"/>
            </a:pPr>
            <a:r>
              <a:rPr lang="es-CL" dirty="0"/>
              <a:t>Capacidad se observa una situación similar a la anterior, en algunos meses se incorpora un viaje adicional. </a:t>
            </a:r>
          </a:p>
          <a:p>
            <a:pPr marL="177800" indent="-177800" algn="just">
              <a:buFont typeface="Arial" pitchFamily="34" charset="0"/>
              <a:buChar char="•"/>
            </a:pPr>
            <a:r>
              <a:rPr lang="es-CL" dirty="0"/>
              <a:t>En la demanda, se observa una estacionalidad en los meses de verano</a:t>
            </a:r>
          </a:p>
          <a:p>
            <a:pPr marL="177800" indent="-177800" algn="just">
              <a:buFont typeface="Arial" pitchFamily="34" charset="0"/>
              <a:buChar char="•"/>
            </a:pPr>
            <a:r>
              <a:rPr lang="es-CL" dirty="0"/>
              <a:t>En el mes de julio se observa un incremento en la demanda, tal como para el año 2013.</a:t>
            </a:r>
          </a:p>
        </p:txBody>
      </p:sp>
      <p:sp>
        <p:nvSpPr>
          <p:cNvPr id="6" name="1 Título"/>
          <p:cNvSpPr txBox="1">
            <a:spLocks/>
          </p:cNvSpPr>
          <p:nvPr/>
        </p:nvSpPr>
        <p:spPr>
          <a:xfrm>
            <a:off x="467544" y="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ANÁLISIS DE OPERACIÓN </a:t>
            </a:r>
            <a:b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b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DE SERVICIOS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7" name="Gráfico 6"/>
          <p:cNvGraphicFramePr/>
          <p:nvPr>
            <p:extLst>
              <p:ext uri="{D42A27DB-BD31-4B8C-83A1-F6EECF244321}">
                <p14:modId xmlns:p14="http://schemas.microsoft.com/office/powerpoint/2010/main" xmlns="" val="1334859806"/>
              </p:ext>
            </p:extLst>
          </p:nvPr>
        </p:nvGraphicFramePr>
        <p:xfrm>
          <a:off x="503548" y="908720"/>
          <a:ext cx="7704856" cy="338437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7200" y="274638"/>
            <a:ext cx="8229600" cy="1143000"/>
          </a:xfrm>
          <a:prstGeom prst="rect">
            <a:avLst/>
          </a:prstGeom>
        </p:spPr>
        <p:txBody>
          <a:bodyPr>
            <a:normAutofit fontScale="90000"/>
          </a:bodyPr>
          <a:lstStyle/>
          <a:p>
            <a:pPr lvl="0" algn="r"/>
            <a:r>
              <a:rPr lang="es-CL" sz="2700" dirty="0">
                <a:solidFill>
                  <a:schemeClr val="bg1">
                    <a:lumMod val="50000"/>
                  </a:schemeClr>
                </a:solidFill>
                <a:latin typeface="Arial Narrow" pitchFamily="34" charset="0"/>
              </a:rPr>
              <a:t>TAREAS ESPECÍFICAS </a:t>
            </a:r>
            <a:r>
              <a:rPr lang="es-ES_tradnl" dirty="0">
                <a:solidFill>
                  <a:schemeClr val="bg1">
                    <a:lumMod val="50000"/>
                  </a:schemeClr>
                </a:solidFill>
                <a:latin typeface="Arial Narrow" pitchFamily="34" charset="0"/>
              </a:rPr>
              <a:t/>
            </a:r>
            <a:br>
              <a:rPr lang="es-ES_tradnl" dirty="0">
                <a:solidFill>
                  <a:schemeClr val="bg1">
                    <a:lumMod val="50000"/>
                  </a:schemeClr>
                </a:solidFill>
                <a:latin typeface="Arial Narrow" pitchFamily="34" charset="0"/>
              </a:rPr>
            </a:br>
            <a:r>
              <a:rPr lang="es-CL" dirty="0"/>
              <a:t/>
            </a:r>
            <a:br>
              <a:rPr lang="es-CL" dirty="0"/>
            </a:br>
            <a:endParaRPr lang="es-CL" dirty="0"/>
          </a:p>
        </p:txBody>
      </p:sp>
      <p:sp>
        <p:nvSpPr>
          <p:cNvPr id="3" name="2 Marcador de contenido"/>
          <p:cNvSpPr>
            <a:spLocks noGrp="1"/>
          </p:cNvSpPr>
          <p:nvPr>
            <p:ph idx="1"/>
          </p:nvPr>
        </p:nvSpPr>
        <p:spPr>
          <a:xfrm>
            <a:off x="395536" y="692696"/>
            <a:ext cx="8229600" cy="5616624"/>
          </a:xfrm>
        </p:spPr>
        <p:txBody>
          <a:bodyPr>
            <a:noAutofit/>
          </a:bodyPr>
          <a:lstStyle/>
          <a:p>
            <a:pPr algn="just"/>
            <a:r>
              <a:rPr lang="es-CL" sz="2000" dirty="0"/>
              <a:t>Tarea Nº9 	Definir Horizontes de Evaluación según análisis de situación 		y comportamiento de Demanda</a:t>
            </a:r>
          </a:p>
          <a:p>
            <a:pPr algn="just">
              <a:lnSpc>
                <a:spcPct val="150000"/>
              </a:lnSpc>
            </a:pPr>
            <a:r>
              <a:rPr lang="es-CL" sz="2000" dirty="0"/>
              <a:t>Tarea Nº10 	Análisis Expansión y Proyecciones de Demanda.</a:t>
            </a:r>
          </a:p>
          <a:p>
            <a:pPr algn="just">
              <a:lnSpc>
                <a:spcPct val="150000"/>
              </a:lnSpc>
            </a:pPr>
            <a:r>
              <a:rPr lang="es-CL" sz="2000" dirty="0"/>
              <a:t>Tarea Nº11 	Propuestas de Operación según Demanda Actual (Ajuste) y Tarea Nº12 	Análisis de Estructura de Costos de Operación</a:t>
            </a:r>
          </a:p>
          <a:p>
            <a:pPr algn="just"/>
            <a:r>
              <a:rPr lang="es-CL" sz="2000" dirty="0"/>
              <a:t>TareaNº13 	Análisis de Estructura de Costos de Operación de 			Propuestas</a:t>
            </a:r>
          </a:p>
          <a:p>
            <a:pPr algn="just">
              <a:lnSpc>
                <a:spcPct val="150000"/>
              </a:lnSpc>
            </a:pPr>
            <a:r>
              <a:rPr lang="es-CL" sz="2000" dirty="0"/>
              <a:t>Tarea Nº14 	Conclusiones</a:t>
            </a:r>
          </a:p>
          <a:p>
            <a:pPr algn="just">
              <a:lnSpc>
                <a:spcPct val="150000"/>
              </a:lnSpc>
            </a:pPr>
            <a:r>
              <a:rPr lang="es-CL" sz="2000" dirty="0"/>
              <a:t>Tarea Nº 15      Análisis Multicriterio propuesto por el Consultor.</a:t>
            </a:r>
          </a:p>
          <a:p>
            <a:pPr algn="just"/>
            <a:endParaRPr lang="es-CL" sz="2000" dirty="0"/>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908720"/>
            <a:ext cx="8352928" cy="4525963"/>
          </a:xfrm>
        </p:spPr>
        <p:txBody>
          <a:bodyPr>
            <a:noAutofit/>
          </a:bodyPr>
          <a:lstStyle/>
          <a:p>
            <a:endParaRPr lang="es-CL" sz="900" dirty="0"/>
          </a:p>
          <a:p>
            <a:endParaRPr lang="es-CL" sz="1400" dirty="0"/>
          </a:p>
          <a:p>
            <a:endParaRPr lang="es-CL" sz="1400" dirty="0"/>
          </a:p>
          <a:p>
            <a:endParaRPr lang="es-CL" sz="1400" dirty="0"/>
          </a:p>
        </p:txBody>
      </p:sp>
      <p:sp>
        <p:nvSpPr>
          <p:cNvPr id="5" name="4 Rectángulo"/>
          <p:cNvSpPr/>
          <p:nvPr/>
        </p:nvSpPr>
        <p:spPr>
          <a:xfrm>
            <a:off x="683568" y="4509120"/>
            <a:ext cx="7488832" cy="923330"/>
          </a:xfrm>
          <a:prstGeom prst="rect">
            <a:avLst/>
          </a:prstGeom>
        </p:spPr>
        <p:txBody>
          <a:bodyPr wrap="square">
            <a:spAutoFit/>
          </a:bodyPr>
          <a:lstStyle/>
          <a:p>
            <a:pPr marL="177800" indent="-177800" algn="just">
              <a:buFont typeface="Arial" pitchFamily="34" charset="0"/>
              <a:buChar char="•"/>
            </a:pPr>
            <a:r>
              <a:rPr lang="es-CL" dirty="0"/>
              <a:t>Patrón similar a los años anteriores, en el sentido de una estacionalidad marcada en los meses de verano (enero – febrero) y de julio. </a:t>
            </a:r>
          </a:p>
          <a:p>
            <a:pPr marL="177800" indent="-177800" algn="just">
              <a:buFont typeface="Arial" pitchFamily="34" charset="0"/>
              <a:buChar char="•"/>
            </a:pPr>
            <a:r>
              <a:rPr lang="es-CL" dirty="0"/>
              <a:t>Proyección importante de crecimiento en diciembre.</a:t>
            </a:r>
          </a:p>
        </p:txBody>
      </p:sp>
      <p:sp>
        <p:nvSpPr>
          <p:cNvPr id="6" name="1 Título"/>
          <p:cNvSpPr txBox="1">
            <a:spLocks/>
          </p:cNvSpPr>
          <p:nvPr/>
        </p:nvSpPr>
        <p:spPr>
          <a:xfrm>
            <a:off x="467544" y="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ANÁLISIS DE OPERACIÓN </a:t>
            </a:r>
            <a:b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b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DE SERVICIOS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7" name="Gráfico 6"/>
          <p:cNvGraphicFramePr/>
          <p:nvPr>
            <p:extLst>
              <p:ext uri="{D42A27DB-BD31-4B8C-83A1-F6EECF244321}">
                <p14:modId xmlns:p14="http://schemas.microsoft.com/office/powerpoint/2010/main" xmlns="" val="2831478057"/>
              </p:ext>
            </p:extLst>
          </p:nvPr>
        </p:nvGraphicFramePr>
        <p:xfrm>
          <a:off x="683568" y="908720"/>
          <a:ext cx="7632848" cy="324036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908720"/>
            <a:ext cx="8352928" cy="4525963"/>
          </a:xfrm>
        </p:spPr>
        <p:txBody>
          <a:bodyPr>
            <a:noAutofit/>
          </a:bodyPr>
          <a:lstStyle/>
          <a:p>
            <a:pPr>
              <a:buNone/>
            </a:pPr>
            <a:endParaRPr lang="es-CL" sz="1400" b="1" dirty="0">
              <a:solidFill>
                <a:schemeClr val="tx2">
                  <a:lumMod val="60000"/>
                  <a:lumOff val="40000"/>
                </a:schemeClr>
              </a:solidFill>
            </a:endParaRPr>
          </a:p>
          <a:p>
            <a:endParaRPr lang="es-CL" sz="900" dirty="0"/>
          </a:p>
          <a:p>
            <a:endParaRPr lang="es-CL" sz="1400" dirty="0"/>
          </a:p>
          <a:p>
            <a:endParaRPr lang="es-CL" sz="1400" dirty="0"/>
          </a:p>
          <a:p>
            <a:endParaRPr lang="es-CL" sz="1400" dirty="0"/>
          </a:p>
        </p:txBody>
      </p:sp>
      <p:sp>
        <p:nvSpPr>
          <p:cNvPr id="5" name="4 Rectángulo"/>
          <p:cNvSpPr/>
          <p:nvPr/>
        </p:nvSpPr>
        <p:spPr>
          <a:xfrm>
            <a:off x="755576" y="4581128"/>
            <a:ext cx="7488832" cy="1200329"/>
          </a:xfrm>
          <a:prstGeom prst="rect">
            <a:avLst/>
          </a:prstGeom>
        </p:spPr>
        <p:txBody>
          <a:bodyPr wrap="square">
            <a:spAutoFit/>
          </a:bodyPr>
          <a:lstStyle/>
          <a:p>
            <a:r>
              <a:rPr lang="es-CL" dirty="0"/>
              <a:t>Como existe un solo tipo de embarcación, el patrón de comportamiento de la capacidad de los viajes, es el mismo que el de los viajes. Tal como se indicaba anteriormente, la variabilidad depende principalmente de los días del calendario de cada mes.</a:t>
            </a:r>
          </a:p>
        </p:txBody>
      </p:sp>
      <p:sp>
        <p:nvSpPr>
          <p:cNvPr id="10" name="1 Título"/>
          <p:cNvSpPr txBox="1">
            <a:spLocks/>
          </p:cNvSpPr>
          <p:nvPr/>
        </p:nvSpPr>
        <p:spPr>
          <a:xfrm>
            <a:off x="467544" y="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ANÁLISIS DE OPERACIÓN </a:t>
            </a:r>
            <a:b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b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DE SERVICIOS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6" name="Gráfico 5"/>
          <p:cNvGraphicFramePr/>
          <p:nvPr>
            <p:extLst>
              <p:ext uri="{D42A27DB-BD31-4B8C-83A1-F6EECF244321}">
                <p14:modId xmlns:p14="http://schemas.microsoft.com/office/powerpoint/2010/main" xmlns="" val="1914559619"/>
              </p:ext>
            </p:extLst>
          </p:nvPr>
        </p:nvGraphicFramePr>
        <p:xfrm>
          <a:off x="467544" y="980728"/>
          <a:ext cx="8280920" cy="338437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908720"/>
            <a:ext cx="8352928" cy="4525963"/>
          </a:xfrm>
        </p:spPr>
        <p:txBody>
          <a:bodyPr>
            <a:noAutofit/>
          </a:bodyPr>
          <a:lstStyle/>
          <a:p>
            <a:pPr>
              <a:buNone/>
            </a:pPr>
            <a:endParaRPr lang="es-CL" sz="1400" b="1" dirty="0">
              <a:solidFill>
                <a:schemeClr val="tx2">
                  <a:lumMod val="60000"/>
                  <a:lumOff val="40000"/>
                </a:schemeClr>
              </a:solidFill>
            </a:endParaRPr>
          </a:p>
          <a:p>
            <a:endParaRPr lang="es-CL" sz="900" dirty="0"/>
          </a:p>
          <a:p>
            <a:endParaRPr lang="es-CL" sz="1400" dirty="0"/>
          </a:p>
          <a:p>
            <a:endParaRPr lang="es-CL" sz="1400" dirty="0"/>
          </a:p>
          <a:p>
            <a:endParaRPr lang="es-CL" sz="1400" dirty="0"/>
          </a:p>
        </p:txBody>
      </p:sp>
      <p:sp>
        <p:nvSpPr>
          <p:cNvPr id="5" name="4 Rectángulo"/>
          <p:cNvSpPr/>
          <p:nvPr/>
        </p:nvSpPr>
        <p:spPr>
          <a:xfrm>
            <a:off x="827584" y="4941168"/>
            <a:ext cx="7488832" cy="646331"/>
          </a:xfrm>
          <a:prstGeom prst="rect">
            <a:avLst/>
          </a:prstGeom>
        </p:spPr>
        <p:txBody>
          <a:bodyPr wrap="square">
            <a:spAutoFit/>
          </a:bodyPr>
          <a:lstStyle/>
          <a:p>
            <a:r>
              <a:rPr lang="es-CL" dirty="0"/>
              <a:t>Dado que sólo existe un tipo de embarcación, las relaciones que se observan entre capacidad y pasajeros, son las mismas que entre viajes y pasajeros.</a:t>
            </a:r>
            <a:endParaRPr lang="es-ES" dirty="0"/>
          </a:p>
        </p:txBody>
      </p:sp>
      <p:sp>
        <p:nvSpPr>
          <p:cNvPr id="10" name="1 Título"/>
          <p:cNvSpPr txBox="1">
            <a:spLocks/>
          </p:cNvSpPr>
          <p:nvPr/>
        </p:nvSpPr>
        <p:spPr>
          <a:xfrm>
            <a:off x="467544" y="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ANÁLISIS DE OPERACIÓN </a:t>
            </a:r>
            <a:b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b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DE SERVICIOS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6" name="Gráfico 5"/>
          <p:cNvGraphicFramePr/>
          <p:nvPr>
            <p:extLst>
              <p:ext uri="{D42A27DB-BD31-4B8C-83A1-F6EECF244321}">
                <p14:modId xmlns:p14="http://schemas.microsoft.com/office/powerpoint/2010/main" xmlns="" val="3104571925"/>
              </p:ext>
            </p:extLst>
          </p:nvPr>
        </p:nvGraphicFramePr>
        <p:xfrm>
          <a:off x="467544" y="908720"/>
          <a:ext cx="8157592" cy="387963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908720"/>
            <a:ext cx="8352928" cy="4525963"/>
          </a:xfrm>
        </p:spPr>
        <p:txBody>
          <a:bodyPr>
            <a:noAutofit/>
          </a:bodyPr>
          <a:lstStyle/>
          <a:p>
            <a:pPr>
              <a:buNone/>
            </a:pPr>
            <a:endParaRPr lang="es-CL" sz="1400" b="1" dirty="0">
              <a:solidFill>
                <a:schemeClr val="tx2">
                  <a:lumMod val="60000"/>
                  <a:lumOff val="40000"/>
                </a:schemeClr>
              </a:solidFill>
            </a:endParaRPr>
          </a:p>
          <a:p>
            <a:endParaRPr lang="es-CL" sz="900" dirty="0"/>
          </a:p>
          <a:p>
            <a:endParaRPr lang="es-CL" sz="1400" dirty="0"/>
          </a:p>
          <a:p>
            <a:endParaRPr lang="es-CL" sz="1400" dirty="0"/>
          </a:p>
          <a:p>
            <a:endParaRPr lang="es-CL" sz="1400" dirty="0"/>
          </a:p>
        </p:txBody>
      </p:sp>
      <p:sp>
        <p:nvSpPr>
          <p:cNvPr id="5" name="4 Rectángulo"/>
          <p:cNvSpPr/>
          <p:nvPr/>
        </p:nvSpPr>
        <p:spPr>
          <a:xfrm>
            <a:off x="827584" y="5085184"/>
            <a:ext cx="7488832" cy="923330"/>
          </a:xfrm>
          <a:prstGeom prst="rect">
            <a:avLst/>
          </a:prstGeom>
        </p:spPr>
        <p:txBody>
          <a:bodyPr wrap="square">
            <a:spAutoFit/>
          </a:bodyPr>
          <a:lstStyle/>
          <a:p>
            <a:r>
              <a:rPr lang="es-CL" dirty="0"/>
              <a:t>Nuevamente el comportamiento es similar entre capacidad y pasajeros, con estacionalidad entre enero y febrero, julio, el aumento en diciembre y la contracción en noviembre.</a:t>
            </a:r>
            <a:endParaRPr lang="es-ES" dirty="0"/>
          </a:p>
        </p:txBody>
      </p:sp>
      <p:sp>
        <p:nvSpPr>
          <p:cNvPr id="10" name="1 Título"/>
          <p:cNvSpPr txBox="1">
            <a:spLocks/>
          </p:cNvSpPr>
          <p:nvPr/>
        </p:nvSpPr>
        <p:spPr>
          <a:xfrm>
            <a:off x="467544" y="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ANÁLISIS DE OPERACIÓN </a:t>
            </a:r>
            <a:b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b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DE SERVICIOS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6" name="Gráfico 5"/>
          <p:cNvGraphicFramePr/>
          <p:nvPr>
            <p:extLst>
              <p:ext uri="{D42A27DB-BD31-4B8C-83A1-F6EECF244321}">
                <p14:modId xmlns:p14="http://schemas.microsoft.com/office/powerpoint/2010/main" xmlns="" val="2683064079"/>
              </p:ext>
            </p:extLst>
          </p:nvPr>
        </p:nvGraphicFramePr>
        <p:xfrm>
          <a:off x="467544" y="908720"/>
          <a:ext cx="8280920" cy="403244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908720"/>
            <a:ext cx="8352928" cy="4525963"/>
          </a:xfrm>
        </p:spPr>
        <p:txBody>
          <a:bodyPr>
            <a:noAutofit/>
          </a:bodyPr>
          <a:lstStyle/>
          <a:p>
            <a:pPr>
              <a:buNone/>
            </a:pPr>
            <a:endParaRPr lang="es-CL" sz="1400" b="1" dirty="0">
              <a:solidFill>
                <a:schemeClr val="tx2">
                  <a:lumMod val="60000"/>
                  <a:lumOff val="40000"/>
                </a:schemeClr>
              </a:solidFill>
            </a:endParaRPr>
          </a:p>
          <a:p>
            <a:endParaRPr lang="es-CL" sz="900" dirty="0"/>
          </a:p>
          <a:p>
            <a:endParaRPr lang="es-CL" sz="1400" dirty="0"/>
          </a:p>
          <a:p>
            <a:endParaRPr lang="es-CL" sz="1400" dirty="0"/>
          </a:p>
          <a:p>
            <a:endParaRPr lang="es-CL" sz="1400" dirty="0"/>
          </a:p>
        </p:txBody>
      </p:sp>
      <p:sp>
        <p:nvSpPr>
          <p:cNvPr id="5" name="4 Rectángulo"/>
          <p:cNvSpPr/>
          <p:nvPr/>
        </p:nvSpPr>
        <p:spPr>
          <a:xfrm>
            <a:off x="721463" y="4088698"/>
            <a:ext cx="7848872" cy="2308324"/>
          </a:xfrm>
          <a:prstGeom prst="rect">
            <a:avLst/>
          </a:prstGeom>
        </p:spPr>
        <p:txBody>
          <a:bodyPr wrap="square">
            <a:spAutoFit/>
          </a:bodyPr>
          <a:lstStyle/>
          <a:p>
            <a:pPr marL="177800" indent="-177800" algn="just">
              <a:buFont typeface="Arial" pitchFamily="34" charset="0"/>
              <a:buChar char="•"/>
            </a:pPr>
            <a:r>
              <a:rPr lang="es-CL" dirty="0"/>
              <a:t>La ocupación se encuentra entre un 11% y un 30% en el periodo, con los valores más altos al inicio del periodo de estudio y en el último mes</a:t>
            </a:r>
          </a:p>
          <a:p>
            <a:pPr marL="177800" indent="-177800" algn="just">
              <a:buFont typeface="Arial" pitchFamily="34" charset="0"/>
              <a:buChar char="•"/>
            </a:pPr>
            <a:r>
              <a:rPr lang="es-CL" dirty="0"/>
              <a:t>En todo el periodo una estacionalidad hacia enero – marzo, también en diciembre.</a:t>
            </a:r>
          </a:p>
          <a:p>
            <a:pPr marL="177800" indent="-177800" algn="just">
              <a:buFont typeface="Arial" pitchFamily="34" charset="0"/>
              <a:buChar char="•"/>
            </a:pPr>
            <a:r>
              <a:rPr lang="es-CL" dirty="0"/>
              <a:t>Estacionalidad en Julio con ocupaciones en torno al 25%.</a:t>
            </a:r>
          </a:p>
          <a:p>
            <a:pPr marL="177800" indent="-177800" algn="just">
              <a:buFont typeface="Arial" pitchFamily="34" charset="0"/>
              <a:buChar char="•"/>
            </a:pPr>
            <a:r>
              <a:rPr lang="es-CL" dirty="0"/>
              <a:t>Si se considera la ocupación, considerando solo los asientos cama y semicama, los índices son muy superiores, entre un 30% y un 85%.</a:t>
            </a:r>
          </a:p>
          <a:p>
            <a:pPr algn="just"/>
            <a:endParaRPr lang="es-CL" dirty="0"/>
          </a:p>
        </p:txBody>
      </p:sp>
      <p:sp>
        <p:nvSpPr>
          <p:cNvPr id="6" name="1 Título"/>
          <p:cNvSpPr txBox="1">
            <a:spLocks/>
          </p:cNvSpPr>
          <p:nvPr/>
        </p:nvSpPr>
        <p:spPr>
          <a:xfrm>
            <a:off x="467544" y="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ANÁLISIS DE OPERACIÓN </a:t>
            </a:r>
            <a:b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b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DE SERVICIOS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7" name="Gráfico 6"/>
          <p:cNvGraphicFramePr/>
          <p:nvPr>
            <p:extLst>
              <p:ext uri="{D42A27DB-BD31-4B8C-83A1-F6EECF244321}">
                <p14:modId xmlns:p14="http://schemas.microsoft.com/office/powerpoint/2010/main" xmlns="" val="2159310637"/>
              </p:ext>
            </p:extLst>
          </p:nvPr>
        </p:nvGraphicFramePr>
        <p:xfrm>
          <a:off x="505439" y="980728"/>
          <a:ext cx="8280920" cy="309113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908720"/>
            <a:ext cx="8352928" cy="4525963"/>
          </a:xfrm>
        </p:spPr>
        <p:txBody>
          <a:bodyPr>
            <a:noAutofit/>
          </a:bodyPr>
          <a:lstStyle/>
          <a:p>
            <a:pPr>
              <a:buNone/>
            </a:pPr>
            <a:endParaRPr lang="es-CL" sz="1400" b="1" dirty="0">
              <a:solidFill>
                <a:schemeClr val="tx2">
                  <a:lumMod val="60000"/>
                  <a:lumOff val="40000"/>
                </a:schemeClr>
              </a:solidFill>
            </a:endParaRPr>
          </a:p>
          <a:p>
            <a:endParaRPr lang="es-CL" sz="900" dirty="0"/>
          </a:p>
          <a:p>
            <a:endParaRPr lang="es-CL" sz="1400" dirty="0"/>
          </a:p>
          <a:p>
            <a:endParaRPr lang="es-CL" sz="1400" dirty="0"/>
          </a:p>
          <a:p>
            <a:endParaRPr lang="es-CL" sz="1400" dirty="0"/>
          </a:p>
        </p:txBody>
      </p:sp>
      <p:sp>
        <p:nvSpPr>
          <p:cNvPr id="5" name="4 Rectángulo"/>
          <p:cNvSpPr/>
          <p:nvPr/>
        </p:nvSpPr>
        <p:spPr>
          <a:xfrm>
            <a:off x="611560" y="3420975"/>
            <a:ext cx="7488832" cy="923330"/>
          </a:xfrm>
          <a:prstGeom prst="rect">
            <a:avLst/>
          </a:prstGeom>
        </p:spPr>
        <p:txBody>
          <a:bodyPr wrap="square">
            <a:spAutoFit/>
          </a:bodyPr>
          <a:lstStyle/>
          <a:p>
            <a:pPr algn="just"/>
            <a:r>
              <a:rPr lang="es-CL" dirty="0"/>
              <a:t>La capacidad se mueve entre el 17% y el 20%, entre los tres años.  Si se considera cama y semicama solamente, la capacidad se mueve entre 49% y 56%.</a:t>
            </a:r>
          </a:p>
        </p:txBody>
      </p:sp>
      <p:sp>
        <p:nvSpPr>
          <p:cNvPr id="7" name="6 Rectángulo"/>
          <p:cNvSpPr/>
          <p:nvPr/>
        </p:nvSpPr>
        <p:spPr>
          <a:xfrm>
            <a:off x="900242" y="957205"/>
            <a:ext cx="7776864" cy="646331"/>
          </a:xfrm>
          <a:prstGeom prst="rect">
            <a:avLst/>
          </a:prstGeom>
        </p:spPr>
        <p:txBody>
          <a:bodyPr wrap="square">
            <a:spAutoFit/>
          </a:bodyPr>
          <a:lstStyle/>
          <a:p>
            <a:r>
              <a:rPr lang="es-CL" i="1" dirty="0"/>
              <a:t>Pasajeros, número de viajes, capacidad y ocupación promedio anual, viajes marítimos Punta Arenas – Puerto Williams (ida y regreso)</a:t>
            </a:r>
            <a:endParaRPr lang="es-ES" i="1" dirty="0"/>
          </a:p>
        </p:txBody>
      </p:sp>
      <p:sp>
        <p:nvSpPr>
          <p:cNvPr id="8" name="1 Título"/>
          <p:cNvSpPr txBox="1">
            <a:spLocks/>
          </p:cNvSpPr>
          <p:nvPr/>
        </p:nvSpPr>
        <p:spPr>
          <a:xfrm>
            <a:off x="467544" y="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ANÁLISIS DE OPERACIÓN </a:t>
            </a:r>
            <a:b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b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DE SERVICIOS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2" name="Tabla 1"/>
          <p:cNvGraphicFramePr>
            <a:graphicFrameLocks noGrp="1"/>
          </p:cNvGraphicFramePr>
          <p:nvPr>
            <p:extLst>
              <p:ext uri="{D42A27DB-BD31-4B8C-83A1-F6EECF244321}">
                <p14:modId xmlns:p14="http://schemas.microsoft.com/office/powerpoint/2010/main" xmlns="" val="158772681"/>
              </p:ext>
            </p:extLst>
          </p:nvPr>
        </p:nvGraphicFramePr>
        <p:xfrm>
          <a:off x="395536" y="1680511"/>
          <a:ext cx="7920881" cy="1663489"/>
        </p:xfrm>
        <a:graphic>
          <a:graphicData uri="http://schemas.openxmlformats.org/drawingml/2006/table">
            <a:tbl>
              <a:tblPr firstRow="1" firstCol="1" bandRow="1">
                <a:tableStyleId>{5940675A-B579-460E-94D1-54222C63F5DA}</a:tableStyleId>
              </a:tblPr>
              <a:tblGrid>
                <a:gridCol w="1144328">
                  <a:extLst>
                    <a:ext uri="{9D8B030D-6E8A-4147-A177-3AD203B41FA5}">
                      <a16:colId xmlns:a16="http://schemas.microsoft.com/office/drawing/2014/main" xmlns="" val="1970127393"/>
                    </a:ext>
                  </a:extLst>
                </a:gridCol>
                <a:gridCol w="2308430">
                  <a:extLst>
                    <a:ext uri="{9D8B030D-6E8A-4147-A177-3AD203B41FA5}">
                      <a16:colId xmlns:a16="http://schemas.microsoft.com/office/drawing/2014/main" xmlns="" val="1798179778"/>
                    </a:ext>
                  </a:extLst>
                </a:gridCol>
                <a:gridCol w="1144328">
                  <a:extLst>
                    <a:ext uri="{9D8B030D-6E8A-4147-A177-3AD203B41FA5}">
                      <a16:colId xmlns:a16="http://schemas.microsoft.com/office/drawing/2014/main" xmlns="" val="2966955147"/>
                    </a:ext>
                  </a:extLst>
                </a:gridCol>
                <a:gridCol w="1735836">
                  <a:extLst>
                    <a:ext uri="{9D8B030D-6E8A-4147-A177-3AD203B41FA5}">
                      <a16:colId xmlns:a16="http://schemas.microsoft.com/office/drawing/2014/main" xmlns="" val="4198981697"/>
                    </a:ext>
                  </a:extLst>
                </a:gridCol>
                <a:gridCol w="1587959">
                  <a:extLst>
                    <a:ext uri="{9D8B030D-6E8A-4147-A177-3AD203B41FA5}">
                      <a16:colId xmlns:a16="http://schemas.microsoft.com/office/drawing/2014/main" xmlns="" val="3573126670"/>
                    </a:ext>
                  </a:extLst>
                </a:gridCol>
              </a:tblGrid>
              <a:tr h="328043">
                <a:tc rowSpan="2">
                  <a:txBody>
                    <a:bodyPr/>
                    <a:lstStyle/>
                    <a:p>
                      <a:pPr algn="ctr">
                        <a:lnSpc>
                          <a:spcPct val="115000"/>
                        </a:lnSpc>
                        <a:spcAft>
                          <a:spcPts val="0"/>
                        </a:spcAft>
                      </a:pPr>
                      <a:r>
                        <a:rPr lang="es-ES" sz="1400" dirty="0">
                          <a:effectLst/>
                        </a:rPr>
                        <a:t>Año</a:t>
                      </a:r>
                      <a:endParaRPr lang="es-CL" sz="20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rowSpan="2">
                  <a:txBody>
                    <a:bodyPr/>
                    <a:lstStyle/>
                    <a:p>
                      <a:pPr algn="ctr">
                        <a:lnSpc>
                          <a:spcPct val="115000"/>
                        </a:lnSpc>
                        <a:spcAft>
                          <a:spcPts val="0"/>
                        </a:spcAft>
                      </a:pPr>
                      <a:r>
                        <a:rPr lang="es-ES" sz="1400" dirty="0">
                          <a:effectLst/>
                        </a:rPr>
                        <a:t>Pasajeros Totales</a:t>
                      </a:r>
                      <a:endParaRPr lang="es-CL" sz="20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400" dirty="0">
                          <a:effectLst/>
                        </a:rPr>
                        <a:t>N° de Viajes</a:t>
                      </a:r>
                      <a:endParaRPr lang="es-CL" sz="20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rowSpan="2">
                  <a:txBody>
                    <a:bodyPr/>
                    <a:lstStyle/>
                    <a:p>
                      <a:pPr algn="ctr">
                        <a:lnSpc>
                          <a:spcPct val="115000"/>
                        </a:lnSpc>
                        <a:spcAft>
                          <a:spcPts val="0"/>
                        </a:spcAft>
                      </a:pPr>
                      <a:r>
                        <a:rPr lang="es-ES" sz="1400" dirty="0">
                          <a:effectLst/>
                        </a:rPr>
                        <a:t>Capacidad Estimada</a:t>
                      </a:r>
                      <a:endParaRPr lang="es-CL" sz="20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rowSpan="2">
                  <a:txBody>
                    <a:bodyPr/>
                    <a:lstStyle/>
                    <a:p>
                      <a:pPr algn="ctr">
                        <a:lnSpc>
                          <a:spcPct val="115000"/>
                        </a:lnSpc>
                        <a:spcAft>
                          <a:spcPts val="0"/>
                        </a:spcAft>
                      </a:pPr>
                      <a:r>
                        <a:rPr lang="es-ES" sz="1400" dirty="0">
                          <a:effectLst/>
                        </a:rPr>
                        <a:t>Ocupación Promedio Mensual</a:t>
                      </a:r>
                      <a:endParaRPr lang="es-CL" sz="20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3161283972"/>
                  </a:ext>
                </a:extLst>
              </a:tr>
              <a:tr h="350930">
                <a:tc vMerge="1">
                  <a:txBody>
                    <a:bodyPr/>
                    <a:lstStyle/>
                    <a:p>
                      <a:endParaRPr lang="es-CL"/>
                    </a:p>
                  </a:txBody>
                  <a:tcPr/>
                </a:tc>
                <a:tc vMerge="1">
                  <a:txBody>
                    <a:bodyPr/>
                    <a:lstStyle/>
                    <a:p>
                      <a:endParaRPr lang="es-CL"/>
                    </a:p>
                  </a:txBody>
                  <a:tcPr/>
                </a:tc>
                <a:tc>
                  <a:txBody>
                    <a:bodyPr/>
                    <a:lstStyle/>
                    <a:p>
                      <a:pPr algn="ctr">
                        <a:lnSpc>
                          <a:spcPct val="115000"/>
                        </a:lnSpc>
                        <a:spcAft>
                          <a:spcPts val="0"/>
                        </a:spcAft>
                      </a:pPr>
                      <a:r>
                        <a:rPr lang="es-ES" sz="1400" dirty="0">
                          <a:effectLst/>
                        </a:rPr>
                        <a:t>Yaghan</a:t>
                      </a:r>
                      <a:endParaRPr lang="es-CL" sz="20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xmlns="" val="1196618989"/>
                  </a:ext>
                </a:extLst>
              </a:tr>
              <a:tr h="328172">
                <a:tc>
                  <a:txBody>
                    <a:bodyPr/>
                    <a:lstStyle/>
                    <a:p>
                      <a:pPr algn="ctr">
                        <a:lnSpc>
                          <a:spcPct val="115000"/>
                        </a:lnSpc>
                        <a:spcAft>
                          <a:spcPts val="0"/>
                        </a:spcAft>
                      </a:pPr>
                      <a:r>
                        <a:rPr lang="es-ES" sz="1400" dirty="0">
                          <a:effectLst/>
                        </a:rPr>
                        <a:t>2013</a:t>
                      </a:r>
                      <a:endParaRPr lang="es-CL" sz="20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400" dirty="0">
                          <a:effectLst/>
                        </a:rPr>
                        <a:t>3.471</a:t>
                      </a:r>
                      <a:endParaRPr lang="es-CL" sz="20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400" dirty="0">
                          <a:effectLst/>
                        </a:rPr>
                        <a:t>109</a:t>
                      </a:r>
                      <a:endParaRPr lang="es-CL" sz="20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400" dirty="0">
                          <a:effectLst/>
                        </a:rPr>
                        <a:t>20.056</a:t>
                      </a:r>
                      <a:endParaRPr lang="es-CL" sz="20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400" dirty="0">
                          <a:effectLst/>
                        </a:rPr>
                        <a:t>17%</a:t>
                      </a:r>
                      <a:endParaRPr lang="es-CL" sz="20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823569380"/>
                  </a:ext>
                </a:extLst>
              </a:tr>
              <a:tr h="328172">
                <a:tc>
                  <a:txBody>
                    <a:bodyPr/>
                    <a:lstStyle/>
                    <a:p>
                      <a:pPr algn="ctr">
                        <a:lnSpc>
                          <a:spcPct val="115000"/>
                        </a:lnSpc>
                        <a:spcAft>
                          <a:spcPts val="0"/>
                        </a:spcAft>
                      </a:pPr>
                      <a:r>
                        <a:rPr lang="es-ES" sz="1400" dirty="0">
                          <a:effectLst/>
                        </a:rPr>
                        <a:t>2014</a:t>
                      </a:r>
                      <a:endParaRPr lang="es-CL" sz="20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400" dirty="0">
                          <a:effectLst/>
                        </a:rPr>
                        <a:t>3.931</a:t>
                      </a:r>
                      <a:endParaRPr lang="es-CL" sz="20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400" dirty="0">
                          <a:effectLst/>
                        </a:rPr>
                        <a:t>109</a:t>
                      </a:r>
                      <a:endParaRPr lang="es-CL" sz="20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400" dirty="0">
                          <a:effectLst/>
                        </a:rPr>
                        <a:t>20.056</a:t>
                      </a:r>
                      <a:endParaRPr lang="es-CL" sz="20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400" dirty="0">
                          <a:effectLst/>
                        </a:rPr>
                        <a:t>20%</a:t>
                      </a:r>
                      <a:endParaRPr lang="es-CL" sz="20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1705185264"/>
                  </a:ext>
                </a:extLst>
              </a:tr>
              <a:tr h="328172">
                <a:tc>
                  <a:txBody>
                    <a:bodyPr/>
                    <a:lstStyle/>
                    <a:p>
                      <a:pPr algn="ctr">
                        <a:lnSpc>
                          <a:spcPct val="115000"/>
                        </a:lnSpc>
                        <a:spcAft>
                          <a:spcPts val="0"/>
                        </a:spcAft>
                      </a:pPr>
                      <a:r>
                        <a:rPr lang="es-ES" sz="1400" dirty="0">
                          <a:effectLst/>
                        </a:rPr>
                        <a:t>2015</a:t>
                      </a:r>
                      <a:endParaRPr lang="es-CL" sz="20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400" dirty="0">
                          <a:effectLst/>
                        </a:rPr>
                        <a:t>3.997</a:t>
                      </a:r>
                      <a:endParaRPr lang="es-CL" sz="20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400" dirty="0">
                          <a:effectLst/>
                        </a:rPr>
                        <a:t>110</a:t>
                      </a:r>
                      <a:endParaRPr lang="es-CL" sz="20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400" dirty="0">
                          <a:effectLst/>
                        </a:rPr>
                        <a:t>20.240</a:t>
                      </a:r>
                      <a:endParaRPr lang="es-CL" sz="20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400" dirty="0">
                          <a:effectLst/>
                        </a:rPr>
                        <a:t>20%</a:t>
                      </a:r>
                      <a:endParaRPr lang="es-CL" sz="20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1851736926"/>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xmlns="" val="655589445"/>
              </p:ext>
            </p:extLst>
          </p:nvPr>
        </p:nvGraphicFramePr>
        <p:xfrm>
          <a:off x="395536" y="4344306"/>
          <a:ext cx="7920881" cy="1627887"/>
        </p:xfrm>
        <a:graphic>
          <a:graphicData uri="http://schemas.openxmlformats.org/drawingml/2006/table">
            <a:tbl>
              <a:tblPr firstRow="1" firstCol="1" bandRow="1">
                <a:tableStyleId>{5940675A-B579-460E-94D1-54222C63F5DA}</a:tableStyleId>
              </a:tblPr>
              <a:tblGrid>
                <a:gridCol w="1144328">
                  <a:extLst>
                    <a:ext uri="{9D8B030D-6E8A-4147-A177-3AD203B41FA5}">
                      <a16:colId xmlns:a16="http://schemas.microsoft.com/office/drawing/2014/main" xmlns="" val="4103151784"/>
                    </a:ext>
                  </a:extLst>
                </a:gridCol>
                <a:gridCol w="2308430">
                  <a:extLst>
                    <a:ext uri="{9D8B030D-6E8A-4147-A177-3AD203B41FA5}">
                      <a16:colId xmlns:a16="http://schemas.microsoft.com/office/drawing/2014/main" xmlns="" val="3893934730"/>
                    </a:ext>
                  </a:extLst>
                </a:gridCol>
                <a:gridCol w="1144328">
                  <a:extLst>
                    <a:ext uri="{9D8B030D-6E8A-4147-A177-3AD203B41FA5}">
                      <a16:colId xmlns:a16="http://schemas.microsoft.com/office/drawing/2014/main" xmlns="" val="4038505782"/>
                    </a:ext>
                  </a:extLst>
                </a:gridCol>
                <a:gridCol w="1735836">
                  <a:extLst>
                    <a:ext uri="{9D8B030D-6E8A-4147-A177-3AD203B41FA5}">
                      <a16:colId xmlns:a16="http://schemas.microsoft.com/office/drawing/2014/main" xmlns="" val="502994310"/>
                    </a:ext>
                  </a:extLst>
                </a:gridCol>
                <a:gridCol w="1587959">
                  <a:extLst>
                    <a:ext uri="{9D8B030D-6E8A-4147-A177-3AD203B41FA5}">
                      <a16:colId xmlns:a16="http://schemas.microsoft.com/office/drawing/2014/main" xmlns="" val="748774634"/>
                    </a:ext>
                  </a:extLst>
                </a:gridCol>
              </a:tblGrid>
              <a:tr h="225767">
                <a:tc rowSpan="2">
                  <a:txBody>
                    <a:bodyPr/>
                    <a:lstStyle/>
                    <a:p>
                      <a:pPr algn="ctr">
                        <a:lnSpc>
                          <a:spcPct val="115000"/>
                        </a:lnSpc>
                        <a:spcAft>
                          <a:spcPts val="0"/>
                        </a:spcAft>
                      </a:pPr>
                      <a:r>
                        <a:rPr lang="es-ES" sz="1200" dirty="0">
                          <a:effectLst/>
                        </a:rPr>
                        <a:t>Año</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rowSpan="2">
                  <a:txBody>
                    <a:bodyPr/>
                    <a:lstStyle/>
                    <a:p>
                      <a:pPr algn="ctr">
                        <a:lnSpc>
                          <a:spcPct val="115000"/>
                        </a:lnSpc>
                        <a:spcAft>
                          <a:spcPts val="0"/>
                        </a:spcAft>
                      </a:pPr>
                      <a:r>
                        <a:rPr lang="es-ES" sz="1200" dirty="0">
                          <a:effectLst/>
                        </a:rPr>
                        <a:t>Pasajeros Totales</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200" dirty="0">
                          <a:effectLst/>
                        </a:rPr>
                        <a:t>N° de Viajes</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rowSpan="2">
                  <a:txBody>
                    <a:bodyPr/>
                    <a:lstStyle/>
                    <a:p>
                      <a:pPr algn="ctr">
                        <a:lnSpc>
                          <a:spcPct val="115000"/>
                        </a:lnSpc>
                        <a:spcAft>
                          <a:spcPts val="0"/>
                        </a:spcAft>
                      </a:pPr>
                      <a:r>
                        <a:rPr lang="es-ES" sz="1200" dirty="0">
                          <a:effectLst/>
                        </a:rPr>
                        <a:t>Capacidad Estimada Camas más Semicamas</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rowSpan="2">
                  <a:txBody>
                    <a:bodyPr/>
                    <a:lstStyle/>
                    <a:p>
                      <a:pPr algn="ctr">
                        <a:lnSpc>
                          <a:spcPct val="115000"/>
                        </a:lnSpc>
                        <a:spcAft>
                          <a:spcPts val="0"/>
                        </a:spcAft>
                      </a:pPr>
                      <a:r>
                        <a:rPr lang="es-ES" sz="1200" dirty="0">
                          <a:effectLst/>
                        </a:rPr>
                        <a:t>Ocupación Promedio Mensual Camas más Semicamas</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593827850"/>
                  </a:ext>
                </a:extLst>
              </a:tr>
              <a:tr h="724555">
                <a:tc vMerge="1">
                  <a:txBody>
                    <a:bodyPr/>
                    <a:lstStyle/>
                    <a:p>
                      <a:endParaRPr lang="es-CL"/>
                    </a:p>
                  </a:txBody>
                  <a:tcPr/>
                </a:tc>
                <a:tc vMerge="1">
                  <a:txBody>
                    <a:bodyPr/>
                    <a:lstStyle/>
                    <a:p>
                      <a:endParaRPr lang="es-CL"/>
                    </a:p>
                  </a:txBody>
                  <a:tcPr/>
                </a:tc>
                <a:tc>
                  <a:txBody>
                    <a:bodyPr/>
                    <a:lstStyle/>
                    <a:p>
                      <a:pPr algn="ctr">
                        <a:lnSpc>
                          <a:spcPct val="115000"/>
                        </a:lnSpc>
                        <a:spcAft>
                          <a:spcPts val="0"/>
                        </a:spcAft>
                      </a:pPr>
                      <a:r>
                        <a:rPr lang="es-ES" sz="1200" dirty="0">
                          <a:effectLst/>
                        </a:rPr>
                        <a:t>Yaghan</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xmlns="" val="1437301879"/>
                  </a:ext>
                </a:extLst>
              </a:tr>
              <a:tr h="225855">
                <a:tc>
                  <a:txBody>
                    <a:bodyPr/>
                    <a:lstStyle/>
                    <a:p>
                      <a:pPr algn="ctr">
                        <a:lnSpc>
                          <a:spcPct val="115000"/>
                        </a:lnSpc>
                        <a:spcAft>
                          <a:spcPts val="0"/>
                        </a:spcAft>
                      </a:pPr>
                      <a:r>
                        <a:rPr lang="es-ES" sz="1200" dirty="0">
                          <a:effectLst/>
                        </a:rPr>
                        <a:t>2013</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200" dirty="0">
                          <a:effectLst/>
                        </a:rPr>
                        <a:t>3.471</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200" dirty="0">
                          <a:effectLst/>
                        </a:rPr>
                        <a:t>109</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200" dirty="0">
                          <a:effectLst/>
                        </a:rPr>
                        <a:t>7.085</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200" dirty="0">
                          <a:effectLst/>
                        </a:rPr>
                        <a:t>49%</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2915145267"/>
                  </a:ext>
                </a:extLst>
              </a:tr>
              <a:tr h="225855">
                <a:tc>
                  <a:txBody>
                    <a:bodyPr/>
                    <a:lstStyle/>
                    <a:p>
                      <a:pPr algn="ctr">
                        <a:lnSpc>
                          <a:spcPct val="115000"/>
                        </a:lnSpc>
                        <a:spcAft>
                          <a:spcPts val="0"/>
                        </a:spcAft>
                      </a:pPr>
                      <a:r>
                        <a:rPr lang="es-ES" sz="1200" dirty="0">
                          <a:effectLst/>
                        </a:rPr>
                        <a:t>2014</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200" dirty="0">
                          <a:effectLst/>
                        </a:rPr>
                        <a:t>3.931</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200" dirty="0">
                          <a:effectLst/>
                        </a:rPr>
                        <a:t>109</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200" dirty="0">
                          <a:effectLst/>
                        </a:rPr>
                        <a:t>7.085</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200" dirty="0">
                          <a:effectLst/>
                        </a:rPr>
                        <a:t>55%</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340830693"/>
                  </a:ext>
                </a:extLst>
              </a:tr>
              <a:tr h="225855">
                <a:tc>
                  <a:txBody>
                    <a:bodyPr/>
                    <a:lstStyle/>
                    <a:p>
                      <a:pPr algn="ctr">
                        <a:lnSpc>
                          <a:spcPct val="115000"/>
                        </a:lnSpc>
                        <a:spcAft>
                          <a:spcPts val="0"/>
                        </a:spcAft>
                      </a:pPr>
                      <a:r>
                        <a:rPr lang="es-ES" sz="1200" dirty="0">
                          <a:effectLst/>
                        </a:rPr>
                        <a:t>2015</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200" dirty="0">
                          <a:effectLst/>
                        </a:rPr>
                        <a:t>3.997</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200" dirty="0">
                          <a:effectLst/>
                        </a:rPr>
                        <a:t>110</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200" dirty="0">
                          <a:effectLst/>
                        </a:rPr>
                        <a:t>7.150</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200" dirty="0">
                          <a:effectLst/>
                        </a:rPr>
                        <a:t>56%</a:t>
                      </a:r>
                      <a:endParaRPr lang="es-CL" sz="18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2647937661"/>
                  </a:ext>
                </a:extLst>
              </a:tr>
            </a:tbl>
          </a:graphicData>
        </a:graphic>
      </p:graphicFrame>
    </p:spTree>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908720"/>
            <a:ext cx="8352928" cy="4525963"/>
          </a:xfrm>
        </p:spPr>
        <p:txBody>
          <a:bodyPr>
            <a:noAutofit/>
          </a:bodyPr>
          <a:lstStyle/>
          <a:p>
            <a:pPr>
              <a:buNone/>
            </a:pPr>
            <a:r>
              <a:rPr lang="es-CL" sz="2400" b="1" u="sng" dirty="0"/>
              <a:t>Análisis Comparativo para ambos servicios</a:t>
            </a:r>
          </a:p>
          <a:p>
            <a:pPr>
              <a:buNone/>
            </a:pPr>
            <a:endParaRPr lang="es-CL" sz="1800" b="1" u="sng" dirty="0"/>
          </a:p>
          <a:p>
            <a:pPr>
              <a:buNone/>
            </a:pPr>
            <a:endParaRPr lang="es-CL" sz="1400" b="1" dirty="0">
              <a:solidFill>
                <a:schemeClr val="tx2">
                  <a:lumMod val="60000"/>
                  <a:lumOff val="40000"/>
                </a:schemeClr>
              </a:solidFill>
            </a:endParaRPr>
          </a:p>
          <a:p>
            <a:endParaRPr lang="es-CL" sz="900" dirty="0"/>
          </a:p>
          <a:p>
            <a:endParaRPr lang="es-CL" sz="1400" dirty="0"/>
          </a:p>
          <a:p>
            <a:endParaRPr lang="es-CL" sz="1400" dirty="0"/>
          </a:p>
          <a:p>
            <a:endParaRPr lang="es-CL" sz="1400" dirty="0"/>
          </a:p>
        </p:txBody>
      </p:sp>
      <p:sp>
        <p:nvSpPr>
          <p:cNvPr id="5" name="4 Rectángulo"/>
          <p:cNvSpPr/>
          <p:nvPr/>
        </p:nvSpPr>
        <p:spPr>
          <a:xfrm>
            <a:off x="179512" y="5157192"/>
            <a:ext cx="8964488" cy="1077218"/>
          </a:xfrm>
          <a:prstGeom prst="rect">
            <a:avLst/>
          </a:prstGeom>
        </p:spPr>
        <p:txBody>
          <a:bodyPr wrap="square">
            <a:spAutoFit/>
          </a:bodyPr>
          <a:lstStyle/>
          <a:p>
            <a:r>
              <a:rPr lang="es-CL" sz="1600" dirty="0"/>
              <a:t>El número de pasajeros mensuales por vía aérea es superior a los pasajeros por vía marítima;</a:t>
            </a:r>
          </a:p>
          <a:p>
            <a:r>
              <a:rPr lang="es-CL" sz="1600" dirty="0"/>
              <a:t>En ambos casos hay estacionalidad, pero la referida a los pasajeros marítimos es mayor a la aérea, con mayores flujos en enero y febrero, julio y diciembre. El crecimiento en julio se observa con mayor claridad para el tráfico marítimo.</a:t>
            </a:r>
          </a:p>
        </p:txBody>
      </p:sp>
      <p:sp>
        <p:nvSpPr>
          <p:cNvPr id="7" name="1 Título"/>
          <p:cNvSpPr txBox="1">
            <a:spLocks/>
          </p:cNvSpPr>
          <p:nvPr/>
        </p:nvSpPr>
        <p:spPr>
          <a:xfrm>
            <a:off x="467544" y="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ANÁLISIS DE OPERACIÓN </a:t>
            </a:r>
            <a:b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b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DE SERVICIOS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6" name="Gráfico 5"/>
          <p:cNvGraphicFramePr/>
          <p:nvPr>
            <p:extLst>
              <p:ext uri="{D42A27DB-BD31-4B8C-83A1-F6EECF244321}">
                <p14:modId xmlns:p14="http://schemas.microsoft.com/office/powerpoint/2010/main" xmlns="" val="2212141618"/>
              </p:ext>
            </p:extLst>
          </p:nvPr>
        </p:nvGraphicFramePr>
        <p:xfrm>
          <a:off x="153660" y="1362571"/>
          <a:ext cx="8697144" cy="35750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908720"/>
            <a:ext cx="8352928" cy="4525963"/>
          </a:xfrm>
        </p:spPr>
        <p:txBody>
          <a:bodyPr>
            <a:noAutofit/>
          </a:bodyPr>
          <a:lstStyle/>
          <a:p>
            <a:pPr>
              <a:buNone/>
            </a:pPr>
            <a:r>
              <a:rPr lang="es-CL" sz="1800" b="1" u="sng" dirty="0"/>
              <a:t>2.3	Análisis Comparativo para ambos servicios</a:t>
            </a:r>
          </a:p>
          <a:p>
            <a:pPr>
              <a:buNone/>
            </a:pPr>
            <a:endParaRPr lang="es-CL" sz="1800" b="1" u="sng" dirty="0"/>
          </a:p>
          <a:p>
            <a:pPr>
              <a:buNone/>
            </a:pPr>
            <a:endParaRPr lang="es-CL" sz="1400" b="1" dirty="0">
              <a:solidFill>
                <a:schemeClr val="tx2">
                  <a:lumMod val="60000"/>
                  <a:lumOff val="40000"/>
                </a:schemeClr>
              </a:solidFill>
            </a:endParaRPr>
          </a:p>
          <a:p>
            <a:endParaRPr lang="es-CL" sz="900" dirty="0"/>
          </a:p>
          <a:p>
            <a:endParaRPr lang="es-CL" sz="1400" dirty="0"/>
          </a:p>
          <a:p>
            <a:endParaRPr lang="es-CL" sz="1400" dirty="0"/>
          </a:p>
          <a:p>
            <a:endParaRPr lang="es-CL" sz="1400" dirty="0"/>
          </a:p>
        </p:txBody>
      </p:sp>
      <p:sp>
        <p:nvSpPr>
          <p:cNvPr id="5" name="4 Rectángulo"/>
          <p:cNvSpPr/>
          <p:nvPr/>
        </p:nvSpPr>
        <p:spPr>
          <a:xfrm>
            <a:off x="827584" y="5373216"/>
            <a:ext cx="7488832" cy="1200329"/>
          </a:xfrm>
          <a:prstGeom prst="rect">
            <a:avLst/>
          </a:prstGeom>
        </p:spPr>
        <p:txBody>
          <a:bodyPr wrap="square">
            <a:spAutoFit/>
          </a:bodyPr>
          <a:lstStyle/>
          <a:p>
            <a:r>
              <a:rPr lang="es-CL" dirty="0"/>
              <a:t>En general, las ofertas, en términos de capacidad, de ambos servicios ha sido similar, sin embargo, durante el año 2015, con la mayor frecuencia de los BAE, la capacidad del servicio aéreo se ha incrementado, especialmente en los meses de enero y febrero</a:t>
            </a:r>
          </a:p>
        </p:txBody>
      </p:sp>
      <p:sp>
        <p:nvSpPr>
          <p:cNvPr id="6" name="1 Título"/>
          <p:cNvSpPr txBox="1">
            <a:spLocks/>
          </p:cNvSpPr>
          <p:nvPr/>
        </p:nvSpPr>
        <p:spPr>
          <a:xfrm>
            <a:off x="467544" y="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ANÁLISIS DE OPERACIÓN </a:t>
            </a:r>
            <a:b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b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DE SERVICIOS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8" name="Gráfico 7"/>
          <p:cNvGraphicFramePr/>
          <p:nvPr>
            <p:extLst>
              <p:ext uri="{D42A27DB-BD31-4B8C-83A1-F6EECF244321}">
                <p14:modId xmlns:p14="http://schemas.microsoft.com/office/powerpoint/2010/main" xmlns="" val="1322922915"/>
              </p:ext>
            </p:extLst>
          </p:nvPr>
        </p:nvGraphicFramePr>
        <p:xfrm>
          <a:off x="539552" y="1340768"/>
          <a:ext cx="8064896" cy="388843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908720"/>
            <a:ext cx="8352928" cy="4525963"/>
          </a:xfrm>
        </p:spPr>
        <p:txBody>
          <a:bodyPr>
            <a:noAutofit/>
          </a:bodyPr>
          <a:lstStyle/>
          <a:p>
            <a:pPr>
              <a:buNone/>
            </a:pPr>
            <a:endParaRPr lang="es-CL" sz="1800" b="1" u="sng" dirty="0"/>
          </a:p>
          <a:p>
            <a:pPr>
              <a:buNone/>
            </a:pPr>
            <a:endParaRPr lang="es-CL" sz="1400" b="1" dirty="0">
              <a:solidFill>
                <a:schemeClr val="tx2">
                  <a:lumMod val="60000"/>
                  <a:lumOff val="40000"/>
                </a:schemeClr>
              </a:solidFill>
            </a:endParaRPr>
          </a:p>
          <a:p>
            <a:endParaRPr lang="es-CL" sz="900" dirty="0"/>
          </a:p>
          <a:p>
            <a:endParaRPr lang="es-CL" sz="1400" dirty="0"/>
          </a:p>
          <a:p>
            <a:endParaRPr lang="es-CL" sz="1400" dirty="0"/>
          </a:p>
          <a:p>
            <a:endParaRPr lang="es-CL" sz="1400" dirty="0"/>
          </a:p>
        </p:txBody>
      </p:sp>
      <p:sp>
        <p:nvSpPr>
          <p:cNvPr id="5" name="4 Rectángulo"/>
          <p:cNvSpPr/>
          <p:nvPr/>
        </p:nvSpPr>
        <p:spPr>
          <a:xfrm>
            <a:off x="611560" y="4797152"/>
            <a:ext cx="7992888" cy="1569660"/>
          </a:xfrm>
          <a:prstGeom prst="rect">
            <a:avLst/>
          </a:prstGeom>
        </p:spPr>
        <p:txBody>
          <a:bodyPr wrap="square">
            <a:spAutoFit/>
          </a:bodyPr>
          <a:lstStyle/>
          <a:p>
            <a:pPr marL="177800" indent="-177800" algn="just">
              <a:buFont typeface="Arial" pitchFamily="34" charset="0"/>
              <a:buChar char="•"/>
            </a:pPr>
            <a:r>
              <a:rPr lang="es-CL" sz="1600" dirty="0"/>
              <a:t>Clara diferencia en niveles de ocupación entre los servicios aéreo y marítimo.</a:t>
            </a:r>
          </a:p>
          <a:p>
            <a:pPr marL="177800" indent="-177800" algn="just">
              <a:buFont typeface="Arial" pitchFamily="34" charset="0"/>
              <a:buChar char="•"/>
            </a:pPr>
            <a:r>
              <a:rPr lang="es-CL" sz="1600" dirty="0"/>
              <a:t>Se debe considerar que el servicio marítimo comparte usos con servicios de carga y la duración de su viaje es muy superior al viaje aéreo.</a:t>
            </a:r>
          </a:p>
          <a:p>
            <a:pPr marL="177800" indent="-177800" algn="just">
              <a:buFont typeface="Arial" pitchFamily="34" charset="0"/>
              <a:buChar char="•"/>
            </a:pPr>
            <a:r>
              <a:rPr lang="es-CL" sz="1600" dirty="0"/>
              <a:t>Tanto al principio del periodo de análisis (enero – marzo del año 2013), como en diciembre del año 2015, los índices de ocupación del servicio marítimo tienden a incrementarse y acercarse a las cifras de ocupación del servicio aéreo</a:t>
            </a:r>
          </a:p>
        </p:txBody>
      </p:sp>
      <p:sp>
        <p:nvSpPr>
          <p:cNvPr id="6" name="1 Título"/>
          <p:cNvSpPr txBox="1">
            <a:spLocks/>
          </p:cNvSpPr>
          <p:nvPr/>
        </p:nvSpPr>
        <p:spPr>
          <a:xfrm>
            <a:off x="467544" y="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ANÁLISIS DE OPERACIÓN </a:t>
            </a:r>
            <a:b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b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DE SERVICIOS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7" name="Gráfico 6"/>
          <p:cNvGraphicFramePr/>
          <p:nvPr>
            <p:extLst>
              <p:ext uri="{D42A27DB-BD31-4B8C-83A1-F6EECF244321}">
                <p14:modId xmlns:p14="http://schemas.microsoft.com/office/powerpoint/2010/main" xmlns="" val="3907197156"/>
              </p:ext>
            </p:extLst>
          </p:nvPr>
        </p:nvGraphicFramePr>
        <p:xfrm>
          <a:off x="416774" y="851897"/>
          <a:ext cx="8496944" cy="394525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67544" y="0"/>
            <a:ext cx="8229600" cy="1143000"/>
          </a:xfrm>
          <a:prstGeom prst="rect">
            <a:avLst/>
          </a:prstGeom>
        </p:spPr>
        <p:txBody>
          <a:bodyPr>
            <a:noAutofit/>
          </a:bodyPr>
          <a:lstStyle/>
          <a:p>
            <a:pPr algn="r"/>
            <a:r>
              <a:rPr lang="es-CL" sz="2800" dirty="0">
                <a:solidFill>
                  <a:schemeClr val="bg1">
                    <a:lumMod val="50000"/>
                  </a:schemeClr>
                </a:solidFill>
                <a:latin typeface="Arial Narrow" pitchFamily="34" charset="0"/>
              </a:rPr>
              <a:t>ANÁLISIS DE RIESGOS </a:t>
            </a:r>
            <a:br>
              <a:rPr lang="es-CL" sz="2800" dirty="0">
                <a:solidFill>
                  <a:schemeClr val="bg1">
                    <a:lumMod val="50000"/>
                  </a:schemeClr>
                </a:solidFill>
                <a:latin typeface="Arial Narrow" pitchFamily="34" charset="0"/>
              </a:rPr>
            </a:br>
            <a:r>
              <a:rPr lang="es-CL" sz="2800" dirty="0">
                <a:solidFill>
                  <a:schemeClr val="bg1">
                    <a:lumMod val="50000"/>
                  </a:schemeClr>
                </a:solidFill>
                <a:latin typeface="Arial Narrow" pitchFamily="34" charset="0"/>
              </a:rPr>
              <a:t>ASOCIADOS</a:t>
            </a:r>
            <a:endParaRPr lang="es-CL" sz="2800" dirty="0"/>
          </a:p>
        </p:txBody>
      </p:sp>
      <p:sp>
        <p:nvSpPr>
          <p:cNvPr id="3" name="2 Marcador de contenido"/>
          <p:cNvSpPr>
            <a:spLocks noGrp="1"/>
          </p:cNvSpPr>
          <p:nvPr>
            <p:ph idx="1"/>
          </p:nvPr>
        </p:nvSpPr>
        <p:spPr>
          <a:xfrm>
            <a:off x="395536" y="908720"/>
            <a:ext cx="8352928" cy="4525963"/>
          </a:xfrm>
        </p:spPr>
        <p:txBody>
          <a:bodyPr>
            <a:noAutofit/>
          </a:bodyPr>
          <a:lstStyle/>
          <a:p>
            <a:pPr>
              <a:buNone/>
            </a:pPr>
            <a:r>
              <a:rPr lang="es-CL" sz="2400" b="1" u="sng" dirty="0"/>
              <a:t>Introducción</a:t>
            </a:r>
          </a:p>
          <a:p>
            <a:pPr>
              <a:buNone/>
            </a:pPr>
            <a:endParaRPr lang="es-CL" sz="1800" b="1" u="sng" dirty="0"/>
          </a:p>
          <a:p>
            <a:pPr>
              <a:buNone/>
            </a:pPr>
            <a:endParaRPr lang="es-CL" sz="1400" b="1" dirty="0">
              <a:solidFill>
                <a:schemeClr val="tx2">
                  <a:lumMod val="60000"/>
                  <a:lumOff val="40000"/>
                </a:schemeClr>
              </a:solidFill>
            </a:endParaRPr>
          </a:p>
          <a:p>
            <a:endParaRPr lang="es-CL" sz="900" dirty="0"/>
          </a:p>
          <a:p>
            <a:endParaRPr lang="es-CL" sz="1400" dirty="0"/>
          </a:p>
          <a:p>
            <a:endParaRPr lang="es-CL" sz="1400" dirty="0"/>
          </a:p>
          <a:p>
            <a:endParaRPr lang="es-CL" sz="1400" dirty="0"/>
          </a:p>
        </p:txBody>
      </p:sp>
      <p:sp>
        <p:nvSpPr>
          <p:cNvPr id="5" name="4 Rectángulo"/>
          <p:cNvSpPr/>
          <p:nvPr/>
        </p:nvSpPr>
        <p:spPr>
          <a:xfrm>
            <a:off x="611560" y="1556792"/>
            <a:ext cx="7704856" cy="4524315"/>
          </a:xfrm>
          <a:prstGeom prst="rect">
            <a:avLst/>
          </a:prstGeom>
        </p:spPr>
        <p:txBody>
          <a:bodyPr wrap="square">
            <a:spAutoFit/>
          </a:bodyPr>
          <a:lstStyle/>
          <a:p>
            <a:pPr marL="177800" indent="-177800" algn="just">
              <a:buFont typeface="Arial" pitchFamily="34" charset="0"/>
              <a:buChar char="•"/>
            </a:pPr>
            <a:r>
              <a:rPr lang="es-CL" dirty="0"/>
              <a:t>Dada las características geográficas la zona austral, ésta pareciera presentar niveles de riesgo relevantes para la prestación de servicios de transporte superiores al resto del país, los cuales podrían afectar la normal operación de los viajes de los medios de transporte que sirven en la zona. </a:t>
            </a:r>
          </a:p>
          <a:p>
            <a:pPr marL="177800" indent="-177800" algn="just">
              <a:buFont typeface="Arial" pitchFamily="34" charset="0"/>
              <a:buChar char="•"/>
            </a:pPr>
            <a:endParaRPr lang="es-CL" dirty="0"/>
          </a:p>
          <a:p>
            <a:pPr marL="177800" indent="-177800" algn="just">
              <a:buFont typeface="Arial" pitchFamily="34" charset="0"/>
              <a:buChar char="•"/>
            </a:pPr>
            <a:r>
              <a:rPr lang="es-CL" dirty="0"/>
              <a:t>En primer lugar, para cada uno de los modos de transporte se analizó el comportamiento de servicio en los últimos tres años identificando potenciales eventos que hayan afectado la normal operación. </a:t>
            </a:r>
          </a:p>
          <a:p>
            <a:pPr marL="177800" indent="-177800" algn="just">
              <a:buFont typeface="Arial" pitchFamily="34" charset="0"/>
              <a:buChar char="•"/>
            </a:pPr>
            <a:endParaRPr lang="es-CL" dirty="0"/>
          </a:p>
          <a:p>
            <a:pPr marL="177800" indent="-177800" algn="just">
              <a:buFont typeface="Arial" pitchFamily="34" charset="0"/>
              <a:buChar char="•"/>
            </a:pPr>
            <a:r>
              <a:rPr lang="es-CL" dirty="0"/>
              <a:t>Posteriormente, se identifican los riesgos a los cuales se ve sometida la prestación del servicio o el proyecto y se asignan al agente que se encuentra en mejores condiciones de afrontarlo. </a:t>
            </a:r>
          </a:p>
          <a:p>
            <a:pPr marL="177800" indent="-177800" algn="just">
              <a:buFont typeface="Arial" pitchFamily="34" charset="0"/>
              <a:buChar char="•"/>
            </a:pPr>
            <a:endParaRPr lang="es-CL" dirty="0"/>
          </a:p>
          <a:p>
            <a:pPr marL="177800" indent="-177800" algn="just">
              <a:buFont typeface="Arial" pitchFamily="34" charset="0"/>
              <a:buChar char="•"/>
            </a:pPr>
            <a:r>
              <a:rPr lang="es-CL" dirty="0"/>
              <a:t>Esta identificación permitirá determinar los elementos relevantes para elaborar la estructuración de un modelo que disponga la mejor solución de transporte que se deba diseñar en la zona. </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4 Imagen"/>
          <p:cNvPicPr/>
          <p:nvPr/>
        </p:nvPicPr>
        <p:blipFill>
          <a:blip r:embed="rId4" cstate="print"/>
          <a:srcRect l="14828" t="19699" r="15222" b="15140"/>
          <a:stretch>
            <a:fillRect/>
          </a:stretch>
        </p:blipFill>
        <p:spPr bwMode="auto">
          <a:xfrm>
            <a:off x="251520" y="908720"/>
            <a:ext cx="8352928" cy="6048672"/>
          </a:xfrm>
          <a:prstGeom prst="rect">
            <a:avLst/>
          </a:prstGeom>
          <a:noFill/>
          <a:ln w="9525">
            <a:noFill/>
            <a:miter lim="800000"/>
            <a:headEnd/>
            <a:tailEnd/>
          </a:ln>
        </p:spPr>
      </p:pic>
      <p:sp>
        <p:nvSpPr>
          <p:cNvPr id="6" name="5 Forma libre"/>
          <p:cNvSpPr/>
          <p:nvPr/>
        </p:nvSpPr>
        <p:spPr>
          <a:xfrm>
            <a:off x="4427984" y="2780928"/>
            <a:ext cx="2448272" cy="2664296"/>
          </a:xfrm>
          <a:custGeom>
            <a:avLst/>
            <a:gdLst>
              <a:gd name="connsiteX0" fmla="*/ 5080 w 2077720"/>
              <a:gd name="connsiteY0" fmla="*/ 0 h 2209800"/>
              <a:gd name="connsiteX1" fmla="*/ 127000 w 2077720"/>
              <a:gd name="connsiteY1" fmla="*/ 746760 h 2209800"/>
              <a:gd name="connsiteX2" fmla="*/ 767080 w 2077720"/>
              <a:gd name="connsiteY2" fmla="*/ 1463040 h 2209800"/>
              <a:gd name="connsiteX3" fmla="*/ 2077720 w 2077720"/>
              <a:gd name="connsiteY3" fmla="*/ 2209800 h 2209800"/>
              <a:gd name="connsiteX4" fmla="*/ 2077720 w 2077720"/>
              <a:gd name="connsiteY4" fmla="*/ 2209800 h 2209800"/>
              <a:gd name="connsiteX0" fmla="*/ 2540 w 2075180"/>
              <a:gd name="connsiteY0" fmla="*/ 0 h 2209800"/>
              <a:gd name="connsiteX1" fmla="*/ 124460 w 2075180"/>
              <a:gd name="connsiteY1" fmla="*/ 746760 h 2209800"/>
              <a:gd name="connsiteX2" fmla="*/ 661660 w 2075180"/>
              <a:gd name="connsiteY2" fmla="*/ 1658104 h 2209800"/>
              <a:gd name="connsiteX3" fmla="*/ 2075180 w 2075180"/>
              <a:gd name="connsiteY3" fmla="*/ 2209800 h 2209800"/>
              <a:gd name="connsiteX4" fmla="*/ 2075180 w 2075180"/>
              <a:gd name="connsiteY4" fmla="*/ 2209800 h 2209800"/>
              <a:gd name="connsiteX0" fmla="*/ 2540 w 2075180"/>
              <a:gd name="connsiteY0" fmla="*/ 0 h 2209800"/>
              <a:gd name="connsiteX1" fmla="*/ 124460 w 2075180"/>
              <a:gd name="connsiteY1" fmla="*/ 746760 h 2209800"/>
              <a:gd name="connsiteX2" fmla="*/ 661660 w 2075180"/>
              <a:gd name="connsiteY2" fmla="*/ 1658104 h 2209800"/>
              <a:gd name="connsiteX3" fmla="*/ 1381740 w 2075180"/>
              <a:gd name="connsiteY3" fmla="*/ 2090152 h 2209800"/>
              <a:gd name="connsiteX4" fmla="*/ 2075180 w 2075180"/>
              <a:gd name="connsiteY4" fmla="*/ 2209800 h 2209800"/>
              <a:gd name="connsiteX5" fmla="*/ 2075180 w 2075180"/>
              <a:gd name="connsiteY5" fmla="*/ 2209800 h 2209800"/>
              <a:gd name="connsiteX0" fmla="*/ 2540 w 2075180"/>
              <a:gd name="connsiteY0" fmla="*/ 0 h 2209800"/>
              <a:gd name="connsiteX1" fmla="*/ 124460 w 2075180"/>
              <a:gd name="connsiteY1" fmla="*/ 746760 h 2209800"/>
              <a:gd name="connsiteX2" fmla="*/ 661660 w 2075180"/>
              <a:gd name="connsiteY2" fmla="*/ 1658104 h 2209800"/>
              <a:gd name="connsiteX3" fmla="*/ 1381740 w 2075180"/>
              <a:gd name="connsiteY3" fmla="*/ 2090152 h 2209800"/>
              <a:gd name="connsiteX4" fmla="*/ 2075180 w 2075180"/>
              <a:gd name="connsiteY4" fmla="*/ 2209800 h 2209800"/>
              <a:gd name="connsiteX5" fmla="*/ 2075180 w 2075180"/>
              <a:gd name="connsiteY5" fmla="*/ 2209800 h 2209800"/>
              <a:gd name="connsiteX0" fmla="*/ 2540 w 2075180"/>
              <a:gd name="connsiteY0" fmla="*/ 0 h 2209800"/>
              <a:gd name="connsiteX1" fmla="*/ 229612 w 2075180"/>
              <a:gd name="connsiteY1" fmla="*/ 722000 h 2209800"/>
              <a:gd name="connsiteX2" fmla="*/ 661660 w 2075180"/>
              <a:gd name="connsiteY2" fmla="*/ 1658104 h 2209800"/>
              <a:gd name="connsiteX3" fmla="*/ 1381740 w 2075180"/>
              <a:gd name="connsiteY3" fmla="*/ 2090152 h 2209800"/>
              <a:gd name="connsiteX4" fmla="*/ 2075180 w 2075180"/>
              <a:gd name="connsiteY4" fmla="*/ 2209800 h 2209800"/>
              <a:gd name="connsiteX5" fmla="*/ 2075180 w 2075180"/>
              <a:gd name="connsiteY5" fmla="*/ 2209800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5180" h="2209800">
                <a:moveTo>
                  <a:pt x="2540" y="0"/>
                </a:moveTo>
                <a:cubicBezTo>
                  <a:pt x="0" y="251460"/>
                  <a:pt x="169671" y="468881"/>
                  <a:pt x="229612" y="722000"/>
                </a:cubicBezTo>
                <a:cubicBezTo>
                  <a:pt x="339465" y="998351"/>
                  <a:pt x="469639" y="1430079"/>
                  <a:pt x="661660" y="1658104"/>
                </a:cubicBezTo>
                <a:cubicBezTo>
                  <a:pt x="853681" y="1886129"/>
                  <a:pt x="1146153" y="1998203"/>
                  <a:pt x="1381740" y="2090152"/>
                </a:cubicBezTo>
                <a:cubicBezTo>
                  <a:pt x="1617327" y="2182101"/>
                  <a:pt x="1968500" y="2176780"/>
                  <a:pt x="2075180" y="2209800"/>
                </a:cubicBezTo>
                <a:lnTo>
                  <a:pt x="2075180" y="2209800"/>
                </a:lnTo>
              </a:path>
            </a:pathLst>
          </a:cu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p>
        </p:txBody>
      </p:sp>
      <p:cxnSp>
        <p:nvCxnSpPr>
          <p:cNvPr id="7" name="6 Conector recto"/>
          <p:cNvCxnSpPr/>
          <p:nvPr/>
        </p:nvCxnSpPr>
        <p:spPr>
          <a:xfrm>
            <a:off x="1815122" y="6334925"/>
            <a:ext cx="596638"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a:off x="1815122" y="6036225"/>
            <a:ext cx="596638"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2486340" y="5834601"/>
            <a:ext cx="3356087" cy="646331"/>
          </a:xfrm>
          <a:prstGeom prst="rect">
            <a:avLst/>
          </a:prstGeom>
          <a:noFill/>
        </p:spPr>
        <p:txBody>
          <a:bodyPr wrap="square" rtlCol="0">
            <a:spAutoFit/>
          </a:bodyPr>
          <a:lstStyle/>
          <a:p>
            <a:pPr>
              <a:defRPr/>
            </a:pPr>
            <a:r>
              <a:rPr lang="es-ES" dirty="0"/>
              <a:t>Servicio Aéreo</a:t>
            </a:r>
          </a:p>
          <a:p>
            <a:pPr>
              <a:defRPr/>
            </a:pPr>
            <a:endParaRPr lang="es-ES" dirty="0"/>
          </a:p>
        </p:txBody>
      </p:sp>
      <p:sp>
        <p:nvSpPr>
          <p:cNvPr id="12" name="11 CuadroTexto"/>
          <p:cNvSpPr txBox="1"/>
          <p:nvPr/>
        </p:nvSpPr>
        <p:spPr>
          <a:xfrm>
            <a:off x="2440049" y="6165304"/>
            <a:ext cx="3356087" cy="646331"/>
          </a:xfrm>
          <a:prstGeom prst="rect">
            <a:avLst/>
          </a:prstGeom>
          <a:noFill/>
        </p:spPr>
        <p:txBody>
          <a:bodyPr wrap="square" rtlCol="0">
            <a:spAutoFit/>
          </a:bodyPr>
          <a:lstStyle/>
          <a:p>
            <a:pPr>
              <a:defRPr/>
            </a:pPr>
            <a:r>
              <a:rPr lang="es-ES" dirty="0"/>
              <a:t>Servicio Marítimo</a:t>
            </a:r>
          </a:p>
          <a:p>
            <a:pPr>
              <a:defRPr/>
            </a:pPr>
            <a:endParaRPr lang="es-ES" dirty="0"/>
          </a:p>
        </p:txBody>
      </p:sp>
      <p:sp>
        <p:nvSpPr>
          <p:cNvPr id="10" name="1 Título"/>
          <p:cNvSpPr>
            <a:spLocks noGrp="1"/>
          </p:cNvSpPr>
          <p:nvPr>
            <p:ph type="title" idx="4294967295"/>
          </p:nvPr>
        </p:nvSpPr>
        <p:spPr>
          <a:xfrm>
            <a:off x="457200" y="274638"/>
            <a:ext cx="8229600" cy="1143000"/>
          </a:xfrm>
          <a:prstGeom prst="rect">
            <a:avLst/>
          </a:prstGeom>
        </p:spPr>
        <p:txBody>
          <a:bodyPr/>
          <a:lstStyle/>
          <a:p>
            <a:pPr algn="r"/>
            <a:r>
              <a:rPr lang="es-CL" sz="2400" dirty="0">
                <a:solidFill>
                  <a:schemeClr val="bg1">
                    <a:lumMod val="50000"/>
                  </a:schemeClr>
                </a:solidFill>
                <a:latin typeface="Arial Narrow" pitchFamily="34" charset="0"/>
              </a:rPr>
              <a:t>SITUACIÓN ACTUAL</a:t>
            </a:r>
            <a:br>
              <a:rPr lang="es-CL" sz="2400" dirty="0">
                <a:solidFill>
                  <a:schemeClr val="bg1">
                    <a:lumMod val="50000"/>
                  </a:schemeClr>
                </a:solidFill>
                <a:latin typeface="Arial Narrow" pitchFamily="34" charset="0"/>
              </a:rPr>
            </a:br>
            <a:endParaRPr lang="es-CL" sz="2400" dirty="0">
              <a:solidFill>
                <a:schemeClr val="bg1">
                  <a:lumMod val="50000"/>
                </a:schemeClr>
              </a:solidFill>
              <a:latin typeface="Arial Narrow" pitchFamily="34" charset="0"/>
            </a:endParaRP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30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908720"/>
            <a:ext cx="8352928" cy="4525963"/>
          </a:xfrm>
        </p:spPr>
        <p:txBody>
          <a:bodyPr>
            <a:noAutofit/>
          </a:bodyPr>
          <a:lstStyle/>
          <a:p>
            <a:pPr>
              <a:buNone/>
            </a:pPr>
            <a:r>
              <a:rPr lang="es-CL" sz="2400" b="1" u="sng" dirty="0"/>
              <a:t>Modo Marítimo</a:t>
            </a:r>
          </a:p>
          <a:p>
            <a:pPr>
              <a:buNone/>
            </a:pPr>
            <a:endParaRPr lang="es-CL" sz="1800" b="1" u="sng" dirty="0"/>
          </a:p>
          <a:p>
            <a:pPr>
              <a:buNone/>
            </a:pPr>
            <a:endParaRPr lang="es-CL" sz="1800" b="1" u="sng" dirty="0"/>
          </a:p>
          <a:p>
            <a:pPr>
              <a:buNone/>
            </a:pPr>
            <a:endParaRPr lang="es-CL" sz="1400" b="1" dirty="0">
              <a:solidFill>
                <a:schemeClr val="tx2">
                  <a:lumMod val="60000"/>
                  <a:lumOff val="40000"/>
                </a:schemeClr>
              </a:solidFill>
            </a:endParaRPr>
          </a:p>
          <a:p>
            <a:endParaRPr lang="es-CL" sz="900" dirty="0"/>
          </a:p>
          <a:p>
            <a:endParaRPr lang="es-CL" sz="1400" dirty="0"/>
          </a:p>
          <a:p>
            <a:endParaRPr lang="es-CL" sz="1400" dirty="0"/>
          </a:p>
          <a:p>
            <a:endParaRPr lang="es-CL" sz="1400" dirty="0"/>
          </a:p>
        </p:txBody>
      </p:sp>
      <p:sp>
        <p:nvSpPr>
          <p:cNvPr id="5" name="4 Rectángulo"/>
          <p:cNvSpPr/>
          <p:nvPr/>
        </p:nvSpPr>
        <p:spPr>
          <a:xfrm>
            <a:off x="611560" y="1556792"/>
            <a:ext cx="7488832" cy="4524315"/>
          </a:xfrm>
          <a:prstGeom prst="rect">
            <a:avLst/>
          </a:prstGeom>
        </p:spPr>
        <p:txBody>
          <a:bodyPr wrap="square">
            <a:spAutoFit/>
          </a:bodyPr>
          <a:lstStyle/>
          <a:p>
            <a:r>
              <a:rPr lang="es-CL" dirty="0"/>
              <a:t>Las principales condiciones naturales que afectan a la normal operación en navegación obligando a buscar puertos seguros para capear corresponden a la presencia de viento del Sur mayores a 30 nudos en Estrecho de Magallanes a la salida desde Punta Arenas; el cruce del Paso Brecknock bajo condición de viento de SW mayores a 40 nudos, y vientos fuertes del W en Canal Beagle a la salida de P. Williams, entre otras. </a:t>
            </a:r>
          </a:p>
          <a:p>
            <a:r>
              <a:rPr lang="es-CL" dirty="0"/>
              <a:t>También se ve afectada la Operación bajo severas ventiscas de nieve en invierno que pueden llegar a saturar los radares y obligan a capear.</a:t>
            </a:r>
          </a:p>
          <a:p>
            <a:endParaRPr lang="es-CL" dirty="0"/>
          </a:p>
          <a:p>
            <a:r>
              <a:rPr lang="es-CL" b="1" u="sng" dirty="0"/>
              <a:t>Punta Arenas</a:t>
            </a:r>
          </a:p>
          <a:p>
            <a:pPr lvl="0"/>
            <a:r>
              <a:rPr lang="es-CL" b="1" dirty="0"/>
              <a:t>Condiciones de Tiempo Adversas:</a:t>
            </a:r>
            <a:endParaRPr lang="es-CL" dirty="0"/>
          </a:p>
          <a:p>
            <a:r>
              <a:rPr lang="es-CL" dirty="0"/>
              <a:t> </a:t>
            </a:r>
          </a:p>
          <a:p>
            <a:r>
              <a:rPr lang="es-CL" dirty="0"/>
              <a:t>A través de la Circular Marítima de la Capitanía de Puerto de Punta Arenas se dispone de Medidas de Prevención ante el anuncio de condiciones de tiempo adversas para su jurisdicción. </a:t>
            </a:r>
          </a:p>
          <a:p>
            <a:endParaRPr lang="es-CL" dirty="0"/>
          </a:p>
        </p:txBody>
      </p:sp>
      <p:sp>
        <p:nvSpPr>
          <p:cNvPr id="9" name="1 Título"/>
          <p:cNvSpPr txBox="1">
            <a:spLocks/>
          </p:cNvSpPr>
          <p:nvPr/>
        </p:nvSpPr>
        <p:spPr>
          <a:xfrm>
            <a:off x="467544" y="0"/>
            <a:ext cx="8229600" cy="1143000"/>
          </a:xfrm>
          <a:prstGeom prst="rect">
            <a:avLst/>
          </a:prstGeom>
        </p:spPr>
        <p:txBody>
          <a:bodyP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ANÁLISIS DE RIESGOS </a:t>
            </a:r>
            <a:b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b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ASOCIADOS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83568" y="1052736"/>
            <a:ext cx="7920880" cy="5632311"/>
          </a:xfrm>
          <a:prstGeom prst="rect">
            <a:avLst/>
          </a:prstGeom>
        </p:spPr>
        <p:txBody>
          <a:bodyPr wrap="square">
            <a:spAutoFit/>
          </a:bodyPr>
          <a:lstStyle/>
          <a:p>
            <a:pPr lvl="0" algn="just"/>
            <a:r>
              <a:rPr lang="es-CL" b="1" dirty="0"/>
              <a:t>Condición de Tiempo Variable:</a:t>
            </a:r>
            <a:endParaRPr lang="es-CL" dirty="0"/>
          </a:p>
          <a:p>
            <a:pPr algn="just"/>
            <a:r>
              <a:rPr lang="es-CL" dirty="0"/>
              <a:t>Esta condición se establecerá ante la presencia de una situación sinóptica que pueda generar condiciones meteorológicas adversas o existe presencia de otro fenómeno que pueda afectar a la actividad marítima (disminución de visibilidad producto de cerrazones de niebla, neblina, nieve o lluvia). Esta condición advierte la adopción de medidas de seguridad preventivas con el fin de evitar accidentes. Para ello, se deberá contemplar un adecuado intercambio de información con la Autoridad Marítima. Se suspenderá el tráfico de naves menores fuera de los límites del puerto. </a:t>
            </a:r>
          </a:p>
          <a:p>
            <a:pPr algn="just"/>
            <a:r>
              <a:rPr lang="es-CL" dirty="0"/>
              <a:t> </a:t>
            </a:r>
          </a:p>
          <a:p>
            <a:pPr lvl="0" algn="just"/>
            <a:r>
              <a:rPr lang="es-CL" b="1" dirty="0"/>
              <a:t>Condición de Mal Tiempo:</a:t>
            </a:r>
            <a:endParaRPr lang="es-CL" dirty="0"/>
          </a:p>
          <a:p>
            <a:pPr algn="just"/>
            <a:r>
              <a:rPr lang="es-CL" dirty="0"/>
              <a:t>Esta condición se establecerá ante la presencia de un sistema frontal. Se decretará el estado de “Puerto Cerrado”. Ante el aviso especial, de mal tiempo o de viento fuerte las naves o artefactos navales atracadas, según corresponda, deberán mantener dotaciones mínimas de seguridad a bordo y alistarse para zarpar a capear o dirigirse a fondeadero seguro. Se suspende todo el tráfico de naves menores. Se suspende todo tipo de trabajo en naves atracadas a muelles, los trabajadores portuarios deben mantenerse a resguardo fuera del área de faena. </a:t>
            </a:r>
          </a:p>
          <a:p>
            <a:pPr algn="just"/>
            <a:r>
              <a:rPr lang="es-CL" dirty="0"/>
              <a:t> </a:t>
            </a:r>
          </a:p>
          <a:p>
            <a:pPr algn="just"/>
            <a:endParaRPr lang="es-CL" dirty="0"/>
          </a:p>
        </p:txBody>
      </p:sp>
      <p:sp>
        <p:nvSpPr>
          <p:cNvPr id="7" name="1 Título"/>
          <p:cNvSpPr txBox="1">
            <a:spLocks/>
          </p:cNvSpPr>
          <p:nvPr/>
        </p:nvSpPr>
        <p:spPr>
          <a:xfrm>
            <a:off x="467544" y="0"/>
            <a:ext cx="8229600" cy="1143000"/>
          </a:xfrm>
          <a:prstGeom prst="rect">
            <a:avLst/>
          </a:prstGeom>
        </p:spPr>
        <p:txBody>
          <a:bodyP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ANÁLISIS DE RIESGOS </a:t>
            </a:r>
            <a:b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b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ASOCIADOS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67544" y="1484784"/>
            <a:ext cx="7920880" cy="3416320"/>
          </a:xfrm>
          <a:prstGeom prst="rect">
            <a:avLst/>
          </a:prstGeom>
        </p:spPr>
        <p:txBody>
          <a:bodyPr wrap="square">
            <a:spAutoFit/>
          </a:bodyPr>
          <a:lstStyle/>
          <a:p>
            <a:pPr algn="just"/>
            <a:r>
              <a:rPr lang="es-CL" dirty="0"/>
              <a:t> </a:t>
            </a:r>
          </a:p>
          <a:p>
            <a:pPr lvl="0" algn="just"/>
            <a:r>
              <a:rPr lang="es-CL" b="1" dirty="0"/>
              <a:t>Condición de Temporal:</a:t>
            </a:r>
            <a:endParaRPr lang="es-CL" dirty="0"/>
          </a:p>
          <a:p>
            <a:pPr algn="just"/>
            <a:r>
              <a:rPr lang="es-CL" b="1" dirty="0"/>
              <a:t>Componentes e Intensidad: </a:t>
            </a:r>
            <a:r>
              <a:rPr lang="es-ES" dirty="0"/>
              <a:t>Cualquier Componente </a:t>
            </a:r>
            <a:endParaRPr lang="es-CL" dirty="0"/>
          </a:p>
          <a:p>
            <a:pPr algn="just"/>
            <a:r>
              <a:rPr lang="es-ES" b="1" i="1" dirty="0"/>
              <a:t>Intensidad-Rachas:  </a:t>
            </a:r>
            <a:r>
              <a:rPr lang="es-ES" dirty="0"/>
              <a:t>Superior a 35 nudos o Rachas ≥ a 50 nudos </a:t>
            </a:r>
            <a:endParaRPr lang="es-CL" dirty="0"/>
          </a:p>
          <a:p>
            <a:pPr algn="just"/>
            <a:r>
              <a:rPr lang="es-CL" dirty="0"/>
              <a:t> </a:t>
            </a:r>
          </a:p>
          <a:p>
            <a:pPr algn="just"/>
            <a:r>
              <a:rPr lang="es-CL" dirty="0"/>
              <a:t>Esta condición se establecerá ante la presencia de un sistema frontal. Se decretará el estado de “Puerto Cerrado”. Con vientos de la componente ESTE las naves o artefactos navales deberán zarpar de las instalaciones portuarias a capear o dirigirse a fondeadero seguro. Se suspende todo el tráfico de naves. Se suspende todo tipo de trabajo en los muelles, los trabajadores portuarios deben mantenerse a resguardo fuera del área de faena. </a:t>
            </a:r>
          </a:p>
          <a:p>
            <a:pPr algn="just"/>
            <a:endParaRPr lang="es-CL" dirty="0"/>
          </a:p>
        </p:txBody>
      </p:sp>
      <p:sp>
        <p:nvSpPr>
          <p:cNvPr id="4" name="1 Título"/>
          <p:cNvSpPr txBox="1">
            <a:spLocks/>
          </p:cNvSpPr>
          <p:nvPr/>
        </p:nvSpPr>
        <p:spPr>
          <a:xfrm>
            <a:off x="467544" y="0"/>
            <a:ext cx="8229600" cy="1143000"/>
          </a:xfrm>
          <a:prstGeom prst="rect">
            <a:avLst/>
          </a:prstGeom>
        </p:spPr>
        <p:txBody>
          <a:bodyP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ANÁLISIS DE RIESGOS </a:t>
            </a:r>
            <a:b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b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ASOCIADOS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908720"/>
            <a:ext cx="8352928" cy="4525963"/>
          </a:xfrm>
        </p:spPr>
        <p:txBody>
          <a:bodyPr>
            <a:noAutofit/>
          </a:bodyPr>
          <a:lstStyle/>
          <a:p>
            <a:pPr>
              <a:buNone/>
            </a:pPr>
            <a:endParaRPr lang="es-CL" sz="1800" b="1" u="sng" dirty="0"/>
          </a:p>
          <a:p>
            <a:pPr>
              <a:buNone/>
            </a:pPr>
            <a:endParaRPr lang="es-CL" sz="1400" b="1" dirty="0">
              <a:solidFill>
                <a:schemeClr val="tx2">
                  <a:lumMod val="60000"/>
                  <a:lumOff val="40000"/>
                </a:schemeClr>
              </a:solidFill>
            </a:endParaRPr>
          </a:p>
          <a:p>
            <a:endParaRPr lang="es-CL" sz="900" dirty="0"/>
          </a:p>
          <a:p>
            <a:endParaRPr lang="es-CL" sz="1400" dirty="0"/>
          </a:p>
          <a:p>
            <a:endParaRPr lang="es-CL" sz="1400" dirty="0"/>
          </a:p>
          <a:p>
            <a:endParaRPr lang="es-CL" sz="1400" dirty="0"/>
          </a:p>
        </p:txBody>
      </p:sp>
      <p:sp>
        <p:nvSpPr>
          <p:cNvPr id="5" name="4 Rectángulo"/>
          <p:cNvSpPr/>
          <p:nvPr/>
        </p:nvSpPr>
        <p:spPr>
          <a:xfrm>
            <a:off x="611560" y="1052736"/>
            <a:ext cx="7488832" cy="369332"/>
          </a:xfrm>
          <a:prstGeom prst="rect">
            <a:avLst/>
          </a:prstGeom>
        </p:spPr>
        <p:txBody>
          <a:bodyPr wrap="square">
            <a:spAutoFit/>
          </a:bodyPr>
          <a:lstStyle/>
          <a:p>
            <a:pPr lvl="0"/>
            <a:r>
              <a:rPr lang="es-ES_tradnl" b="1" dirty="0"/>
              <a:t>Estadística de Condiciones Climáticas Adversas- Temporal </a:t>
            </a:r>
            <a:endParaRPr lang="es-CL" dirty="0"/>
          </a:p>
        </p:txBody>
      </p:sp>
      <p:graphicFrame>
        <p:nvGraphicFramePr>
          <p:cNvPr id="6" name="5 Tabla"/>
          <p:cNvGraphicFramePr>
            <a:graphicFrameLocks noGrp="1"/>
          </p:cNvGraphicFramePr>
          <p:nvPr/>
        </p:nvGraphicFramePr>
        <p:xfrm>
          <a:off x="539552" y="1628800"/>
          <a:ext cx="7704856" cy="4310590"/>
        </p:xfrm>
        <a:graphic>
          <a:graphicData uri="http://schemas.openxmlformats.org/drawingml/2006/table">
            <a:tbl>
              <a:tblPr/>
              <a:tblGrid>
                <a:gridCol w="1798887">
                  <a:extLst>
                    <a:ext uri="{9D8B030D-6E8A-4147-A177-3AD203B41FA5}">
                      <a16:colId xmlns:a16="http://schemas.microsoft.com/office/drawing/2014/main" xmlns="" val="20000"/>
                    </a:ext>
                  </a:extLst>
                </a:gridCol>
                <a:gridCol w="3853334">
                  <a:extLst>
                    <a:ext uri="{9D8B030D-6E8A-4147-A177-3AD203B41FA5}">
                      <a16:colId xmlns:a16="http://schemas.microsoft.com/office/drawing/2014/main" xmlns="" val="20001"/>
                    </a:ext>
                  </a:extLst>
                </a:gridCol>
                <a:gridCol w="2052635">
                  <a:extLst>
                    <a:ext uri="{9D8B030D-6E8A-4147-A177-3AD203B41FA5}">
                      <a16:colId xmlns:a16="http://schemas.microsoft.com/office/drawing/2014/main" xmlns="" val="20002"/>
                    </a:ext>
                  </a:extLst>
                </a:gridCol>
              </a:tblGrid>
              <a:tr h="538068">
                <a:tc>
                  <a:txBody>
                    <a:bodyPr/>
                    <a:lstStyle/>
                    <a:p>
                      <a:pPr algn="ctr">
                        <a:lnSpc>
                          <a:spcPct val="120000"/>
                        </a:lnSpc>
                        <a:spcAft>
                          <a:spcPts val="0"/>
                        </a:spcAft>
                      </a:pPr>
                      <a:r>
                        <a:rPr lang="es-ES" sz="1400" b="1" i="1" dirty="0">
                          <a:latin typeface="Arial Narrow"/>
                          <a:ea typeface="Calibri"/>
                          <a:cs typeface="Times New Roman"/>
                        </a:rPr>
                        <a:t>Fecha/hora</a:t>
                      </a:r>
                      <a:endParaRPr lang="es-CL" sz="2000" dirty="0">
                        <a:latin typeface="Arial Narrow"/>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s-ES" sz="1400" b="1" i="1" dirty="0">
                          <a:latin typeface="Arial Narrow"/>
                          <a:ea typeface="Calibri"/>
                          <a:cs typeface="Times New Roman"/>
                        </a:rPr>
                        <a:t>Situación Marítima</a:t>
                      </a:r>
                      <a:endParaRPr lang="es-CL" sz="2000" dirty="0">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s-ES" sz="1400" b="1" i="1" dirty="0">
                          <a:latin typeface="Arial Narrow"/>
                          <a:ea typeface="Calibri"/>
                          <a:cs typeface="Times New Roman"/>
                        </a:rPr>
                        <a:t>Estado del Mar</a:t>
                      </a:r>
                      <a:endParaRPr lang="es-CL" sz="2000" dirty="0">
                        <a:latin typeface="Arial Narrow"/>
                        <a:ea typeface="Calibri"/>
                        <a:cs typeface="Times New Roman"/>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90194">
                <a:tc>
                  <a:txBody>
                    <a:bodyPr/>
                    <a:lstStyle/>
                    <a:p>
                      <a:pPr algn="ctr">
                        <a:lnSpc>
                          <a:spcPct val="120000"/>
                        </a:lnSpc>
                        <a:spcAft>
                          <a:spcPts val="0"/>
                        </a:spcAft>
                      </a:pPr>
                      <a:r>
                        <a:rPr lang="es-ES" sz="1400" dirty="0">
                          <a:latin typeface="Arial Narrow"/>
                          <a:ea typeface="Calibri"/>
                          <a:cs typeface="Times New Roman"/>
                        </a:rPr>
                        <a:t>10/01/2016 2:03</a:t>
                      </a:r>
                      <a:endParaRPr lang="es-CL" sz="2000" dirty="0">
                        <a:latin typeface="Arial Narrow"/>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20000"/>
                        </a:lnSpc>
                        <a:spcAft>
                          <a:spcPts val="0"/>
                        </a:spcAft>
                      </a:pPr>
                      <a:r>
                        <a:rPr lang="es-ES" sz="1400" b="1" dirty="0">
                          <a:latin typeface="Arial Narrow"/>
                          <a:ea typeface="Calibri"/>
                          <a:cs typeface="Times New Roman"/>
                        </a:rPr>
                        <a:t>Cerrado Totalmente</a:t>
                      </a:r>
                      <a:r>
                        <a:rPr lang="es-ES" sz="1400" dirty="0">
                          <a:latin typeface="Arial Narrow"/>
                          <a:ea typeface="Calibri"/>
                          <a:cs typeface="Times New Roman"/>
                        </a:rPr>
                        <a:t> – Paralización de actividad</a:t>
                      </a:r>
                      <a:endParaRPr lang="es-CL" sz="2000" dirty="0">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20000"/>
                        </a:lnSpc>
                        <a:spcAft>
                          <a:spcPts val="0"/>
                        </a:spcAft>
                      </a:pPr>
                      <a:r>
                        <a:rPr lang="es-ES" sz="1400" dirty="0">
                          <a:latin typeface="Arial Narrow"/>
                          <a:ea typeface="Calibri"/>
                          <a:cs typeface="Times New Roman"/>
                        </a:rPr>
                        <a:t>Marejada</a:t>
                      </a:r>
                      <a:endParaRPr lang="es-CL" sz="2000" dirty="0">
                        <a:latin typeface="Arial Narrow"/>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290194">
                <a:tc>
                  <a:txBody>
                    <a:bodyPr/>
                    <a:lstStyle/>
                    <a:p>
                      <a:pPr algn="ctr">
                        <a:lnSpc>
                          <a:spcPct val="120000"/>
                        </a:lnSpc>
                        <a:spcAft>
                          <a:spcPts val="0"/>
                        </a:spcAft>
                      </a:pPr>
                      <a:r>
                        <a:rPr lang="es-ES" sz="1400" dirty="0">
                          <a:latin typeface="Arial Narrow"/>
                          <a:ea typeface="Calibri"/>
                          <a:cs typeface="Times New Roman"/>
                        </a:rPr>
                        <a:t>16/09/2014 21:16</a:t>
                      </a:r>
                      <a:endParaRPr lang="es-CL" sz="2000" dirty="0">
                        <a:latin typeface="Arial Narrow"/>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20000"/>
                        </a:lnSpc>
                        <a:spcAft>
                          <a:spcPts val="0"/>
                        </a:spcAft>
                      </a:pPr>
                      <a:r>
                        <a:rPr lang="es-ES" sz="1400" dirty="0">
                          <a:latin typeface="Arial Narrow"/>
                          <a:ea typeface="Calibri"/>
                          <a:cs typeface="Times New Roman"/>
                        </a:rPr>
                        <a:t>Cerrado para naves menores dentro y fuera de la bahía</a:t>
                      </a:r>
                      <a:endParaRPr lang="es-CL" sz="2000" dirty="0">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20000"/>
                        </a:lnSpc>
                        <a:spcAft>
                          <a:spcPts val="0"/>
                        </a:spcAft>
                      </a:pPr>
                      <a:r>
                        <a:rPr lang="es-ES" sz="1400" dirty="0">
                          <a:latin typeface="Arial Narrow"/>
                          <a:ea typeface="Calibri"/>
                          <a:cs typeface="Times New Roman"/>
                        </a:rPr>
                        <a:t>Marejada</a:t>
                      </a:r>
                      <a:endParaRPr lang="es-CL" sz="2000" dirty="0">
                        <a:latin typeface="Arial Narrow"/>
                        <a:ea typeface="Calibri"/>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xmlns="" val="10002"/>
                  </a:ext>
                </a:extLst>
              </a:tr>
              <a:tr h="290194">
                <a:tc>
                  <a:txBody>
                    <a:bodyPr/>
                    <a:lstStyle/>
                    <a:p>
                      <a:pPr algn="ctr">
                        <a:lnSpc>
                          <a:spcPct val="120000"/>
                        </a:lnSpc>
                        <a:spcAft>
                          <a:spcPts val="0"/>
                        </a:spcAft>
                      </a:pPr>
                      <a:r>
                        <a:rPr lang="es-ES" sz="1400" dirty="0">
                          <a:latin typeface="Arial Narrow"/>
                          <a:ea typeface="Calibri"/>
                          <a:cs typeface="Times New Roman"/>
                        </a:rPr>
                        <a:t>08/08/2014 12:06</a:t>
                      </a:r>
                      <a:endParaRPr lang="es-CL" sz="2000" dirty="0">
                        <a:latin typeface="Arial Narrow"/>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20000"/>
                        </a:lnSpc>
                        <a:spcAft>
                          <a:spcPts val="0"/>
                        </a:spcAft>
                      </a:pPr>
                      <a:r>
                        <a:rPr lang="es-ES" sz="1400" b="1" dirty="0">
                          <a:latin typeface="Arial Narrow"/>
                          <a:ea typeface="Calibri"/>
                          <a:cs typeface="Times New Roman"/>
                        </a:rPr>
                        <a:t>Cerrado Totalmente</a:t>
                      </a:r>
                      <a:r>
                        <a:rPr lang="es-ES" sz="1400" dirty="0">
                          <a:latin typeface="Arial Narrow"/>
                          <a:ea typeface="Calibri"/>
                          <a:cs typeface="Times New Roman"/>
                        </a:rPr>
                        <a:t> – Paralización de actividad</a:t>
                      </a:r>
                      <a:endParaRPr lang="es-CL" sz="2000" dirty="0">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20000"/>
                        </a:lnSpc>
                        <a:spcAft>
                          <a:spcPts val="0"/>
                        </a:spcAft>
                      </a:pPr>
                      <a:r>
                        <a:rPr lang="es-ES" sz="1400" dirty="0">
                          <a:latin typeface="Arial Narrow"/>
                          <a:ea typeface="Calibri"/>
                          <a:cs typeface="Times New Roman"/>
                        </a:rPr>
                        <a:t>Marejada</a:t>
                      </a:r>
                      <a:endParaRPr lang="es-CL" sz="2000" dirty="0">
                        <a:latin typeface="Arial Narrow"/>
                        <a:ea typeface="Calibri"/>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xmlns="" val="10003"/>
                  </a:ext>
                </a:extLst>
              </a:tr>
              <a:tr h="290194">
                <a:tc>
                  <a:txBody>
                    <a:bodyPr/>
                    <a:lstStyle/>
                    <a:p>
                      <a:pPr algn="ctr">
                        <a:lnSpc>
                          <a:spcPct val="120000"/>
                        </a:lnSpc>
                        <a:spcAft>
                          <a:spcPts val="0"/>
                        </a:spcAft>
                      </a:pPr>
                      <a:r>
                        <a:rPr lang="es-ES" sz="1400" dirty="0">
                          <a:latin typeface="Arial Narrow"/>
                          <a:ea typeface="Calibri"/>
                          <a:cs typeface="Times New Roman"/>
                        </a:rPr>
                        <a:t>15/07/2013 16:03</a:t>
                      </a:r>
                      <a:endParaRPr lang="es-CL" sz="2000" dirty="0">
                        <a:latin typeface="Arial Narrow"/>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20000"/>
                        </a:lnSpc>
                        <a:spcAft>
                          <a:spcPts val="0"/>
                        </a:spcAft>
                      </a:pPr>
                      <a:r>
                        <a:rPr lang="es-ES" sz="1400" b="1" dirty="0">
                          <a:latin typeface="Arial Narrow"/>
                          <a:ea typeface="Calibri"/>
                          <a:cs typeface="Times New Roman"/>
                        </a:rPr>
                        <a:t>Cerrado para movimiento naves mayores</a:t>
                      </a:r>
                      <a:endParaRPr lang="es-CL" sz="2000" dirty="0">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20000"/>
                        </a:lnSpc>
                        <a:spcAft>
                          <a:spcPts val="0"/>
                        </a:spcAft>
                      </a:pPr>
                      <a:r>
                        <a:rPr lang="es-ES" sz="1400" dirty="0">
                          <a:latin typeface="Arial Narrow"/>
                          <a:ea typeface="Calibri"/>
                          <a:cs typeface="Times New Roman"/>
                        </a:rPr>
                        <a:t>Marejada</a:t>
                      </a:r>
                      <a:endParaRPr lang="es-CL" sz="2000" dirty="0">
                        <a:latin typeface="Arial Narrow"/>
                        <a:ea typeface="Calibri"/>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xmlns="" val="10004"/>
                  </a:ext>
                </a:extLst>
              </a:tr>
              <a:tr h="290194">
                <a:tc>
                  <a:txBody>
                    <a:bodyPr/>
                    <a:lstStyle/>
                    <a:p>
                      <a:pPr algn="ctr">
                        <a:lnSpc>
                          <a:spcPct val="120000"/>
                        </a:lnSpc>
                        <a:spcAft>
                          <a:spcPts val="0"/>
                        </a:spcAft>
                      </a:pPr>
                      <a:r>
                        <a:rPr lang="es-ES" sz="1400" dirty="0">
                          <a:latin typeface="Arial Narrow"/>
                          <a:ea typeface="Calibri"/>
                          <a:cs typeface="Times New Roman"/>
                        </a:rPr>
                        <a:t>03/02/2013 14:40</a:t>
                      </a:r>
                      <a:endParaRPr lang="es-CL" sz="2000" dirty="0">
                        <a:latin typeface="Arial Narrow"/>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20000"/>
                        </a:lnSpc>
                        <a:spcAft>
                          <a:spcPts val="0"/>
                        </a:spcAft>
                      </a:pPr>
                      <a:r>
                        <a:rPr lang="es-ES" sz="1400" b="1" dirty="0">
                          <a:latin typeface="Arial Narrow"/>
                          <a:ea typeface="Calibri"/>
                          <a:cs typeface="Times New Roman"/>
                        </a:rPr>
                        <a:t>Cerrado para movimiento naves mayores</a:t>
                      </a:r>
                      <a:endParaRPr lang="es-CL" sz="2000" dirty="0">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20000"/>
                        </a:lnSpc>
                        <a:spcAft>
                          <a:spcPts val="0"/>
                        </a:spcAft>
                      </a:pPr>
                      <a:r>
                        <a:rPr lang="es-ES" sz="1400" dirty="0">
                          <a:latin typeface="Arial Narrow"/>
                          <a:ea typeface="Calibri"/>
                          <a:cs typeface="Times New Roman"/>
                        </a:rPr>
                        <a:t>Marejada</a:t>
                      </a:r>
                      <a:endParaRPr lang="es-CL" sz="2000" dirty="0">
                        <a:latin typeface="Arial Narrow"/>
                        <a:ea typeface="Calibri"/>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xmlns="" val="10005"/>
                  </a:ext>
                </a:extLst>
              </a:tr>
              <a:tr h="290194">
                <a:tc>
                  <a:txBody>
                    <a:bodyPr/>
                    <a:lstStyle/>
                    <a:p>
                      <a:pPr algn="ctr">
                        <a:lnSpc>
                          <a:spcPct val="120000"/>
                        </a:lnSpc>
                        <a:spcAft>
                          <a:spcPts val="0"/>
                        </a:spcAft>
                      </a:pPr>
                      <a:r>
                        <a:rPr lang="es-ES" sz="1400" dirty="0">
                          <a:latin typeface="Arial Narrow"/>
                          <a:ea typeface="Calibri"/>
                          <a:cs typeface="Times New Roman"/>
                        </a:rPr>
                        <a:t>09/09/2012 09:43</a:t>
                      </a:r>
                      <a:endParaRPr lang="es-CL" sz="2000" dirty="0">
                        <a:latin typeface="Arial Narrow"/>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20000"/>
                        </a:lnSpc>
                        <a:spcAft>
                          <a:spcPts val="0"/>
                        </a:spcAft>
                      </a:pPr>
                      <a:r>
                        <a:rPr lang="es-ES" sz="1400" b="1" dirty="0">
                          <a:latin typeface="Arial Narrow"/>
                          <a:ea typeface="Calibri"/>
                          <a:cs typeface="Times New Roman"/>
                        </a:rPr>
                        <a:t>Cerrado Totalmente</a:t>
                      </a:r>
                      <a:r>
                        <a:rPr lang="es-ES" sz="1400" dirty="0">
                          <a:latin typeface="Arial Narrow"/>
                          <a:ea typeface="Calibri"/>
                          <a:cs typeface="Times New Roman"/>
                        </a:rPr>
                        <a:t> – Paralización de actividad</a:t>
                      </a:r>
                      <a:endParaRPr lang="es-CL" sz="2000" dirty="0">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20000"/>
                        </a:lnSpc>
                        <a:spcAft>
                          <a:spcPts val="0"/>
                        </a:spcAft>
                      </a:pPr>
                      <a:r>
                        <a:rPr lang="es-ES" sz="1400" dirty="0">
                          <a:latin typeface="Arial Narrow"/>
                          <a:ea typeface="Calibri"/>
                          <a:cs typeface="Times New Roman"/>
                        </a:rPr>
                        <a:t>Marejada</a:t>
                      </a:r>
                      <a:endParaRPr lang="es-CL" sz="2000" dirty="0">
                        <a:latin typeface="Arial Narrow"/>
                        <a:ea typeface="Calibri"/>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xmlns="" val="10006"/>
                  </a:ext>
                </a:extLst>
              </a:tr>
              <a:tr h="290194">
                <a:tc>
                  <a:txBody>
                    <a:bodyPr/>
                    <a:lstStyle/>
                    <a:p>
                      <a:pPr algn="ctr">
                        <a:lnSpc>
                          <a:spcPct val="120000"/>
                        </a:lnSpc>
                        <a:spcAft>
                          <a:spcPts val="0"/>
                        </a:spcAft>
                      </a:pPr>
                      <a:r>
                        <a:rPr lang="es-ES" sz="1400" dirty="0">
                          <a:latin typeface="Arial Narrow"/>
                          <a:ea typeface="Calibri"/>
                          <a:cs typeface="Times New Roman"/>
                        </a:rPr>
                        <a:t>24/07/2012 11:18</a:t>
                      </a:r>
                      <a:endParaRPr lang="es-CL" sz="2000" dirty="0">
                        <a:latin typeface="Arial Narrow"/>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20000"/>
                        </a:lnSpc>
                        <a:spcAft>
                          <a:spcPts val="0"/>
                        </a:spcAft>
                      </a:pPr>
                      <a:r>
                        <a:rPr lang="es-ES" sz="1400" b="1" dirty="0">
                          <a:latin typeface="Arial Narrow"/>
                          <a:ea typeface="Calibri"/>
                          <a:cs typeface="Times New Roman"/>
                        </a:rPr>
                        <a:t>Cerrado para movimiento naves mayores</a:t>
                      </a:r>
                      <a:endParaRPr lang="es-CL" sz="2000" dirty="0">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20000"/>
                        </a:lnSpc>
                        <a:spcAft>
                          <a:spcPts val="0"/>
                        </a:spcAft>
                      </a:pPr>
                      <a:r>
                        <a:rPr lang="es-ES" sz="1400" dirty="0">
                          <a:latin typeface="Arial Narrow"/>
                          <a:ea typeface="Calibri"/>
                          <a:cs typeface="Times New Roman"/>
                        </a:rPr>
                        <a:t>Marejada</a:t>
                      </a:r>
                      <a:endParaRPr lang="es-CL" sz="2000" dirty="0">
                        <a:latin typeface="Arial Narrow"/>
                        <a:ea typeface="Calibri"/>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xmlns="" val="10007"/>
                  </a:ext>
                </a:extLst>
              </a:tr>
              <a:tr h="290194">
                <a:tc>
                  <a:txBody>
                    <a:bodyPr/>
                    <a:lstStyle/>
                    <a:p>
                      <a:pPr algn="ctr">
                        <a:lnSpc>
                          <a:spcPct val="120000"/>
                        </a:lnSpc>
                        <a:spcAft>
                          <a:spcPts val="0"/>
                        </a:spcAft>
                      </a:pPr>
                      <a:r>
                        <a:rPr lang="es-ES" sz="1400" dirty="0">
                          <a:latin typeface="Arial Narrow"/>
                          <a:ea typeface="Calibri"/>
                          <a:cs typeface="Times New Roman"/>
                        </a:rPr>
                        <a:t>24/06/2012 19:33</a:t>
                      </a:r>
                      <a:endParaRPr lang="es-CL" sz="2000" dirty="0">
                        <a:latin typeface="Arial Narrow"/>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20000"/>
                        </a:lnSpc>
                        <a:spcAft>
                          <a:spcPts val="0"/>
                        </a:spcAft>
                      </a:pPr>
                      <a:r>
                        <a:rPr lang="es-ES" sz="1400" b="1" dirty="0">
                          <a:latin typeface="Arial Narrow"/>
                          <a:ea typeface="Calibri"/>
                          <a:cs typeface="Times New Roman"/>
                        </a:rPr>
                        <a:t>Cerrado para movimiento naves mayores</a:t>
                      </a:r>
                      <a:endParaRPr lang="es-CL" sz="2000" dirty="0">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20000"/>
                        </a:lnSpc>
                        <a:spcAft>
                          <a:spcPts val="0"/>
                        </a:spcAft>
                      </a:pPr>
                      <a:r>
                        <a:rPr lang="es-ES" sz="1400" dirty="0">
                          <a:latin typeface="Arial Narrow"/>
                          <a:ea typeface="Calibri"/>
                          <a:cs typeface="Times New Roman"/>
                        </a:rPr>
                        <a:t>Marejadilla</a:t>
                      </a:r>
                      <a:endParaRPr lang="es-CL" sz="2000" dirty="0">
                        <a:latin typeface="Arial Narrow"/>
                        <a:ea typeface="Calibri"/>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xmlns="" val="10008"/>
                  </a:ext>
                </a:extLst>
              </a:tr>
              <a:tr h="290194">
                <a:tc>
                  <a:txBody>
                    <a:bodyPr/>
                    <a:lstStyle/>
                    <a:p>
                      <a:pPr algn="ctr">
                        <a:lnSpc>
                          <a:spcPct val="120000"/>
                        </a:lnSpc>
                        <a:spcAft>
                          <a:spcPts val="0"/>
                        </a:spcAft>
                      </a:pPr>
                      <a:r>
                        <a:rPr lang="es-ES" sz="1400" dirty="0">
                          <a:latin typeface="Arial Narrow"/>
                          <a:ea typeface="Calibri"/>
                          <a:cs typeface="Times New Roman"/>
                        </a:rPr>
                        <a:t>28/12/2011 13:08</a:t>
                      </a:r>
                      <a:endParaRPr lang="es-CL" sz="2000" dirty="0">
                        <a:latin typeface="Arial Narrow"/>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20000"/>
                        </a:lnSpc>
                        <a:spcAft>
                          <a:spcPts val="0"/>
                        </a:spcAft>
                      </a:pPr>
                      <a:r>
                        <a:rPr lang="es-ES" sz="1400" b="1" dirty="0">
                          <a:latin typeface="Arial Narrow"/>
                          <a:ea typeface="Calibri"/>
                          <a:cs typeface="Times New Roman"/>
                        </a:rPr>
                        <a:t>Cerrado para movimiento naves mayores</a:t>
                      </a:r>
                      <a:endParaRPr lang="es-CL" sz="2000" dirty="0">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20000"/>
                        </a:lnSpc>
                        <a:spcAft>
                          <a:spcPts val="0"/>
                        </a:spcAft>
                      </a:pPr>
                      <a:r>
                        <a:rPr lang="es-ES" sz="1400" dirty="0">
                          <a:latin typeface="Arial Narrow"/>
                          <a:ea typeface="Calibri"/>
                          <a:cs typeface="Times New Roman"/>
                        </a:rPr>
                        <a:t>Gruesa</a:t>
                      </a:r>
                      <a:endParaRPr lang="es-CL" sz="2000" dirty="0">
                        <a:latin typeface="Arial Narrow"/>
                        <a:ea typeface="Calibri"/>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xmlns="" val="10009"/>
                  </a:ext>
                </a:extLst>
              </a:tr>
              <a:tr h="290194">
                <a:tc>
                  <a:txBody>
                    <a:bodyPr/>
                    <a:lstStyle/>
                    <a:p>
                      <a:pPr algn="ctr">
                        <a:lnSpc>
                          <a:spcPct val="120000"/>
                        </a:lnSpc>
                        <a:spcAft>
                          <a:spcPts val="0"/>
                        </a:spcAft>
                      </a:pPr>
                      <a:r>
                        <a:rPr lang="es-ES" sz="1400" dirty="0">
                          <a:latin typeface="Arial Narrow"/>
                          <a:ea typeface="Calibri"/>
                          <a:cs typeface="Times New Roman"/>
                        </a:rPr>
                        <a:t>18/09/2011 05:09</a:t>
                      </a:r>
                      <a:endParaRPr lang="es-CL" sz="2000" dirty="0">
                        <a:latin typeface="Arial Narrow"/>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20000"/>
                        </a:lnSpc>
                        <a:spcAft>
                          <a:spcPts val="0"/>
                        </a:spcAft>
                      </a:pPr>
                      <a:r>
                        <a:rPr lang="es-ES" sz="1400" b="1" dirty="0">
                          <a:latin typeface="Arial Narrow"/>
                          <a:ea typeface="Calibri"/>
                          <a:cs typeface="Times New Roman"/>
                        </a:rPr>
                        <a:t>Cerrado para movimiento naves mayores</a:t>
                      </a:r>
                      <a:endParaRPr lang="es-CL" sz="2000" dirty="0">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20000"/>
                        </a:lnSpc>
                        <a:spcAft>
                          <a:spcPts val="0"/>
                        </a:spcAft>
                      </a:pPr>
                      <a:r>
                        <a:rPr lang="es-ES" sz="1400" dirty="0">
                          <a:latin typeface="Arial Narrow"/>
                          <a:ea typeface="Calibri"/>
                          <a:cs typeface="Times New Roman"/>
                        </a:rPr>
                        <a:t>Rizada</a:t>
                      </a:r>
                      <a:endParaRPr lang="es-CL" sz="2000" dirty="0">
                        <a:latin typeface="Arial Narrow"/>
                        <a:ea typeface="Calibri"/>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xmlns="" val="10010"/>
                  </a:ext>
                </a:extLst>
              </a:tr>
              <a:tr h="290194">
                <a:tc>
                  <a:txBody>
                    <a:bodyPr/>
                    <a:lstStyle/>
                    <a:p>
                      <a:pPr algn="ctr">
                        <a:lnSpc>
                          <a:spcPct val="120000"/>
                        </a:lnSpc>
                        <a:spcAft>
                          <a:spcPts val="0"/>
                        </a:spcAft>
                      </a:pPr>
                      <a:r>
                        <a:rPr lang="es-ES" sz="1400" dirty="0">
                          <a:latin typeface="Arial Narrow"/>
                          <a:ea typeface="Calibri"/>
                          <a:cs typeface="Times New Roman"/>
                        </a:rPr>
                        <a:t>08/08/2011 11:46</a:t>
                      </a:r>
                      <a:endParaRPr lang="es-CL" sz="2000" dirty="0">
                        <a:latin typeface="Arial Narrow"/>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20000"/>
                        </a:lnSpc>
                        <a:spcAft>
                          <a:spcPts val="0"/>
                        </a:spcAft>
                      </a:pPr>
                      <a:r>
                        <a:rPr lang="es-ES" sz="1400" b="1" dirty="0">
                          <a:latin typeface="Arial Narrow"/>
                          <a:ea typeface="Calibri"/>
                          <a:cs typeface="Times New Roman"/>
                        </a:rPr>
                        <a:t>Cerrado para movimiento naves mayores</a:t>
                      </a:r>
                      <a:endParaRPr lang="es-CL" sz="2000" dirty="0">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20000"/>
                        </a:lnSpc>
                        <a:spcAft>
                          <a:spcPts val="0"/>
                        </a:spcAft>
                      </a:pPr>
                      <a:r>
                        <a:rPr lang="es-ES" sz="1400" dirty="0">
                          <a:latin typeface="Arial Narrow"/>
                          <a:ea typeface="Calibri"/>
                          <a:cs typeface="Times New Roman"/>
                        </a:rPr>
                        <a:t>Marejada</a:t>
                      </a:r>
                      <a:endParaRPr lang="es-CL" sz="2000" dirty="0">
                        <a:latin typeface="Arial Narrow"/>
                        <a:ea typeface="Calibri"/>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xmlns="" val="10011"/>
                  </a:ext>
                </a:extLst>
              </a:tr>
              <a:tr h="290194">
                <a:tc>
                  <a:txBody>
                    <a:bodyPr/>
                    <a:lstStyle/>
                    <a:p>
                      <a:pPr algn="ctr">
                        <a:lnSpc>
                          <a:spcPct val="120000"/>
                        </a:lnSpc>
                        <a:spcAft>
                          <a:spcPts val="0"/>
                        </a:spcAft>
                      </a:pPr>
                      <a:r>
                        <a:rPr lang="es-ES" sz="1400" dirty="0">
                          <a:latin typeface="Arial Narrow"/>
                          <a:ea typeface="Calibri"/>
                          <a:cs typeface="Times New Roman"/>
                        </a:rPr>
                        <a:t>30/11/2010 12:27</a:t>
                      </a:r>
                      <a:endParaRPr lang="es-CL" sz="2000" dirty="0">
                        <a:latin typeface="Arial Narrow"/>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20000"/>
                        </a:lnSpc>
                        <a:spcAft>
                          <a:spcPts val="0"/>
                        </a:spcAft>
                      </a:pPr>
                      <a:r>
                        <a:rPr lang="es-ES" sz="1400" dirty="0">
                          <a:latin typeface="Arial Narrow"/>
                          <a:ea typeface="Calibri"/>
                          <a:cs typeface="Times New Roman"/>
                        </a:rPr>
                        <a:t>Cerrado para naves menores dentro y fuera de la bahía</a:t>
                      </a:r>
                      <a:endParaRPr lang="es-CL" sz="2000" dirty="0">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20000"/>
                        </a:lnSpc>
                        <a:spcAft>
                          <a:spcPts val="0"/>
                        </a:spcAft>
                      </a:pPr>
                      <a:r>
                        <a:rPr lang="es-ES" sz="1400" dirty="0">
                          <a:latin typeface="Arial Narrow"/>
                          <a:ea typeface="Calibri"/>
                          <a:cs typeface="Times New Roman"/>
                        </a:rPr>
                        <a:t>Marejada</a:t>
                      </a:r>
                      <a:endParaRPr lang="es-CL" sz="2000" dirty="0">
                        <a:latin typeface="Arial Narrow"/>
                        <a:ea typeface="Calibri"/>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xmlns="" val="10012"/>
                  </a:ext>
                </a:extLst>
              </a:tr>
              <a:tr h="290194">
                <a:tc>
                  <a:txBody>
                    <a:bodyPr/>
                    <a:lstStyle/>
                    <a:p>
                      <a:pPr algn="ctr">
                        <a:lnSpc>
                          <a:spcPct val="120000"/>
                        </a:lnSpc>
                        <a:spcAft>
                          <a:spcPts val="0"/>
                        </a:spcAft>
                      </a:pPr>
                      <a:r>
                        <a:rPr lang="es-ES" sz="1400" dirty="0">
                          <a:latin typeface="Arial Narrow"/>
                          <a:ea typeface="Calibri"/>
                          <a:cs typeface="Times New Roman"/>
                        </a:rPr>
                        <a:t>27/06/2010 00:22</a:t>
                      </a:r>
                      <a:endParaRPr lang="es-CL" sz="2000" dirty="0">
                        <a:latin typeface="Arial Narrow"/>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s-ES" sz="1400" dirty="0">
                          <a:latin typeface="Arial Narrow"/>
                          <a:ea typeface="Calibri"/>
                          <a:cs typeface="Times New Roman"/>
                        </a:rPr>
                        <a:t>Cerrado para naves menores dentro y fuera de la bahía</a:t>
                      </a:r>
                      <a:endParaRPr lang="es-CL" sz="2000" dirty="0">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s-ES" sz="1400" dirty="0">
                          <a:latin typeface="Arial Narrow"/>
                          <a:ea typeface="Calibri"/>
                          <a:cs typeface="Times New Roman"/>
                        </a:rPr>
                        <a:t>Marejada</a:t>
                      </a:r>
                      <a:endParaRPr lang="es-CL" sz="2000" dirty="0">
                        <a:latin typeface="Arial Narrow"/>
                        <a:ea typeface="Calibri"/>
                        <a:cs typeface="Times New Roman"/>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bl>
          </a:graphicData>
        </a:graphic>
      </p:graphicFrame>
      <p:sp>
        <p:nvSpPr>
          <p:cNvPr id="7" name="1 Título"/>
          <p:cNvSpPr txBox="1">
            <a:spLocks/>
          </p:cNvSpPr>
          <p:nvPr/>
        </p:nvSpPr>
        <p:spPr>
          <a:xfrm>
            <a:off x="467544" y="0"/>
            <a:ext cx="8229600" cy="1143000"/>
          </a:xfrm>
          <a:prstGeom prst="rect">
            <a:avLst/>
          </a:prstGeom>
        </p:spPr>
        <p:txBody>
          <a:bodyP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ANÁLISIS DE RIESGOS </a:t>
            </a:r>
            <a:b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b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ASOCIADOS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7 Rectángulo"/>
          <p:cNvSpPr/>
          <p:nvPr/>
        </p:nvSpPr>
        <p:spPr>
          <a:xfrm>
            <a:off x="467544" y="2420888"/>
            <a:ext cx="7632848" cy="576064"/>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9" name="8 Rectángulo"/>
          <p:cNvSpPr/>
          <p:nvPr/>
        </p:nvSpPr>
        <p:spPr>
          <a:xfrm>
            <a:off x="467544" y="2996952"/>
            <a:ext cx="7632848" cy="576064"/>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0" name="9 Rectángulo"/>
          <p:cNvSpPr/>
          <p:nvPr/>
        </p:nvSpPr>
        <p:spPr>
          <a:xfrm>
            <a:off x="467544" y="3573016"/>
            <a:ext cx="7632848" cy="86409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1" name="10 Rectángulo"/>
          <p:cNvSpPr/>
          <p:nvPr/>
        </p:nvSpPr>
        <p:spPr>
          <a:xfrm>
            <a:off x="467544" y="4437112"/>
            <a:ext cx="7632848" cy="86409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2" name="11 Rectángulo"/>
          <p:cNvSpPr/>
          <p:nvPr/>
        </p:nvSpPr>
        <p:spPr>
          <a:xfrm>
            <a:off x="467544" y="5301208"/>
            <a:ext cx="7632848" cy="576064"/>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628800"/>
            <a:ext cx="8229600" cy="4525963"/>
          </a:xfrm>
        </p:spPr>
        <p:txBody>
          <a:bodyPr/>
          <a:lstStyle/>
          <a:p>
            <a:r>
              <a:rPr lang="es-CL" sz="2000" dirty="0"/>
              <a:t>En general las condiciones para operar en Punta Arenas son bastante favorables. </a:t>
            </a:r>
          </a:p>
          <a:p>
            <a:endParaRPr lang="es-CL" sz="2000" dirty="0"/>
          </a:p>
          <a:p>
            <a:r>
              <a:rPr lang="es-CL" sz="2000" dirty="0"/>
              <a:t>De 365 días al año en promedio se han dado del orden de 2 eventos promedio en los últimos 5 años, esto es un 0,55%.</a:t>
            </a:r>
          </a:p>
          <a:p>
            <a:endParaRPr lang="es-CL" sz="2000" dirty="0"/>
          </a:p>
          <a:p>
            <a:r>
              <a:rPr lang="es-CL" sz="2000" dirty="0"/>
              <a:t>Revisado los antecedentes de la fecha de zarpe realizado por la nave Yaghan para los años 2013 al 2015, no se observan eventos de interrupciones del servicio</a:t>
            </a:r>
          </a:p>
          <a:p>
            <a:endParaRPr lang="es-CL" sz="2000" dirty="0"/>
          </a:p>
          <a:p>
            <a:r>
              <a:rPr lang="es-CL" sz="2000" dirty="0"/>
              <a:t>La empresa TABSA que indica que No se han producido suspensiones por problemas climáticos.</a:t>
            </a:r>
          </a:p>
          <a:p>
            <a:endParaRPr lang="es-CL" sz="2000" dirty="0"/>
          </a:p>
        </p:txBody>
      </p:sp>
      <p:sp>
        <p:nvSpPr>
          <p:cNvPr id="4" name="1 Título"/>
          <p:cNvSpPr txBox="1">
            <a:spLocks/>
          </p:cNvSpPr>
          <p:nvPr/>
        </p:nvSpPr>
        <p:spPr>
          <a:xfrm>
            <a:off x="467544" y="0"/>
            <a:ext cx="8229600" cy="1143000"/>
          </a:xfrm>
          <a:prstGeom prst="rect">
            <a:avLst/>
          </a:prstGeom>
        </p:spPr>
        <p:txBody>
          <a:bodyP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ANÁLISIS DE RIESGOS </a:t>
            </a:r>
            <a:b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b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ASOCIADOS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052736"/>
            <a:ext cx="8229600" cy="4525963"/>
          </a:xfrm>
        </p:spPr>
        <p:txBody>
          <a:bodyPr/>
          <a:lstStyle/>
          <a:p>
            <a:pPr>
              <a:buNone/>
            </a:pPr>
            <a:r>
              <a:rPr lang="es-CL" sz="2400" b="1" u="sng" dirty="0"/>
              <a:t>Puerto Williams</a:t>
            </a:r>
          </a:p>
          <a:p>
            <a:pPr algn="just"/>
            <a:r>
              <a:rPr lang="es-CL" sz="2000" b="1" dirty="0"/>
              <a:t>Condición de Temporal:</a:t>
            </a:r>
            <a:endParaRPr lang="es-CL" sz="2000" dirty="0"/>
          </a:p>
          <a:p>
            <a:pPr indent="12700" algn="just">
              <a:buNone/>
            </a:pPr>
            <a:r>
              <a:rPr lang="es-CL" sz="2000" dirty="0"/>
              <a:t>Para efectos de determinar condiciones climáticas adversas en las cuales no puede zarpar una nave con las características de la Yaghan, la autoridad marítima, a través de la Capitanía de Puerto de Puerto Williams, establece la condición de Temporal cuando se registran vientos superiores a 35 nudos constantes, o cuando a criterio del Capitán de Puerto, las condiciones meteorológicas imperantes hagan inseguras las maniobras en los puertos y/o muelle de la jurisdicción, suspendiendo el tráfico de naves mayores y/o faenas.</a:t>
            </a:r>
          </a:p>
          <a:p>
            <a:pPr algn="just"/>
            <a:endParaRPr lang="es-CL" sz="1400" dirty="0"/>
          </a:p>
          <a:p>
            <a:pPr marL="355600" indent="-355600" algn="just"/>
            <a:r>
              <a:rPr lang="es-CL" sz="2000" dirty="0"/>
              <a:t>Según lo informado por la Capitanía de Puerto de Puerto Williams, en los últimos 5 años no hay registros de esta situación</a:t>
            </a:r>
          </a:p>
          <a:p>
            <a:pPr marL="355600" indent="-355600" algn="just"/>
            <a:endParaRPr lang="es-CL" sz="1400" dirty="0"/>
          </a:p>
          <a:p>
            <a:pPr marL="355600" indent="-355600" algn="just"/>
            <a:r>
              <a:rPr lang="es-CL" sz="2000" dirty="0"/>
              <a:t>La empresa TABSA que indica que No se han producido suspensiones por problemas climáticos.</a:t>
            </a:r>
            <a:endParaRPr lang="es-CL" sz="2400" dirty="0"/>
          </a:p>
          <a:p>
            <a:endParaRPr lang="es-CL" sz="2400" dirty="0"/>
          </a:p>
        </p:txBody>
      </p:sp>
      <p:sp>
        <p:nvSpPr>
          <p:cNvPr id="4" name="1 Título"/>
          <p:cNvSpPr txBox="1">
            <a:spLocks/>
          </p:cNvSpPr>
          <p:nvPr/>
        </p:nvSpPr>
        <p:spPr>
          <a:xfrm>
            <a:off x="467544" y="0"/>
            <a:ext cx="8229600" cy="1143000"/>
          </a:xfrm>
          <a:prstGeom prst="rect">
            <a:avLst/>
          </a:prstGeom>
        </p:spPr>
        <p:txBody>
          <a:bodyP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ANÁLISIS DE RIESGOS </a:t>
            </a:r>
            <a:b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b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ASOCIADOS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980728"/>
            <a:ext cx="8229600" cy="4525963"/>
          </a:xfrm>
        </p:spPr>
        <p:txBody>
          <a:bodyPr/>
          <a:lstStyle/>
          <a:p>
            <a:pPr>
              <a:buNone/>
            </a:pPr>
            <a:r>
              <a:rPr lang="es-CL" sz="2400" b="1" u="sng" dirty="0"/>
              <a:t>Modo Aéreo</a:t>
            </a:r>
          </a:p>
          <a:p>
            <a:endParaRPr lang="es-CL" sz="2400" dirty="0"/>
          </a:p>
          <a:p>
            <a:pPr algn="just"/>
            <a:r>
              <a:rPr lang="es-CL" sz="2000" dirty="0"/>
              <a:t>De acuerdo a la información proporcionada por la DGAC, durante los últimos tres años se han realizado vuelos diarios de manera permanente. </a:t>
            </a:r>
          </a:p>
          <a:p>
            <a:pPr algn="just"/>
            <a:endParaRPr lang="es-CL" sz="2000" dirty="0"/>
          </a:p>
          <a:p>
            <a:pPr algn="just"/>
            <a:r>
              <a:rPr lang="es-CL" sz="2000" dirty="0"/>
              <a:t>Se revisó la bitácora de vuelos de los años 2013, 2014 y 2015 detectándose algunos días en los cuales no figuraba información reportada. Posteriormente, se consultó a la DGAC los motivos que pudieron haber ocasionado la ausencia de viaje, ya sea por problemas climáticos, de infraestructura operativa, etc. </a:t>
            </a:r>
          </a:p>
          <a:p>
            <a:pPr algn="just"/>
            <a:endParaRPr lang="es-CL" sz="2000" dirty="0"/>
          </a:p>
          <a:p>
            <a:endParaRPr lang="es-CL" sz="2400" dirty="0"/>
          </a:p>
        </p:txBody>
      </p:sp>
    </p:spTree>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67544" y="1268760"/>
          <a:ext cx="8280918" cy="4605528"/>
        </p:xfrm>
        <a:graphic>
          <a:graphicData uri="http://schemas.openxmlformats.org/drawingml/2006/table">
            <a:tbl>
              <a:tblPr/>
              <a:tblGrid>
                <a:gridCol w="648071">
                  <a:extLst>
                    <a:ext uri="{9D8B030D-6E8A-4147-A177-3AD203B41FA5}">
                      <a16:colId xmlns:a16="http://schemas.microsoft.com/office/drawing/2014/main" xmlns="" val="20000"/>
                    </a:ext>
                  </a:extLst>
                </a:gridCol>
                <a:gridCol w="1009470">
                  <a:extLst>
                    <a:ext uri="{9D8B030D-6E8A-4147-A177-3AD203B41FA5}">
                      <a16:colId xmlns:a16="http://schemas.microsoft.com/office/drawing/2014/main" xmlns="" val="20001"/>
                    </a:ext>
                  </a:extLst>
                </a:gridCol>
                <a:gridCol w="2014866">
                  <a:extLst>
                    <a:ext uri="{9D8B030D-6E8A-4147-A177-3AD203B41FA5}">
                      <a16:colId xmlns:a16="http://schemas.microsoft.com/office/drawing/2014/main" xmlns="" val="20002"/>
                    </a:ext>
                  </a:extLst>
                </a:gridCol>
                <a:gridCol w="4608511">
                  <a:extLst>
                    <a:ext uri="{9D8B030D-6E8A-4147-A177-3AD203B41FA5}">
                      <a16:colId xmlns:a16="http://schemas.microsoft.com/office/drawing/2014/main" xmlns="" val="20003"/>
                    </a:ext>
                  </a:extLst>
                </a:gridCol>
              </a:tblGrid>
              <a:tr h="114252">
                <a:tc>
                  <a:txBody>
                    <a:bodyPr/>
                    <a:lstStyle/>
                    <a:p>
                      <a:pPr algn="ctr">
                        <a:lnSpc>
                          <a:spcPct val="120000"/>
                        </a:lnSpc>
                        <a:spcAft>
                          <a:spcPts val="0"/>
                        </a:spcAft>
                      </a:pPr>
                      <a:r>
                        <a:rPr lang="es-ES" sz="1400" b="1" i="0" dirty="0">
                          <a:latin typeface="Arial Narrow"/>
                          <a:ea typeface="Calibri"/>
                          <a:cs typeface="Times New Roman"/>
                        </a:rPr>
                        <a:t>Año</a:t>
                      </a:r>
                      <a:endParaRPr lang="es-CL" sz="1400" b="1" i="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s-ES" sz="1400" b="1" i="0" dirty="0">
                          <a:latin typeface="Arial Narrow"/>
                          <a:ea typeface="Calibri"/>
                          <a:cs typeface="Times New Roman"/>
                        </a:rPr>
                        <a:t>Día</a:t>
                      </a:r>
                      <a:endParaRPr lang="es-CL" sz="1400" b="1" i="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s-ES" sz="1400" b="1" i="0" dirty="0">
                          <a:latin typeface="Arial Narrow"/>
                          <a:ea typeface="Calibri"/>
                          <a:cs typeface="Times New Roman"/>
                        </a:rPr>
                        <a:t>Condición observada</a:t>
                      </a:r>
                      <a:endParaRPr lang="es-CL" sz="1400" b="1" i="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s-ES" sz="1400" b="1" i="0" dirty="0">
                          <a:latin typeface="Arial Narrow"/>
                          <a:ea typeface="Calibri"/>
                          <a:cs typeface="Times New Roman"/>
                        </a:rPr>
                        <a:t>Comentarios</a:t>
                      </a:r>
                      <a:endParaRPr lang="es-CL" sz="1400" b="1" i="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90420">
                <a:tc rowSpan="4">
                  <a:txBody>
                    <a:bodyPr/>
                    <a:lstStyle/>
                    <a:p>
                      <a:pPr algn="ctr">
                        <a:lnSpc>
                          <a:spcPct val="120000"/>
                        </a:lnSpc>
                        <a:spcAft>
                          <a:spcPts val="0"/>
                        </a:spcAft>
                      </a:pPr>
                      <a:r>
                        <a:rPr lang="es-ES" sz="1400" dirty="0">
                          <a:latin typeface="Arial Narrow"/>
                          <a:ea typeface="Calibri"/>
                          <a:cs typeface="Times New Roman"/>
                        </a:rPr>
                        <a:t>2013</a:t>
                      </a:r>
                      <a:endParaRPr lang="es-CL" sz="140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20000"/>
                        </a:lnSpc>
                        <a:spcAft>
                          <a:spcPts val="0"/>
                        </a:spcAft>
                      </a:pPr>
                      <a:r>
                        <a:rPr lang="es-ES" sz="1400" dirty="0">
                          <a:latin typeface="Arial Narrow"/>
                          <a:ea typeface="Calibri"/>
                          <a:cs typeface="Times New Roman"/>
                        </a:rPr>
                        <a:t>01 de Julio</a:t>
                      </a:r>
                      <a:endParaRPr lang="es-CL" sz="140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endParaRPr lang="es-ES" sz="1400" dirty="0">
                        <a:latin typeface="Arial Narrow"/>
                        <a:ea typeface="Calibri"/>
                        <a:cs typeface="Times New Roman"/>
                      </a:endParaRPr>
                    </a:p>
                    <a:p>
                      <a:pPr algn="ctr">
                        <a:lnSpc>
                          <a:spcPct val="120000"/>
                        </a:lnSpc>
                        <a:spcAft>
                          <a:spcPts val="0"/>
                        </a:spcAft>
                      </a:pPr>
                      <a:r>
                        <a:rPr lang="es-ES" sz="1400" dirty="0">
                          <a:latin typeface="Arial Narrow"/>
                          <a:ea typeface="Calibri"/>
                          <a:cs typeface="Times New Roman"/>
                        </a:rPr>
                        <a:t>AEROPUERTO PRESIDENTE IBAÑEZ</a:t>
                      </a:r>
                      <a:endParaRPr lang="es-CL" sz="140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400" dirty="0">
                          <a:latin typeface="Arial Narrow"/>
                          <a:ea typeface="Times New Roman"/>
                          <a:cs typeface="Lucida Sans"/>
                        </a:rPr>
                        <a:t>Durante este día los fenómenos más significativos en el aeropuerto Pdte. Ibáñez según Metares indican: Visibilidad 8.000 mts. y Chubascos de lluvia y nieve débiles.</a:t>
                      </a:r>
                      <a:endParaRPr lang="es-CL" sz="1400" dirty="0">
                        <a:latin typeface="Arial Narrow"/>
                        <a:ea typeface="Times New Roman"/>
                        <a:cs typeface="Lucida Sans"/>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91554">
                <a:tc vMerge="1">
                  <a:txBody>
                    <a:bodyPr/>
                    <a:lstStyle/>
                    <a:p>
                      <a:pPr algn="ctr">
                        <a:lnSpc>
                          <a:spcPct val="120000"/>
                        </a:lnSpc>
                        <a:spcAft>
                          <a:spcPts val="0"/>
                        </a:spcAft>
                      </a:pPr>
                      <a:endParaRPr lang="es-ES" sz="140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20000"/>
                        </a:lnSpc>
                        <a:spcAft>
                          <a:spcPts val="0"/>
                        </a:spcAft>
                      </a:pPr>
                      <a:endParaRPr lang="es-ES" sz="140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endParaRPr lang="es-ES" sz="1400" dirty="0">
                        <a:latin typeface="Arial Narrow"/>
                        <a:ea typeface="Calibri"/>
                        <a:cs typeface="Times New Roman"/>
                      </a:endParaRPr>
                    </a:p>
                    <a:p>
                      <a:pPr algn="ctr">
                        <a:lnSpc>
                          <a:spcPct val="120000"/>
                        </a:lnSpc>
                        <a:spcAft>
                          <a:spcPts val="0"/>
                        </a:spcAft>
                      </a:pPr>
                      <a:r>
                        <a:rPr lang="en-US" sz="1400" dirty="0">
                          <a:latin typeface="Arial Narrow"/>
                          <a:ea typeface="Calibri"/>
                          <a:cs typeface="Times New Roman"/>
                        </a:rPr>
                        <a:t>PUERTO WILLIAMS</a:t>
                      </a:r>
                      <a:endParaRPr lang="es-CL" sz="140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400" dirty="0">
                          <a:latin typeface="Arial Narrow"/>
                          <a:ea typeface="Times New Roman"/>
                          <a:cs typeface="Lucida Sans"/>
                        </a:rPr>
                        <a:t>En el aeródromo de Puerto Williams, según Metares hubo ráfagas de viento de hasta 38 nudos (1700Z) con lluvia débil. No se cuenta con más antecedentes, es posible que debido a esta condición no se hayan realizado vuelos durante este día.</a:t>
                      </a:r>
                      <a:endParaRPr lang="es-CL" sz="1400" dirty="0">
                        <a:latin typeface="Arial Narrow"/>
                        <a:ea typeface="Times New Roman"/>
                        <a:cs typeface="Lucida Sans"/>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17926">
                <a:tc vMerge="1">
                  <a:txBody>
                    <a:bodyPr/>
                    <a:lstStyle/>
                    <a:p>
                      <a:pPr algn="ctr">
                        <a:lnSpc>
                          <a:spcPct val="120000"/>
                        </a:lnSpc>
                        <a:spcAft>
                          <a:spcPts val="0"/>
                        </a:spcAft>
                      </a:pPr>
                      <a:endParaRPr lang="es-ES" sz="140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s-ES" sz="1400" dirty="0">
                          <a:latin typeface="Arial Narrow"/>
                          <a:ea typeface="Calibri"/>
                          <a:cs typeface="Times New Roman"/>
                        </a:rPr>
                        <a:t>24 de octubre (solo SCGZ)</a:t>
                      </a:r>
                      <a:endParaRPr lang="es-CL" sz="140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endParaRPr lang="en-US" sz="1400" dirty="0">
                        <a:latin typeface="Arial Narrow"/>
                        <a:ea typeface="Calibri"/>
                        <a:cs typeface="Times New Roman"/>
                      </a:endParaRPr>
                    </a:p>
                    <a:p>
                      <a:pPr algn="ctr">
                        <a:lnSpc>
                          <a:spcPct val="120000"/>
                        </a:lnSpc>
                        <a:spcAft>
                          <a:spcPts val="0"/>
                        </a:spcAft>
                      </a:pPr>
                      <a:r>
                        <a:rPr lang="en-US" sz="1400" dirty="0">
                          <a:latin typeface="Arial Narrow"/>
                          <a:ea typeface="Calibri"/>
                          <a:cs typeface="Times New Roman"/>
                        </a:rPr>
                        <a:t>PUERTO WILLIAMS</a:t>
                      </a:r>
                      <a:endParaRPr lang="es-CL" sz="140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400" dirty="0">
                          <a:latin typeface="Arial Narrow"/>
                          <a:ea typeface="Times New Roman"/>
                          <a:cs typeface="Lucida Sans"/>
                        </a:rPr>
                        <a:t>Según Metar la intensidad del viento alcanzó ráfagas de hasta 37 nudos (1300Z). No se cuenta con datos de contaminación de pista.</a:t>
                      </a:r>
                      <a:endParaRPr lang="es-CL" sz="1400" dirty="0">
                        <a:latin typeface="Arial Narrow"/>
                        <a:ea typeface="Times New Roman"/>
                        <a:cs typeface="Lucida Sans"/>
                      </a:endParaRPr>
                    </a:p>
                    <a:p>
                      <a:pPr algn="ctr">
                        <a:lnSpc>
                          <a:spcPct val="120000"/>
                        </a:lnSpc>
                        <a:spcAft>
                          <a:spcPts val="0"/>
                        </a:spcAft>
                      </a:pPr>
                      <a:r>
                        <a:rPr lang="es-ES" sz="1400" dirty="0">
                          <a:latin typeface="Arial Narrow"/>
                          <a:ea typeface="Calibri"/>
                          <a:cs typeface="Times New Roman"/>
                        </a:rPr>
                        <a:t>Se considera que este dato puede ser un error de la base de datos</a:t>
                      </a:r>
                      <a:endParaRPr lang="es-CL" sz="140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39712">
                <a:tc vMerge="1">
                  <a:txBody>
                    <a:bodyPr/>
                    <a:lstStyle/>
                    <a:p>
                      <a:pPr algn="ctr">
                        <a:lnSpc>
                          <a:spcPct val="120000"/>
                        </a:lnSpc>
                        <a:spcAft>
                          <a:spcPts val="0"/>
                        </a:spcAft>
                      </a:pPr>
                      <a:endParaRPr lang="es-ES" sz="140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s-ES" sz="1400" dirty="0">
                          <a:latin typeface="Arial Narrow"/>
                          <a:ea typeface="Calibri"/>
                          <a:cs typeface="Times New Roman"/>
                        </a:rPr>
                        <a:t>25 de octubre (Solo SCGZ)</a:t>
                      </a:r>
                      <a:endParaRPr lang="es-CL" sz="140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endParaRPr lang="es-ES" sz="1400" dirty="0">
                        <a:latin typeface="Arial Narrow"/>
                        <a:ea typeface="Calibri"/>
                        <a:cs typeface="Times New Roman"/>
                      </a:endParaRPr>
                    </a:p>
                    <a:p>
                      <a:pPr algn="ctr">
                        <a:lnSpc>
                          <a:spcPct val="120000"/>
                        </a:lnSpc>
                        <a:spcAft>
                          <a:spcPts val="0"/>
                        </a:spcAft>
                      </a:pPr>
                      <a:r>
                        <a:rPr lang="en-US" sz="1400" dirty="0">
                          <a:latin typeface="Arial Narrow"/>
                          <a:ea typeface="Calibri"/>
                          <a:cs typeface="Times New Roman"/>
                        </a:rPr>
                        <a:t>PUERTO WILLIAMS</a:t>
                      </a:r>
                      <a:endParaRPr lang="es-CL" sz="140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400" dirty="0">
                          <a:latin typeface="Arial Narrow"/>
                          <a:ea typeface="Times New Roman"/>
                          <a:cs typeface="Lucida Sans"/>
                        </a:rPr>
                        <a:t>Los fenómenos meteorológicos durante este día según metares de las estaciones no fueron significativos. No se cuenta con información de contaminante en pistas. </a:t>
                      </a:r>
                      <a:endParaRPr lang="es-CL" sz="1400" dirty="0">
                        <a:latin typeface="Arial Narrow"/>
                        <a:ea typeface="Times New Roman"/>
                        <a:cs typeface="Lucida Sans"/>
                      </a:endParaRPr>
                    </a:p>
                    <a:p>
                      <a:pPr algn="ctr">
                        <a:lnSpc>
                          <a:spcPct val="115000"/>
                        </a:lnSpc>
                        <a:spcAft>
                          <a:spcPts val="1000"/>
                        </a:spcAft>
                      </a:pPr>
                      <a:r>
                        <a:rPr lang="es-ES" sz="1400" dirty="0">
                          <a:latin typeface="Arial Narrow"/>
                          <a:ea typeface="Times New Roman"/>
                          <a:cs typeface="Lucida Sans"/>
                        </a:rPr>
                        <a:t>No es posible indicar cuál fue el motivo por el que no hubo operaciones.</a:t>
                      </a:r>
                      <a:endParaRPr lang="es-CL" sz="1400" dirty="0">
                        <a:latin typeface="Arial Narrow"/>
                        <a:ea typeface="Times New Roman"/>
                        <a:cs typeface="Lucida Sans"/>
                      </a:endParaRPr>
                    </a:p>
                    <a:p>
                      <a:pPr algn="ctr">
                        <a:lnSpc>
                          <a:spcPct val="115000"/>
                        </a:lnSpc>
                        <a:spcAft>
                          <a:spcPts val="1000"/>
                        </a:spcAft>
                      </a:pPr>
                      <a:r>
                        <a:rPr lang="es-ES" sz="1400" dirty="0">
                          <a:latin typeface="Arial Narrow"/>
                          <a:ea typeface="Times New Roman"/>
                          <a:cs typeface="Lucida Sans"/>
                        </a:rPr>
                        <a:t>Se considera que este dato puede ser un error de la base de datos</a:t>
                      </a:r>
                      <a:endParaRPr lang="es-CL" sz="1400" dirty="0">
                        <a:latin typeface="Arial Narrow"/>
                        <a:ea typeface="Times New Roman"/>
                        <a:cs typeface="Lucida Sans"/>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5" name="1 Título"/>
          <p:cNvSpPr txBox="1">
            <a:spLocks/>
          </p:cNvSpPr>
          <p:nvPr/>
        </p:nvSpPr>
        <p:spPr>
          <a:xfrm>
            <a:off x="467544" y="0"/>
            <a:ext cx="8229600" cy="1143000"/>
          </a:xfrm>
          <a:prstGeom prst="rect">
            <a:avLst/>
          </a:prstGeom>
        </p:spPr>
        <p:txBody>
          <a:bodyP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ANÁLISIS DE RIESGOS </a:t>
            </a:r>
            <a:b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b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ASOCIADOS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67544" y="1052736"/>
          <a:ext cx="8208911" cy="5216652"/>
        </p:xfrm>
        <a:graphic>
          <a:graphicData uri="http://schemas.openxmlformats.org/drawingml/2006/table">
            <a:tbl>
              <a:tblPr/>
              <a:tblGrid>
                <a:gridCol w="682179">
                  <a:extLst>
                    <a:ext uri="{9D8B030D-6E8A-4147-A177-3AD203B41FA5}">
                      <a16:colId xmlns:a16="http://schemas.microsoft.com/office/drawing/2014/main" xmlns="" val="20000"/>
                    </a:ext>
                  </a:extLst>
                </a:gridCol>
                <a:gridCol w="960949">
                  <a:extLst>
                    <a:ext uri="{9D8B030D-6E8A-4147-A177-3AD203B41FA5}">
                      <a16:colId xmlns:a16="http://schemas.microsoft.com/office/drawing/2014/main" xmlns="" val="20001"/>
                    </a:ext>
                  </a:extLst>
                </a:gridCol>
                <a:gridCol w="2387635">
                  <a:extLst>
                    <a:ext uri="{9D8B030D-6E8A-4147-A177-3AD203B41FA5}">
                      <a16:colId xmlns:a16="http://schemas.microsoft.com/office/drawing/2014/main" xmlns="" val="20002"/>
                    </a:ext>
                  </a:extLst>
                </a:gridCol>
                <a:gridCol w="4178148">
                  <a:extLst>
                    <a:ext uri="{9D8B030D-6E8A-4147-A177-3AD203B41FA5}">
                      <a16:colId xmlns:a16="http://schemas.microsoft.com/office/drawing/2014/main" xmlns="" val="20003"/>
                    </a:ext>
                  </a:extLst>
                </a:gridCol>
              </a:tblGrid>
              <a:tr h="114252">
                <a:tc>
                  <a:txBody>
                    <a:bodyPr/>
                    <a:lstStyle/>
                    <a:p>
                      <a:pPr algn="ctr">
                        <a:lnSpc>
                          <a:spcPct val="120000"/>
                        </a:lnSpc>
                        <a:spcAft>
                          <a:spcPts val="0"/>
                        </a:spcAft>
                      </a:pPr>
                      <a:r>
                        <a:rPr lang="es-ES" sz="1400" b="1" i="0" dirty="0">
                          <a:latin typeface="Arial Narrow"/>
                          <a:ea typeface="Calibri"/>
                          <a:cs typeface="Times New Roman"/>
                        </a:rPr>
                        <a:t>Año</a:t>
                      </a:r>
                      <a:endParaRPr lang="es-CL" sz="1400" b="1" i="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s-ES" sz="1400" b="1" i="0" dirty="0">
                          <a:latin typeface="Arial Narrow"/>
                          <a:ea typeface="Calibri"/>
                          <a:cs typeface="Times New Roman"/>
                        </a:rPr>
                        <a:t>Día</a:t>
                      </a:r>
                      <a:endParaRPr lang="es-CL" sz="1400" b="1" i="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s-ES" sz="1400" b="1" i="0" dirty="0">
                          <a:latin typeface="Arial Narrow"/>
                          <a:ea typeface="Calibri"/>
                          <a:cs typeface="Times New Roman"/>
                        </a:rPr>
                        <a:t>Condición observada</a:t>
                      </a:r>
                      <a:endParaRPr lang="es-CL" sz="1400" b="1" i="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s-ES" sz="1400" b="1" i="0" dirty="0">
                          <a:latin typeface="Arial Narrow"/>
                          <a:ea typeface="Calibri"/>
                          <a:cs typeface="Times New Roman"/>
                        </a:rPr>
                        <a:t>Comentario</a:t>
                      </a:r>
                      <a:endParaRPr lang="es-CL" sz="1400" b="1" i="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515066">
                <a:tc rowSpan="6">
                  <a:txBody>
                    <a:bodyPr/>
                    <a:lstStyle/>
                    <a:p>
                      <a:pPr algn="ctr">
                        <a:lnSpc>
                          <a:spcPct val="120000"/>
                        </a:lnSpc>
                        <a:spcAft>
                          <a:spcPts val="0"/>
                        </a:spcAft>
                      </a:pPr>
                      <a:r>
                        <a:rPr lang="es-ES" sz="1400" dirty="0">
                          <a:latin typeface="Arial Narrow"/>
                          <a:ea typeface="Calibri"/>
                          <a:cs typeface="Times New Roman"/>
                        </a:rPr>
                        <a:t>2014</a:t>
                      </a:r>
                      <a:endParaRPr lang="es-CL" sz="140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20000"/>
                        </a:lnSpc>
                        <a:spcAft>
                          <a:spcPts val="0"/>
                        </a:spcAft>
                      </a:pPr>
                      <a:r>
                        <a:rPr lang="es-ES" sz="1400" dirty="0">
                          <a:latin typeface="Arial Narrow"/>
                          <a:ea typeface="Calibri"/>
                          <a:cs typeface="Times New Roman"/>
                        </a:rPr>
                        <a:t>07 de Julio</a:t>
                      </a:r>
                      <a:endParaRPr lang="es-CL" sz="140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endParaRPr lang="es-ES" sz="1400" dirty="0">
                        <a:latin typeface="Arial Narrow"/>
                        <a:ea typeface="Calibri"/>
                        <a:cs typeface="Times New Roman"/>
                      </a:endParaRPr>
                    </a:p>
                    <a:p>
                      <a:pPr algn="ctr">
                        <a:lnSpc>
                          <a:spcPct val="120000"/>
                        </a:lnSpc>
                        <a:spcAft>
                          <a:spcPts val="0"/>
                        </a:spcAft>
                      </a:pPr>
                      <a:r>
                        <a:rPr lang="es-ES" sz="1400" dirty="0">
                          <a:latin typeface="Arial Narrow"/>
                          <a:ea typeface="Calibri"/>
                          <a:cs typeface="Times New Roman"/>
                        </a:rPr>
                        <a:t>AEROPUERTO PRESIDENTE IBAÑEZ</a:t>
                      </a:r>
                      <a:endParaRPr lang="es-CL" sz="140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400" dirty="0">
                          <a:latin typeface="Arial Narrow"/>
                          <a:ea typeface="Times New Roman"/>
                          <a:cs typeface="Lucida Sans"/>
                        </a:rPr>
                        <a:t>Según Metares, el fenómeno más significativo fue las ráfagas de viento que alcanzó a 45 nudos (1600Z). Pistas 01 y 07 Húmeda con manchones aislados de nieve mojada, 11:15 hrs. local. </a:t>
                      </a:r>
                      <a:r>
                        <a:rPr lang="es-ES" sz="1400" b="1" dirty="0">
                          <a:latin typeface="Arial Narrow"/>
                          <a:ea typeface="Times New Roman"/>
                          <a:cs typeface="Lucida Sans"/>
                        </a:rPr>
                        <a:t>Vuelos DAP Cancelados</a:t>
                      </a:r>
                      <a:r>
                        <a:rPr lang="es-ES" sz="1400" dirty="0">
                          <a:latin typeface="Arial Narrow"/>
                          <a:ea typeface="Times New Roman"/>
                          <a:cs typeface="Lucida Sans"/>
                        </a:rPr>
                        <a:t>.</a:t>
                      </a:r>
                      <a:endParaRPr lang="es-CL" sz="1400" dirty="0">
                        <a:latin typeface="Arial Narrow"/>
                        <a:ea typeface="Times New Roman"/>
                        <a:cs typeface="Lucida Sans"/>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90420">
                <a:tc vMerge="1">
                  <a:txBody>
                    <a:bodyPr/>
                    <a:lstStyle/>
                    <a:p>
                      <a:pPr algn="ctr">
                        <a:lnSpc>
                          <a:spcPct val="120000"/>
                        </a:lnSpc>
                        <a:spcAft>
                          <a:spcPts val="0"/>
                        </a:spcAft>
                      </a:pPr>
                      <a:endParaRPr lang="en-US" sz="140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20000"/>
                        </a:lnSpc>
                        <a:spcAft>
                          <a:spcPts val="0"/>
                        </a:spcAft>
                      </a:pPr>
                      <a:endParaRPr lang="en-US" sz="140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endParaRPr lang="en-US" sz="1400" dirty="0">
                        <a:latin typeface="Arial Narrow"/>
                        <a:ea typeface="Calibri"/>
                        <a:cs typeface="Times New Roman"/>
                      </a:endParaRPr>
                    </a:p>
                    <a:p>
                      <a:pPr algn="ctr">
                        <a:lnSpc>
                          <a:spcPct val="120000"/>
                        </a:lnSpc>
                        <a:spcAft>
                          <a:spcPts val="0"/>
                        </a:spcAft>
                      </a:pPr>
                      <a:r>
                        <a:rPr lang="en-US" sz="1400" dirty="0">
                          <a:latin typeface="Arial Narrow"/>
                          <a:ea typeface="Calibri"/>
                          <a:cs typeface="Times New Roman"/>
                        </a:rPr>
                        <a:t>PUERTO WILLIAMS</a:t>
                      </a:r>
                      <a:endParaRPr lang="es-CL" sz="140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400" dirty="0">
                          <a:latin typeface="Arial Narrow"/>
                          <a:ea typeface="Times New Roman"/>
                          <a:cs typeface="Lucida Sans"/>
                        </a:rPr>
                        <a:t>Según metares, visibilidad reducida 400 mts. con chubascos de nieve a las 14:00 Z . </a:t>
                      </a:r>
                      <a:r>
                        <a:rPr lang="es-ES" sz="1400" b="1" dirty="0">
                          <a:latin typeface="Arial Narrow"/>
                          <a:ea typeface="Times New Roman"/>
                          <a:cs typeface="Lucida Sans"/>
                        </a:rPr>
                        <a:t>Vuelos DAP cancelados.</a:t>
                      </a:r>
                      <a:endParaRPr lang="es-CL" sz="1400" dirty="0">
                        <a:latin typeface="Arial Narrow"/>
                        <a:ea typeface="Times New Roman"/>
                        <a:cs typeface="Lucida Sans"/>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91554">
                <a:tc vMerge="1">
                  <a:txBody>
                    <a:bodyPr/>
                    <a:lstStyle/>
                    <a:p>
                      <a:pPr algn="ctr">
                        <a:lnSpc>
                          <a:spcPct val="120000"/>
                        </a:lnSpc>
                        <a:spcAft>
                          <a:spcPts val="0"/>
                        </a:spcAft>
                      </a:pPr>
                      <a:endParaRPr lang="en-US" sz="140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20000"/>
                        </a:lnSpc>
                        <a:spcAft>
                          <a:spcPts val="0"/>
                        </a:spcAft>
                      </a:pPr>
                      <a:r>
                        <a:rPr lang="es-ES" sz="1400" dirty="0">
                          <a:latin typeface="Arial Narrow"/>
                          <a:ea typeface="Calibri"/>
                          <a:cs typeface="Times New Roman"/>
                        </a:rPr>
                        <a:t>13 de octubre</a:t>
                      </a:r>
                      <a:endParaRPr lang="es-CL" sz="140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endParaRPr lang="es-ES" sz="1400" dirty="0">
                        <a:latin typeface="Arial Narrow"/>
                        <a:ea typeface="Calibri"/>
                        <a:cs typeface="Times New Roman"/>
                      </a:endParaRPr>
                    </a:p>
                    <a:p>
                      <a:pPr algn="ctr">
                        <a:lnSpc>
                          <a:spcPct val="120000"/>
                        </a:lnSpc>
                        <a:spcAft>
                          <a:spcPts val="0"/>
                        </a:spcAft>
                      </a:pPr>
                      <a:r>
                        <a:rPr lang="es-ES" sz="1400" dirty="0">
                          <a:latin typeface="Arial Narrow"/>
                          <a:ea typeface="Calibri"/>
                          <a:cs typeface="Times New Roman"/>
                        </a:rPr>
                        <a:t>AEROPUERTO PRESIDENTE IBAÑEZ</a:t>
                      </a:r>
                      <a:endParaRPr lang="es-CL" sz="140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400" dirty="0">
                          <a:latin typeface="Arial Narrow"/>
                          <a:ea typeface="Times New Roman"/>
                          <a:cs typeface="Lucida Sans"/>
                        </a:rPr>
                        <a:t>Fenómenos más significativos ráfagas de 48 nudos (1700-1900-2000Z) y chubascos débiles de nieve y chubascos de agua.  Pista 07 mojada con manchones de nieve fundente. (09:00 hrs. local). </a:t>
                      </a:r>
                      <a:r>
                        <a:rPr lang="es-ES" sz="1400" b="1" dirty="0">
                          <a:latin typeface="Arial Narrow"/>
                          <a:ea typeface="Times New Roman"/>
                          <a:cs typeface="Lucida Sans"/>
                        </a:rPr>
                        <a:t>Vuelos DAP cancelados.</a:t>
                      </a:r>
                      <a:endParaRPr lang="es-CL" sz="1400" dirty="0">
                        <a:latin typeface="Arial Narrow"/>
                        <a:ea typeface="Times New Roman"/>
                        <a:cs typeface="Lucida Sans"/>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83894">
                <a:tc vMerge="1">
                  <a:txBody>
                    <a:bodyPr/>
                    <a:lstStyle/>
                    <a:p>
                      <a:pPr algn="ctr">
                        <a:lnSpc>
                          <a:spcPct val="120000"/>
                        </a:lnSpc>
                        <a:spcAft>
                          <a:spcPts val="0"/>
                        </a:spcAft>
                      </a:pPr>
                      <a:endParaRPr lang="es-ES" sz="140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20000"/>
                        </a:lnSpc>
                        <a:spcAft>
                          <a:spcPts val="0"/>
                        </a:spcAft>
                      </a:pPr>
                      <a:endParaRPr lang="es-ES" sz="140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endParaRPr lang="es-ES" sz="1400" dirty="0">
                        <a:latin typeface="Arial Narrow"/>
                        <a:ea typeface="Calibri"/>
                        <a:cs typeface="Times New Roman"/>
                      </a:endParaRPr>
                    </a:p>
                    <a:p>
                      <a:pPr algn="ctr">
                        <a:lnSpc>
                          <a:spcPct val="120000"/>
                        </a:lnSpc>
                        <a:spcAft>
                          <a:spcPts val="0"/>
                        </a:spcAft>
                      </a:pPr>
                      <a:r>
                        <a:rPr lang="en-US" sz="1400" dirty="0">
                          <a:latin typeface="Arial Narrow"/>
                          <a:ea typeface="Calibri"/>
                          <a:cs typeface="Times New Roman"/>
                        </a:rPr>
                        <a:t>PUERTO WILLIAMS</a:t>
                      </a:r>
                      <a:endParaRPr lang="es-CL" sz="140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400" dirty="0">
                          <a:latin typeface="Arial Narrow"/>
                          <a:ea typeface="Times New Roman"/>
                          <a:cs typeface="Lucida Sans"/>
                        </a:rPr>
                        <a:t>Fenómenos significativos, según metares ráfagas de viento de hasta 39 nudos (1800Z), visibilidad reducida a 400 mts. con chubascos fuertes de nieve, cielo cubierto a 180 mts. y temperatura . </a:t>
                      </a:r>
                      <a:r>
                        <a:rPr lang="es-ES" sz="1400" b="1" dirty="0">
                          <a:latin typeface="Arial Narrow"/>
                          <a:ea typeface="Times New Roman"/>
                          <a:cs typeface="Lucida Sans"/>
                        </a:rPr>
                        <a:t>Vuelos DAP Cancelados.</a:t>
                      </a:r>
                      <a:endParaRPr lang="es-CL" sz="1400" dirty="0">
                        <a:latin typeface="Arial Narrow"/>
                        <a:ea typeface="Times New Roman"/>
                        <a:cs typeface="Lucida Sans"/>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15066">
                <a:tc vMerge="1">
                  <a:txBody>
                    <a:bodyPr/>
                    <a:lstStyle/>
                    <a:p>
                      <a:pPr algn="ctr">
                        <a:lnSpc>
                          <a:spcPct val="120000"/>
                        </a:lnSpc>
                        <a:spcAft>
                          <a:spcPts val="0"/>
                        </a:spcAft>
                      </a:pPr>
                      <a:endParaRPr lang="en-US" sz="140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20000"/>
                        </a:lnSpc>
                        <a:spcAft>
                          <a:spcPts val="0"/>
                        </a:spcAft>
                      </a:pPr>
                      <a:r>
                        <a:rPr lang="es-ES" sz="1400" dirty="0">
                          <a:latin typeface="Arial Narrow"/>
                          <a:ea typeface="Calibri"/>
                          <a:cs typeface="Times New Roman"/>
                        </a:rPr>
                        <a:t>01 de diciembre</a:t>
                      </a:r>
                      <a:endParaRPr lang="es-CL" sz="140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endParaRPr lang="es-ES" sz="1400" dirty="0">
                        <a:latin typeface="Arial Narrow"/>
                        <a:ea typeface="Calibri"/>
                        <a:cs typeface="Times New Roman"/>
                      </a:endParaRPr>
                    </a:p>
                    <a:p>
                      <a:pPr algn="ctr">
                        <a:lnSpc>
                          <a:spcPct val="120000"/>
                        </a:lnSpc>
                        <a:spcAft>
                          <a:spcPts val="0"/>
                        </a:spcAft>
                      </a:pPr>
                      <a:r>
                        <a:rPr lang="es-ES" sz="1400" dirty="0">
                          <a:latin typeface="Arial Narrow"/>
                          <a:ea typeface="Calibri"/>
                          <a:cs typeface="Times New Roman"/>
                        </a:rPr>
                        <a:t>AEROPUERTO PRESIDENTE IBAÑEZ</a:t>
                      </a:r>
                      <a:endParaRPr lang="es-CL" sz="140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400" dirty="0">
                          <a:latin typeface="Arial Narrow"/>
                          <a:ea typeface="Times New Roman"/>
                          <a:cs typeface="Lucida Sans"/>
                        </a:rPr>
                        <a:t>Viento con ráfagas de hasta 58 nudos (1500Z). Vuelos DAP demorados durante todo el día, posteriormente  son </a:t>
                      </a:r>
                      <a:r>
                        <a:rPr lang="es-ES" sz="1400" b="1" dirty="0">
                          <a:latin typeface="Arial Narrow"/>
                          <a:ea typeface="Times New Roman"/>
                          <a:cs typeface="Lucida Sans"/>
                        </a:rPr>
                        <a:t>cancelados</a:t>
                      </a:r>
                      <a:r>
                        <a:rPr lang="es-ES" sz="1400" dirty="0">
                          <a:latin typeface="Arial Narrow"/>
                          <a:ea typeface="Times New Roman"/>
                          <a:cs typeface="Lucida Sans"/>
                        </a:rPr>
                        <a:t>.</a:t>
                      </a:r>
                      <a:endParaRPr lang="es-CL" sz="1400" dirty="0">
                        <a:latin typeface="Arial Narrow"/>
                        <a:ea typeface="Times New Roman"/>
                        <a:cs typeface="Lucida Sans"/>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90420">
                <a:tc vMerge="1">
                  <a:txBody>
                    <a:bodyPr/>
                    <a:lstStyle/>
                    <a:p>
                      <a:pPr algn="ctr">
                        <a:lnSpc>
                          <a:spcPct val="120000"/>
                        </a:lnSpc>
                        <a:spcAft>
                          <a:spcPts val="0"/>
                        </a:spcAft>
                      </a:pPr>
                      <a:endParaRPr lang="es-ES" sz="140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20000"/>
                        </a:lnSpc>
                        <a:spcAft>
                          <a:spcPts val="0"/>
                        </a:spcAft>
                      </a:pPr>
                      <a:endParaRPr lang="es-ES" sz="140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endParaRPr lang="es-ES" sz="1400" dirty="0">
                        <a:latin typeface="Arial Narrow"/>
                        <a:ea typeface="Calibri"/>
                        <a:cs typeface="Times New Roman"/>
                      </a:endParaRPr>
                    </a:p>
                    <a:p>
                      <a:pPr algn="ctr">
                        <a:lnSpc>
                          <a:spcPct val="120000"/>
                        </a:lnSpc>
                        <a:spcAft>
                          <a:spcPts val="0"/>
                        </a:spcAft>
                      </a:pPr>
                      <a:r>
                        <a:rPr lang="en-US" sz="1400" dirty="0">
                          <a:latin typeface="Arial Narrow"/>
                          <a:ea typeface="Calibri"/>
                          <a:cs typeface="Times New Roman"/>
                        </a:rPr>
                        <a:t>PUERTO WILLIAMS</a:t>
                      </a:r>
                      <a:endParaRPr lang="es-CL" sz="140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400" dirty="0">
                          <a:latin typeface="Arial Narrow"/>
                          <a:ea typeface="Times New Roman"/>
                          <a:cs typeface="Lucida Sans"/>
                        </a:rPr>
                        <a:t>Viento con ráfagas de hasta 58 nudos (1500Z). Vuelos DAP demorados durante todo el día, posteriormente son </a:t>
                      </a:r>
                      <a:r>
                        <a:rPr lang="es-ES" sz="1400" b="1" dirty="0">
                          <a:latin typeface="Arial Narrow"/>
                          <a:ea typeface="Times New Roman"/>
                          <a:cs typeface="Lucida Sans"/>
                        </a:rPr>
                        <a:t>cancelados</a:t>
                      </a:r>
                      <a:r>
                        <a:rPr lang="es-ES" sz="1400" dirty="0">
                          <a:latin typeface="Arial Narrow"/>
                          <a:ea typeface="Times New Roman"/>
                          <a:cs typeface="Lucida Sans"/>
                        </a:rPr>
                        <a:t>.</a:t>
                      </a:r>
                      <a:endParaRPr lang="es-CL" sz="1400" dirty="0">
                        <a:latin typeface="Arial Narrow"/>
                        <a:ea typeface="Times New Roman"/>
                        <a:cs typeface="Lucida Sans"/>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5" name="1 Título"/>
          <p:cNvSpPr txBox="1">
            <a:spLocks/>
          </p:cNvSpPr>
          <p:nvPr/>
        </p:nvSpPr>
        <p:spPr>
          <a:xfrm>
            <a:off x="467544" y="0"/>
            <a:ext cx="8229600" cy="1143000"/>
          </a:xfrm>
          <a:prstGeom prst="rect">
            <a:avLst/>
          </a:prstGeom>
        </p:spPr>
        <p:txBody>
          <a:bodyP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ANÁLISIS DE RIESGOS </a:t>
            </a:r>
            <a:b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b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ASOCIADOS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395536" y="1052736"/>
          <a:ext cx="8496944" cy="5803392"/>
        </p:xfrm>
        <a:graphic>
          <a:graphicData uri="http://schemas.openxmlformats.org/drawingml/2006/table">
            <a:tbl>
              <a:tblPr/>
              <a:tblGrid>
                <a:gridCol w="664977">
                  <a:extLst>
                    <a:ext uri="{9D8B030D-6E8A-4147-A177-3AD203B41FA5}">
                      <a16:colId xmlns:a16="http://schemas.microsoft.com/office/drawing/2014/main" xmlns="" val="20000"/>
                    </a:ext>
                  </a:extLst>
                </a:gridCol>
                <a:gridCol w="1035804">
                  <a:extLst>
                    <a:ext uri="{9D8B030D-6E8A-4147-A177-3AD203B41FA5}">
                      <a16:colId xmlns:a16="http://schemas.microsoft.com/office/drawing/2014/main" xmlns="" val="20001"/>
                    </a:ext>
                  </a:extLst>
                </a:gridCol>
                <a:gridCol w="1639898">
                  <a:extLst>
                    <a:ext uri="{9D8B030D-6E8A-4147-A177-3AD203B41FA5}">
                      <a16:colId xmlns:a16="http://schemas.microsoft.com/office/drawing/2014/main" xmlns="" val="20002"/>
                    </a:ext>
                  </a:extLst>
                </a:gridCol>
                <a:gridCol w="5156265">
                  <a:extLst>
                    <a:ext uri="{9D8B030D-6E8A-4147-A177-3AD203B41FA5}">
                      <a16:colId xmlns:a16="http://schemas.microsoft.com/office/drawing/2014/main" xmlns="" val="20003"/>
                    </a:ext>
                  </a:extLst>
                </a:gridCol>
              </a:tblGrid>
              <a:tr h="114252">
                <a:tc>
                  <a:txBody>
                    <a:bodyPr/>
                    <a:lstStyle/>
                    <a:p>
                      <a:pPr algn="ctr">
                        <a:lnSpc>
                          <a:spcPct val="120000"/>
                        </a:lnSpc>
                        <a:spcAft>
                          <a:spcPts val="0"/>
                        </a:spcAft>
                      </a:pPr>
                      <a:r>
                        <a:rPr lang="es-ES" sz="1400" b="1" i="0" dirty="0">
                          <a:latin typeface="Arial Narrow"/>
                          <a:ea typeface="Calibri"/>
                          <a:cs typeface="Times New Roman"/>
                        </a:rPr>
                        <a:t>Año</a:t>
                      </a:r>
                      <a:endParaRPr lang="es-CL" sz="1400" b="1" i="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20000"/>
                        </a:lnSpc>
                        <a:spcAft>
                          <a:spcPts val="0"/>
                        </a:spcAft>
                      </a:pPr>
                      <a:r>
                        <a:rPr lang="es-ES" sz="1400" b="1" i="0" dirty="0">
                          <a:latin typeface="Arial Narrow"/>
                          <a:ea typeface="Calibri"/>
                          <a:cs typeface="Times New Roman"/>
                        </a:rPr>
                        <a:t>Día</a:t>
                      </a:r>
                      <a:endParaRPr lang="es-CL" sz="1400" b="1" i="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20000"/>
                        </a:lnSpc>
                        <a:spcAft>
                          <a:spcPts val="0"/>
                        </a:spcAft>
                      </a:pPr>
                      <a:r>
                        <a:rPr lang="es-ES" sz="1400" b="1" i="0" dirty="0">
                          <a:latin typeface="Arial Narrow"/>
                          <a:ea typeface="Calibri"/>
                          <a:cs typeface="Times New Roman"/>
                        </a:rPr>
                        <a:t>Condición observada</a:t>
                      </a:r>
                      <a:endParaRPr lang="es-CL" sz="1400" b="1" i="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20000"/>
                        </a:lnSpc>
                        <a:spcAft>
                          <a:spcPts val="0"/>
                        </a:spcAft>
                      </a:pPr>
                      <a:r>
                        <a:rPr lang="es-ES" sz="1400" b="1" i="0" dirty="0">
                          <a:latin typeface="Arial Narrow"/>
                          <a:ea typeface="Calibri"/>
                          <a:cs typeface="Times New Roman"/>
                        </a:rPr>
                        <a:t>Comentarios</a:t>
                      </a:r>
                      <a:endParaRPr lang="es-CL" sz="1400" b="1" i="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521400">
                <a:tc rowSpan="7">
                  <a:txBody>
                    <a:bodyPr/>
                    <a:lstStyle/>
                    <a:p>
                      <a:pPr algn="ctr">
                        <a:lnSpc>
                          <a:spcPct val="120000"/>
                        </a:lnSpc>
                        <a:spcAft>
                          <a:spcPts val="0"/>
                        </a:spcAft>
                      </a:pPr>
                      <a:r>
                        <a:rPr lang="es-ES" sz="1400" dirty="0">
                          <a:latin typeface="Arial Narrow"/>
                          <a:ea typeface="Calibri"/>
                          <a:cs typeface="Times New Roman"/>
                        </a:rPr>
                        <a:t>2015</a:t>
                      </a:r>
                      <a:endParaRPr lang="es-CL" sz="140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lnSpc>
                          <a:spcPct val="120000"/>
                        </a:lnSpc>
                        <a:spcAft>
                          <a:spcPts val="0"/>
                        </a:spcAft>
                      </a:pPr>
                      <a:r>
                        <a:rPr lang="es-ES" sz="1400" dirty="0">
                          <a:latin typeface="Arial Narrow"/>
                          <a:ea typeface="Calibri"/>
                          <a:cs typeface="Times New Roman"/>
                        </a:rPr>
                        <a:t>17 de agosto</a:t>
                      </a:r>
                      <a:endParaRPr lang="es-CL" sz="140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20000"/>
                        </a:lnSpc>
                        <a:spcAft>
                          <a:spcPts val="0"/>
                        </a:spcAft>
                      </a:pPr>
                      <a:endParaRPr lang="es-ES" sz="1400" dirty="0">
                        <a:latin typeface="Arial Narrow"/>
                        <a:ea typeface="Calibri"/>
                        <a:cs typeface="Times New Roman"/>
                      </a:endParaRPr>
                    </a:p>
                    <a:p>
                      <a:pPr algn="ctr">
                        <a:lnSpc>
                          <a:spcPct val="120000"/>
                        </a:lnSpc>
                        <a:spcAft>
                          <a:spcPts val="0"/>
                        </a:spcAft>
                      </a:pPr>
                      <a:r>
                        <a:rPr lang="es-ES" sz="1400" dirty="0">
                          <a:latin typeface="Arial Narrow"/>
                          <a:ea typeface="Calibri"/>
                          <a:cs typeface="Times New Roman"/>
                        </a:rPr>
                        <a:t>AEROPUERTO PRESIDENTE IBAÑEZ</a:t>
                      </a:r>
                      <a:endParaRPr lang="es-CL" sz="140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s-ES" sz="1400" dirty="0">
                          <a:latin typeface="Arial Narrow"/>
                          <a:ea typeface="Times New Roman"/>
                          <a:cs typeface="Lucida Sans"/>
                        </a:rPr>
                        <a:t>Ráfagas de viento de hasta 41 nudos (2000Z), visibilidad reducida a 3000 mts. (1200Z) con chubascos de nieve, ventisca y ventisca baja de nieve durante parte del día. Pista 07 tratada con anticongelante liquido 30 mts. centrales toda su extensión, con manchones de nieve apisonada. (11:45 hrs. local). </a:t>
                      </a:r>
                      <a:r>
                        <a:rPr lang="es-ES" sz="1400" b="1" dirty="0">
                          <a:latin typeface="Arial Narrow"/>
                          <a:ea typeface="Times New Roman"/>
                          <a:cs typeface="Lucida Sans"/>
                        </a:rPr>
                        <a:t>Vuelos DAP cancelados.</a:t>
                      </a:r>
                      <a:endParaRPr lang="es-CL" sz="1400" dirty="0">
                        <a:latin typeface="Arial Narrow"/>
                        <a:ea typeface="Times New Roman"/>
                        <a:cs typeface="Lucida Sans"/>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46837">
                <a:tc vMerge="1">
                  <a:txBody>
                    <a:bodyPr/>
                    <a:lstStyle/>
                    <a:p>
                      <a:pPr algn="ctr">
                        <a:lnSpc>
                          <a:spcPct val="120000"/>
                        </a:lnSpc>
                        <a:spcAft>
                          <a:spcPts val="0"/>
                        </a:spcAft>
                      </a:pPr>
                      <a:endParaRPr lang="en-US" sz="140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20000"/>
                        </a:lnSpc>
                        <a:spcAft>
                          <a:spcPts val="0"/>
                        </a:spcAft>
                      </a:pPr>
                      <a:endParaRPr lang="en-US" sz="140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endParaRPr lang="en-US" sz="1400" dirty="0">
                        <a:latin typeface="Arial Narrow"/>
                        <a:ea typeface="Calibri"/>
                        <a:cs typeface="Times New Roman"/>
                      </a:endParaRPr>
                    </a:p>
                    <a:p>
                      <a:pPr algn="just">
                        <a:lnSpc>
                          <a:spcPct val="120000"/>
                        </a:lnSpc>
                        <a:spcAft>
                          <a:spcPts val="0"/>
                        </a:spcAft>
                      </a:pPr>
                      <a:r>
                        <a:rPr lang="en-US" sz="1400" dirty="0">
                          <a:latin typeface="Arial Narrow"/>
                          <a:ea typeface="Calibri"/>
                          <a:cs typeface="Times New Roman"/>
                        </a:rPr>
                        <a:t>PUERTO WILLIAMS</a:t>
                      </a:r>
                      <a:endParaRPr lang="es-CL" sz="140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1400" dirty="0">
                          <a:latin typeface="Arial Narrow"/>
                          <a:ea typeface="Times New Roman"/>
                          <a:cs typeface="Lucida Sans"/>
                        </a:rPr>
                        <a:t>Ráfagas de viento de hasta 36 nudos (1200Z), visibilidad reducida a 400 mts.  con nieve fuerte. Cielo cubierto a 240 mts. </a:t>
                      </a:r>
                      <a:r>
                        <a:rPr lang="es-ES" sz="1400" b="1" dirty="0">
                          <a:latin typeface="Arial Narrow"/>
                          <a:ea typeface="Times New Roman"/>
                          <a:cs typeface="Lucida Sans"/>
                        </a:rPr>
                        <a:t>Vuelos DAP Cancelados.</a:t>
                      </a:r>
                      <a:endParaRPr lang="es-CL" sz="1400" dirty="0">
                        <a:latin typeface="Arial Narrow"/>
                        <a:ea typeface="Times New Roman"/>
                        <a:cs typeface="Lucida Sans"/>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91554">
                <a:tc vMerge="1">
                  <a:txBody>
                    <a:bodyPr/>
                    <a:lstStyle/>
                    <a:p>
                      <a:pPr algn="ctr">
                        <a:lnSpc>
                          <a:spcPct val="120000"/>
                        </a:lnSpc>
                        <a:spcAft>
                          <a:spcPts val="0"/>
                        </a:spcAft>
                      </a:pPr>
                      <a:endParaRPr lang="es-ES" sz="140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20000"/>
                        </a:lnSpc>
                        <a:spcAft>
                          <a:spcPts val="0"/>
                        </a:spcAft>
                      </a:pPr>
                      <a:r>
                        <a:rPr lang="es-ES" sz="1400" dirty="0">
                          <a:latin typeface="Arial Narrow"/>
                          <a:ea typeface="Calibri"/>
                          <a:cs typeface="Times New Roman"/>
                        </a:rPr>
                        <a:t>18 de agosto</a:t>
                      </a:r>
                      <a:endParaRPr lang="es-CL" sz="140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20000"/>
                        </a:lnSpc>
                        <a:spcAft>
                          <a:spcPts val="0"/>
                        </a:spcAft>
                      </a:pPr>
                      <a:endParaRPr lang="es-ES" sz="1400" dirty="0">
                        <a:latin typeface="Arial Narrow"/>
                        <a:ea typeface="Calibri"/>
                        <a:cs typeface="Times New Roman"/>
                      </a:endParaRPr>
                    </a:p>
                    <a:p>
                      <a:pPr algn="just">
                        <a:lnSpc>
                          <a:spcPct val="120000"/>
                        </a:lnSpc>
                        <a:spcAft>
                          <a:spcPts val="0"/>
                        </a:spcAft>
                      </a:pPr>
                      <a:r>
                        <a:rPr lang="es-ES" sz="1400" dirty="0">
                          <a:latin typeface="Arial Narrow"/>
                          <a:ea typeface="Calibri"/>
                          <a:cs typeface="Times New Roman"/>
                        </a:rPr>
                        <a:t>AEROPUERTO PRESIDENTE IBAÑEZ</a:t>
                      </a:r>
                      <a:endParaRPr lang="es-CL" sz="140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s-ES" sz="1400" dirty="0">
                          <a:latin typeface="Arial Narrow"/>
                          <a:ea typeface="Times New Roman"/>
                          <a:cs typeface="Lucida Sans"/>
                        </a:rPr>
                        <a:t>Ráfagas de hasta 37 nudos, chubascos de nieve. Pista 07 cubierta con hielo inferior a 1,0 cms. (08:50 hrs. local). </a:t>
                      </a:r>
                      <a:r>
                        <a:rPr lang="es-ES" sz="1400" b="1" dirty="0">
                          <a:latin typeface="Arial Narrow"/>
                          <a:ea typeface="Times New Roman"/>
                          <a:cs typeface="Lucida Sans"/>
                        </a:rPr>
                        <a:t>Vuelos DAP cancelados.</a:t>
                      </a:r>
                      <a:endParaRPr lang="es-CL" sz="1400" dirty="0">
                        <a:latin typeface="Arial Narrow"/>
                        <a:ea typeface="Times New Roman"/>
                        <a:cs typeface="Lucida Sans"/>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90420">
                <a:tc vMerge="1">
                  <a:txBody>
                    <a:bodyPr/>
                    <a:lstStyle/>
                    <a:p>
                      <a:pPr algn="ctr">
                        <a:lnSpc>
                          <a:spcPct val="120000"/>
                        </a:lnSpc>
                        <a:spcAft>
                          <a:spcPts val="0"/>
                        </a:spcAft>
                      </a:pPr>
                      <a:endParaRPr lang="es-ES" sz="140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20000"/>
                        </a:lnSpc>
                        <a:spcAft>
                          <a:spcPts val="0"/>
                        </a:spcAft>
                      </a:pPr>
                      <a:endParaRPr lang="es-ES" sz="140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endParaRPr lang="es-CL" sz="1400" dirty="0">
                        <a:latin typeface="Arial Narrow"/>
                        <a:ea typeface="Calibri"/>
                        <a:cs typeface="Times New Roman"/>
                      </a:endParaRPr>
                    </a:p>
                    <a:p>
                      <a:pPr algn="just">
                        <a:lnSpc>
                          <a:spcPct val="120000"/>
                        </a:lnSpc>
                        <a:spcAft>
                          <a:spcPts val="0"/>
                        </a:spcAft>
                      </a:pPr>
                      <a:r>
                        <a:rPr lang="en-US" sz="1400" dirty="0">
                          <a:latin typeface="Arial Narrow"/>
                          <a:ea typeface="Calibri"/>
                          <a:cs typeface="Times New Roman"/>
                        </a:rPr>
                        <a:t>PUERTO WILLIAMS</a:t>
                      </a:r>
                      <a:endParaRPr lang="es-CL" sz="140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s-ES" sz="1400" dirty="0">
                          <a:latin typeface="Arial Narrow"/>
                          <a:ea typeface="Times New Roman"/>
                          <a:cs typeface="Lucida Sans"/>
                        </a:rPr>
                        <a:t>Ráfagas de viento de hasta 56 nudos (1200Z), visibilidad reducida a 400 mts. (1900Z), nieve fuerte. </a:t>
                      </a:r>
                      <a:r>
                        <a:rPr lang="es-ES" sz="1400" b="1" dirty="0">
                          <a:latin typeface="Arial Narrow"/>
                          <a:ea typeface="Times New Roman"/>
                          <a:cs typeface="Lucida Sans"/>
                        </a:rPr>
                        <a:t>Vuelos DAP Cancelados.</a:t>
                      </a:r>
                      <a:endParaRPr lang="es-CL" sz="1400" dirty="0">
                        <a:latin typeface="Arial Narrow"/>
                        <a:ea typeface="Times New Roman"/>
                        <a:cs typeface="Lucida Sans"/>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90420">
                <a:tc vMerge="1">
                  <a:txBody>
                    <a:bodyPr/>
                    <a:lstStyle/>
                    <a:p>
                      <a:pPr algn="ctr">
                        <a:lnSpc>
                          <a:spcPct val="120000"/>
                        </a:lnSpc>
                        <a:spcAft>
                          <a:spcPts val="0"/>
                        </a:spcAft>
                      </a:pPr>
                      <a:endParaRPr lang="es-ES" sz="140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s-ES" sz="1400" dirty="0">
                          <a:latin typeface="Arial Narrow"/>
                          <a:ea typeface="Calibri"/>
                          <a:cs typeface="Times New Roman"/>
                        </a:rPr>
                        <a:t>15 de septiembre</a:t>
                      </a:r>
                      <a:endParaRPr lang="es-CL" sz="140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20000"/>
                        </a:lnSpc>
                        <a:spcAft>
                          <a:spcPts val="0"/>
                        </a:spcAft>
                      </a:pPr>
                      <a:r>
                        <a:rPr lang="en-US" sz="1400" dirty="0">
                          <a:latin typeface="Arial Narrow"/>
                          <a:ea typeface="Calibri"/>
                          <a:cs typeface="Times New Roman"/>
                        </a:rPr>
                        <a:t>AEROPUERTO PRESIDENTE IBAÑEZ</a:t>
                      </a:r>
                    </a:p>
                    <a:p>
                      <a:pPr algn="ctr">
                        <a:lnSpc>
                          <a:spcPct val="120000"/>
                        </a:lnSpc>
                        <a:spcAft>
                          <a:spcPts val="0"/>
                        </a:spcAft>
                      </a:pPr>
                      <a:endParaRPr lang="es-CL" sz="1400" dirty="0">
                        <a:latin typeface="Arial Narrow"/>
                        <a:ea typeface="Calibri"/>
                        <a:cs typeface="Times New Roman"/>
                      </a:endParaRPr>
                    </a:p>
                    <a:p>
                      <a:pPr algn="ctr">
                        <a:lnSpc>
                          <a:spcPct val="120000"/>
                        </a:lnSpc>
                        <a:spcAft>
                          <a:spcPts val="0"/>
                        </a:spcAft>
                      </a:pPr>
                      <a:r>
                        <a:rPr lang="en-US" sz="1400" dirty="0">
                          <a:latin typeface="Arial Narrow"/>
                          <a:ea typeface="Calibri"/>
                          <a:cs typeface="Times New Roman"/>
                        </a:rPr>
                        <a:t>PUERTO WILLIAMS</a:t>
                      </a:r>
                      <a:endParaRPr lang="es-CL" sz="140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s-ES" sz="1400" b="0" i="0" dirty="0">
                          <a:latin typeface="Arial Narrow"/>
                          <a:ea typeface="Times New Roman"/>
                          <a:cs typeface="Lucida Sans"/>
                        </a:rPr>
                        <a:t>No hubo vuelos por movilización personal D.G.A.C</a:t>
                      </a:r>
                      <a:r>
                        <a:rPr lang="es-ES" sz="1400" dirty="0">
                          <a:latin typeface="Arial Narrow"/>
                          <a:ea typeface="Times New Roman"/>
                          <a:cs typeface="Lucida Sans"/>
                        </a:rPr>
                        <a:t>. </a:t>
                      </a:r>
                      <a:r>
                        <a:rPr lang="es-ES" sz="1400" b="1" dirty="0">
                          <a:latin typeface="Arial Narrow"/>
                          <a:ea typeface="Times New Roman"/>
                          <a:cs typeface="Lucida Sans"/>
                        </a:rPr>
                        <a:t>Sin operaciones aéreas.</a:t>
                      </a:r>
                      <a:endParaRPr lang="es-CL" sz="1400" dirty="0">
                        <a:latin typeface="Arial Narrow"/>
                        <a:ea typeface="Times New Roman"/>
                        <a:cs typeface="Lucida Sans"/>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91554">
                <a:tc vMerge="1">
                  <a:txBody>
                    <a:bodyPr/>
                    <a:lstStyle/>
                    <a:p>
                      <a:pPr algn="ctr">
                        <a:lnSpc>
                          <a:spcPct val="120000"/>
                        </a:lnSpc>
                        <a:spcAft>
                          <a:spcPts val="0"/>
                        </a:spcAft>
                      </a:pPr>
                      <a:endParaRPr lang="es-ES" sz="140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20000"/>
                        </a:lnSpc>
                        <a:spcAft>
                          <a:spcPts val="0"/>
                        </a:spcAft>
                      </a:pPr>
                      <a:r>
                        <a:rPr lang="es-ES" sz="1400" dirty="0">
                          <a:latin typeface="Arial Narrow"/>
                          <a:ea typeface="Calibri"/>
                          <a:cs typeface="Times New Roman"/>
                        </a:rPr>
                        <a:t>16 de septiembre</a:t>
                      </a:r>
                      <a:endParaRPr lang="es-CL" sz="140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20000"/>
                        </a:lnSpc>
                        <a:spcAft>
                          <a:spcPts val="0"/>
                        </a:spcAft>
                      </a:pPr>
                      <a:endParaRPr lang="es-ES" sz="1400" dirty="0">
                        <a:latin typeface="Arial Narrow"/>
                        <a:ea typeface="Calibri"/>
                        <a:cs typeface="Times New Roman"/>
                      </a:endParaRPr>
                    </a:p>
                    <a:p>
                      <a:pPr algn="just">
                        <a:lnSpc>
                          <a:spcPct val="120000"/>
                        </a:lnSpc>
                        <a:spcAft>
                          <a:spcPts val="0"/>
                        </a:spcAft>
                      </a:pPr>
                      <a:r>
                        <a:rPr lang="es-ES" sz="1400" dirty="0">
                          <a:latin typeface="Arial Narrow"/>
                          <a:ea typeface="Calibri"/>
                          <a:cs typeface="Times New Roman"/>
                        </a:rPr>
                        <a:t>AEROPUERTO PRESIDENTE IBAÑEZ</a:t>
                      </a:r>
                      <a:endParaRPr lang="es-CL" sz="140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s-ES" sz="1400" dirty="0">
                          <a:latin typeface="Arial Narrow"/>
                          <a:ea typeface="Times New Roman"/>
                          <a:cs typeface="Lucida Sans"/>
                        </a:rPr>
                        <a:t>Ráfagas de viento de hasta 38 nudos (1600Z), con chubascos débiles de agua durante parte del día. </a:t>
                      </a:r>
                      <a:r>
                        <a:rPr lang="es-ES" sz="1400" b="1" dirty="0">
                          <a:latin typeface="Arial Narrow"/>
                          <a:ea typeface="Times New Roman"/>
                          <a:cs typeface="Lucida Sans"/>
                        </a:rPr>
                        <a:t>Vuelos DAP demorados durante el día, posteriormente son cancelados.</a:t>
                      </a:r>
                      <a:endParaRPr lang="es-CL" sz="1400" dirty="0">
                        <a:latin typeface="Arial Narrow"/>
                        <a:ea typeface="Times New Roman"/>
                        <a:cs typeface="Lucida Sans"/>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91554">
                <a:tc vMerge="1">
                  <a:txBody>
                    <a:bodyPr/>
                    <a:lstStyle/>
                    <a:p>
                      <a:pPr algn="ctr">
                        <a:lnSpc>
                          <a:spcPct val="120000"/>
                        </a:lnSpc>
                        <a:spcAft>
                          <a:spcPts val="0"/>
                        </a:spcAft>
                      </a:pPr>
                      <a:endParaRPr lang="es-ES" sz="140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20000"/>
                        </a:lnSpc>
                        <a:spcAft>
                          <a:spcPts val="0"/>
                        </a:spcAft>
                      </a:pPr>
                      <a:endParaRPr lang="es-ES" sz="140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endParaRPr lang="es-ES" sz="1400" dirty="0">
                        <a:latin typeface="Arial Narrow"/>
                        <a:ea typeface="Calibri"/>
                        <a:cs typeface="Times New Roman"/>
                      </a:endParaRPr>
                    </a:p>
                    <a:p>
                      <a:pPr algn="ctr">
                        <a:lnSpc>
                          <a:spcPct val="120000"/>
                        </a:lnSpc>
                        <a:spcAft>
                          <a:spcPts val="0"/>
                        </a:spcAft>
                      </a:pPr>
                      <a:r>
                        <a:rPr lang="en-US" sz="1400" dirty="0">
                          <a:latin typeface="Arial Narrow"/>
                          <a:ea typeface="Calibri"/>
                          <a:cs typeface="Times New Roman"/>
                        </a:rPr>
                        <a:t>PUERTO WILLIAMS</a:t>
                      </a:r>
                      <a:endParaRPr lang="es-CL" sz="1400" dirty="0">
                        <a:latin typeface="Arial Narrow"/>
                        <a:ea typeface="Calibri"/>
                        <a:cs typeface="Times New Roman"/>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s-ES" sz="1400" dirty="0">
                          <a:latin typeface="Arial Narrow"/>
                          <a:ea typeface="Times New Roman"/>
                          <a:cs typeface="Lucida Sans"/>
                        </a:rPr>
                        <a:t>Ráfagas de viento de hasta 40 nudos (1500Z), chubascos débiles de nieve durante parte del día. </a:t>
                      </a:r>
                      <a:r>
                        <a:rPr lang="es-ES" sz="1400" b="1" dirty="0">
                          <a:latin typeface="Arial Narrow"/>
                          <a:ea typeface="Times New Roman"/>
                          <a:cs typeface="Lucida Sans"/>
                        </a:rPr>
                        <a:t>Vuelos DAP demorados durante el día, posterior mente son cancelados.</a:t>
                      </a:r>
                      <a:endParaRPr lang="es-CL" sz="1400" dirty="0">
                        <a:latin typeface="Arial Narrow"/>
                        <a:ea typeface="Times New Roman"/>
                        <a:cs typeface="Lucida Sans"/>
                      </a:endParaRPr>
                    </a:p>
                  </a:txBody>
                  <a:tcPr marL="19303" marR="19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bl>
          </a:graphicData>
        </a:graphic>
      </p:graphicFrame>
      <p:sp>
        <p:nvSpPr>
          <p:cNvPr id="5" name="1 Título"/>
          <p:cNvSpPr txBox="1">
            <a:spLocks/>
          </p:cNvSpPr>
          <p:nvPr/>
        </p:nvSpPr>
        <p:spPr>
          <a:xfrm>
            <a:off x="467544" y="0"/>
            <a:ext cx="8229600" cy="1143000"/>
          </a:xfrm>
          <a:prstGeom prst="rect">
            <a:avLst/>
          </a:prstGeom>
        </p:spPr>
        <p:txBody>
          <a:bodyP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ANÁLISIS DE RIESGOS </a:t>
            </a:r>
            <a:b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b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ASOCIADOS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7200" y="274638"/>
            <a:ext cx="8229600" cy="1143000"/>
          </a:xfrm>
          <a:prstGeom prst="rect">
            <a:avLst/>
          </a:prstGeom>
        </p:spPr>
        <p:txBody>
          <a:bodyPr/>
          <a:lstStyle/>
          <a:p>
            <a:pPr algn="r"/>
            <a:r>
              <a:rPr lang="es-CL" sz="2400" dirty="0">
                <a:solidFill>
                  <a:schemeClr val="bg1">
                    <a:lumMod val="50000"/>
                  </a:schemeClr>
                </a:solidFill>
                <a:latin typeface="Arial Narrow" pitchFamily="34" charset="0"/>
              </a:rPr>
              <a:t>SITUACION ACTUAL</a:t>
            </a:r>
          </a:p>
        </p:txBody>
      </p:sp>
      <p:sp>
        <p:nvSpPr>
          <p:cNvPr id="3" name="2 Marcador de contenido"/>
          <p:cNvSpPr>
            <a:spLocks noGrp="1"/>
          </p:cNvSpPr>
          <p:nvPr>
            <p:ph idx="1"/>
          </p:nvPr>
        </p:nvSpPr>
        <p:spPr>
          <a:xfrm>
            <a:off x="395536" y="1268760"/>
            <a:ext cx="8229600" cy="4525963"/>
          </a:xfrm>
        </p:spPr>
        <p:txBody>
          <a:bodyPr>
            <a:noAutofit/>
          </a:bodyPr>
          <a:lstStyle/>
          <a:p>
            <a:endParaRPr lang="es-CL" sz="1200" dirty="0"/>
          </a:p>
          <a:p>
            <a:pPr algn="just"/>
            <a:r>
              <a:rPr lang="es-CL" sz="1800" dirty="0"/>
              <a:t>Existen contratos y convenios con empresas de servicios marítimo y aéreos que mediante la entrega de subsidios a la Oferta y a la Demanda permiten a los habitantes </a:t>
            </a:r>
            <a:r>
              <a:rPr lang="es-CL" sz="1800" b="1" i="1" dirty="0"/>
              <a:t>residentes</a:t>
            </a:r>
            <a:r>
              <a:rPr lang="es-CL" sz="1800" dirty="0"/>
              <a:t> de las localidades de Puerto Williams y Puerto Toro contar con servicios de transporte en rutas marítima y aérea.</a:t>
            </a:r>
          </a:p>
          <a:p>
            <a:pPr algn="just"/>
            <a:endParaRPr lang="es-CL" sz="1050" dirty="0"/>
          </a:p>
          <a:p>
            <a:pPr algn="just"/>
            <a:r>
              <a:rPr lang="es-CL" sz="1800" dirty="0"/>
              <a:t>El Estado entrega </a:t>
            </a:r>
            <a:r>
              <a:rPr lang="es-CL" sz="1800" b="1" i="1" dirty="0"/>
              <a:t>subsidios al transporte aéreo y marítimo para los habitantes de la zona</a:t>
            </a:r>
            <a:r>
              <a:rPr lang="es-CL" sz="1800" dirty="0"/>
              <a:t>, administrado por el Ministerio de Transportes y Telecomunicaciones:</a:t>
            </a:r>
          </a:p>
          <a:p>
            <a:pPr lvl="1" algn="just"/>
            <a:r>
              <a:rPr lang="es-CL" sz="1600" dirty="0"/>
              <a:t>Subsidio a la Oferta:  actualmente aplica para el Servicio Marítimo Puerto Williams – Punta Arenas.</a:t>
            </a:r>
          </a:p>
          <a:p>
            <a:pPr lvl="1" algn="just"/>
            <a:r>
              <a:rPr lang="es-CL" sz="1600" dirty="0"/>
              <a:t>Subsidio a la Demanda: Corresponde a una rebaja tarifaria para los usuarios residentes de Puerto Williams con ciertas características socioeconómicas y una frecuencia de uso del servicio aéreo Puerto Williams – Punta Arenas.</a:t>
            </a:r>
          </a:p>
          <a:p>
            <a:pPr algn="just"/>
            <a:endParaRPr lang="es-CL" sz="1800" dirty="0"/>
          </a:p>
          <a:p>
            <a:pPr algn="just"/>
            <a:endParaRPr lang="es-CL" sz="1800" dirty="0"/>
          </a:p>
        </p:txBody>
      </p:sp>
      <p:sp>
        <p:nvSpPr>
          <p:cNvPr id="13721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Arial" pitchFamily="34" charset="0"/>
                <a:cs typeface="Arial" pitchFamily="34" charset="0"/>
              </a:rPr>
              <a:t/>
            </a:r>
            <a:br>
              <a:rPr kumimoji="0" lang="es-ES" sz="1800" b="0" i="0" u="none" strike="noStrike" cap="none" normalizeH="0" baseline="0" dirty="0">
                <a:ln>
                  <a:noFill/>
                </a:ln>
                <a:solidFill>
                  <a:schemeClr val="tx1"/>
                </a:solidFill>
                <a:effectLst/>
                <a:latin typeface="Arial" pitchFamily="34" charset="0"/>
                <a:cs typeface="Arial" pitchFamily="34" charset="0"/>
              </a:rPr>
            </a:br>
            <a:endParaRPr kumimoji="0" lang="es-ES" sz="1800" b="0" i="0" u="none" strike="noStrike" cap="none" normalizeH="0" baseline="0" dirty="0">
              <a:ln>
                <a:noFill/>
              </a:ln>
              <a:solidFill>
                <a:schemeClr val="tx1"/>
              </a:solidFill>
              <a:effectLst/>
              <a:latin typeface="Arial" pitchFamily="34" charset="0"/>
              <a:cs typeface="Arial" pitchFamily="34" charset="0"/>
            </a:endParaRPr>
          </a:p>
        </p:txBody>
      </p:sp>
      <p:sp>
        <p:nvSpPr>
          <p:cNvPr id="137218" name="Rectangle 2"/>
          <p:cNvSpPr>
            <a:spLocks noChangeArrowheads="1"/>
          </p:cNvSpPr>
          <p:nvPr/>
        </p:nvSpPr>
        <p:spPr bwMode="auto">
          <a:xfrm>
            <a:off x="0" y="0"/>
            <a:ext cx="3017838" cy="11113"/>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Tree>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467544" y="1196752"/>
            <a:ext cx="8229600" cy="4525963"/>
          </a:xfrm>
        </p:spPr>
        <p:txBody>
          <a:bodyPr/>
          <a:lstStyle/>
          <a:p>
            <a:pPr algn="just"/>
            <a:r>
              <a:rPr lang="es-CL" sz="2000" dirty="0"/>
              <a:t>Durante el año 2013 hubo 1 día con problemas para realizar el servicio, los años 2014 y 2015 se detectaron 3 días con eventos en cada uno.</a:t>
            </a:r>
          </a:p>
          <a:p>
            <a:pPr algn="just"/>
            <a:endParaRPr lang="es-CL" sz="2000" dirty="0"/>
          </a:p>
          <a:p>
            <a:pPr algn="just"/>
            <a:r>
              <a:rPr lang="es-CL" sz="2000" dirty="0"/>
              <a:t>En promedio se puede alcanzar los 2,3 días en los cuales no se ha prestado servicio, lo que equivale a un 0,64% de los días en un año de condiciones climáticas adversas. Esto indica que las operaciones aéreas no se han visto afectadas mayormente por factores climáticos.</a:t>
            </a:r>
          </a:p>
          <a:p>
            <a:pPr algn="just"/>
            <a:endParaRPr lang="es-CL" sz="2000" dirty="0"/>
          </a:p>
          <a:p>
            <a:pPr algn="just"/>
            <a:r>
              <a:rPr lang="es-CL" sz="2000" dirty="0"/>
              <a:t>Cabe mencionar que se detectó un día (15/09/2015) en el cual no se pudo operar debido a una movilización de los funcionarios de la DGAC. Esto indica la presencia de un riesgo ajeno al Operador, lo cual se debe tener en consideración en el análisis.</a:t>
            </a:r>
          </a:p>
        </p:txBody>
      </p:sp>
      <p:sp>
        <p:nvSpPr>
          <p:cNvPr id="4" name="1 Título"/>
          <p:cNvSpPr txBox="1">
            <a:spLocks/>
          </p:cNvSpPr>
          <p:nvPr/>
        </p:nvSpPr>
        <p:spPr>
          <a:xfrm>
            <a:off x="467544" y="0"/>
            <a:ext cx="8229600" cy="1143000"/>
          </a:xfrm>
          <a:prstGeom prst="rect">
            <a:avLst/>
          </a:prstGeom>
        </p:spPr>
        <p:txBody>
          <a:bodyP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ANÁLISIS DE RIESGOS </a:t>
            </a:r>
            <a:b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b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ASOCIADOS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nvPr>
        </p:nvGraphicFramePr>
        <p:xfrm>
          <a:off x="251521" y="1556792"/>
          <a:ext cx="8640959" cy="4846253"/>
        </p:xfrm>
        <a:graphic>
          <a:graphicData uri="http://schemas.openxmlformats.org/drawingml/2006/table">
            <a:tbl>
              <a:tblPr/>
              <a:tblGrid>
                <a:gridCol w="1512167">
                  <a:extLst>
                    <a:ext uri="{9D8B030D-6E8A-4147-A177-3AD203B41FA5}">
                      <a16:colId xmlns:a16="http://schemas.microsoft.com/office/drawing/2014/main" xmlns="" val="20000"/>
                    </a:ext>
                  </a:extLst>
                </a:gridCol>
                <a:gridCol w="2990227">
                  <a:extLst>
                    <a:ext uri="{9D8B030D-6E8A-4147-A177-3AD203B41FA5}">
                      <a16:colId xmlns:a16="http://schemas.microsoft.com/office/drawing/2014/main" xmlns="" val="20001"/>
                    </a:ext>
                  </a:extLst>
                </a:gridCol>
                <a:gridCol w="3130454">
                  <a:extLst>
                    <a:ext uri="{9D8B030D-6E8A-4147-A177-3AD203B41FA5}">
                      <a16:colId xmlns:a16="http://schemas.microsoft.com/office/drawing/2014/main" xmlns="" val="20002"/>
                    </a:ext>
                  </a:extLst>
                </a:gridCol>
                <a:gridCol w="1008111">
                  <a:extLst>
                    <a:ext uri="{9D8B030D-6E8A-4147-A177-3AD203B41FA5}">
                      <a16:colId xmlns:a16="http://schemas.microsoft.com/office/drawing/2014/main" xmlns="" val="20003"/>
                    </a:ext>
                  </a:extLst>
                </a:gridCol>
              </a:tblGrid>
              <a:tr h="738050">
                <a:tc>
                  <a:txBody>
                    <a:bodyPr/>
                    <a:lstStyle/>
                    <a:p>
                      <a:pPr algn="ctr">
                        <a:lnSpc>
                          <a:spcPct val="115000"/>
                        </a:lnSpc>
                        <a:spcAft>
                          <a:spcPts val="1000"/>
                        </a:spcAft>
                      </a:pPr>
                      <a:r>
                        <a:rPr lang="es-ES_tradnl" sz="1400" b="1" i="1" dirty="0">
                          <a:latin typeface="Arial Narrow"/>
                          <a:ea typeface="Times New Roman"/>
                          <a:cs typeface="Lucida Sans"/>
                        </a:rPr>
                        <a:t>Riesgo</a:t>
                      </a:r>
                      <a:endParaRPr lang="es-CL" sz="1400"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s-ES_tradnl" sz="1400" b="1" i="1" dirty="0">
                          <a:latin typeface="Arial Narrow"/>
                          <a:ea typeface="Times New Roman"/>
                          <a:cs typeface="Lucida Sans"/>
                        </a:rPr>
                        <a:t>Descripción del Riesgo</a:t>
                      </a:r>
                      <a:endParaRPr lang="es-CL" sz="1400"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s-ES_tradnl" sz="1400" b="1" i="1" dirty="0">
                          <a:latin typeface="Arial Narrow"/>
                          <a:ea typeface="Times New Roman"/>
                          <a:cs typeface="Lucida Sans"/>
                        </a:rPr>
                        <a:t>Efecto Principal</a:t>
                      </a:r>
                      <a:endParaRPr lang="es-CL" sz="1400"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s-ES_tradnl" sz="1400" b="1" dirty="0">
                          <a:latin typeface="Arial Narrow"/>
                          <a:ea typeface="Times New Roman"/>
                          <a:cs typeface="Lucida Sans"/>
                        </a:rPr>
                        <a:t>Agentes Responsables</a:t>
                      </a:r>
                      <a:endParaRPr lang="es-CL" sz="1400"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630102">
                <a:tc>
                  <a:txBody>
                    <a:bodyPr/>
                    <a:lstStyle/>
                    <a:p>
                      <a:pPr algn="ctr">
                        <a:lnSpc>
                          <a:spcPct val="115000"/>
                        </a:lnSpc>
                        <a:spcAft>
                          <a:spcPts val="1000"/>
                        </a:spcAft>
                      </a:pPr>
                      <a:r>
                        <a:rPr lang="es-ES_tradnl" sz="1400" dirty="0">
                          <a:latin typeface="Arial Narrow"/>
                          <a:ea typeface="Times New Roman"/>
                          <a:cs typeface="Lucida Sans"/>
                        </a:rPr>
                        <a:t>Riesgo de disminución de demanda</a:t>
                      </a:r>
                      <a:endParaRPr lang="es-CL" sz="1400"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s-ES_tradnl" sz="1400" dirty="0">
                          <a:latin typeface="Arial Narrow"/>
                          <a:ea typeface="Times New Roman"/>
                          <a:cs typeface="Lucida Sans"/>
                        </a:rPr>
                        <a:t>La demanda es menor a la prevista.</a:t>
                      </a:r>
                      <a:endParaRPr lang="es-CL" sz="1400"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s-ES_tradnl" sz="1400" dirty="0">
                          <a:latin typeface="Arial Narrow"/>
                          <a:ea typeface="Times New Roman"/>
                          <a:cs typeface="Lucida Sans"/>
                        </a:rPr>
                        <a:t>Menores ingresos del operador pudiendo entrar en default el contrato.</a:t>
                      </a:r>
                      <a:endParaRPr lang="es-CL" sz="1400"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s-ES_tradnl" sz="1400" dirty="0">
                          <a:latin typeface="Arial Narrow"/>
                          <a:ea typeface="Times New Roman"/>
                          <a:cs typeface="Lucida Sans"/>
                        </a:rPr>
                        <a:t>Estado</a:t>
                      </a:r>
                      <a:endParaRPr lang="es-CL" sz="1400" dirty="0">
                        <a:latin typeface="Arial Narrow"/>
                        <a:ea typeface="Times New Roman"/>
                        <a:cs typeface="Lucida Sans"/>
                      </a:endParaRPr>
                    </a:p>
                    <a:p>
                      <a:pPr algn="ctr">
                        <a:lnSpc>
                          <a:spcPct val="115000"/>
                        </a:lnSpc>
                        <a:spcAft>
                          <a:spcPts val="1000"/>
                        </a:spcAft>
                      </a:pPr>
                      <a:r>
                        <a:rPr lang="es-ES_tradnl" sz="1400" dirty="0">
                          <a:latin typeface="Arial Narrow"/>
                          <a:ea typeface="Times New Roman"/>
                          <a:cs typeface="Lucida Sans"/>
                        </a:rPr>
                        <a:t>Operador</a:t>
                      </a:r>
                      <a:endParaRPr lang="es-CL" sz="1400"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756148">
                <a:tc>
                  <a:txBody>
                    <a:bodyPr/>
                    <a:lstStyle/>
                    <a:p>
                      <a:pPr algn="ctr">
                        <a:lnSpc>
                          <a:spcPct val="115000"/>
                        </a:lnSpc>
                        <a:spcAft>
                          <a:spcPts val="1000"/>
                        </a:spcAft>
                      </a:pPr>
                      <a:r>
                        <a:rPr lang="es-ES_tradnl" sz="1400" dirty="0">
                          <a:latin typeface="Arial Narrow"/>
                          <a:ea typeface="Times New Roman"/>
                          <a:cs typeface="Lucida Sans"/>
                        </a:rPr>
                        <a:t>Riesgo de aumento considerable de la demanda</a:t>
                      </a:r>
                      <a:endParaRPr lang="es-CL" sz="1400"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s-ES_tradnl" sz="1400" dirty="0">
                          <a:latin typeface="Arial Narrow"/>
                          <a:ea typeface="Times New Roman"/>
                          <a:cs typeface="Lucida Sans"/>
                        </a:rPr>
                        <a:t>La capacidad de los medios de transporte no es suficiente para cubrir la demanda.</a:t>
                      </a:r>
                      <a:endParaRPr lang="es-CL" sz="1400"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s-ES_tradnl" sz="1400" dirty="0">
                          <a:latin typeface="Arial Narrow"/>
                          <a:ea typeface="Times New Roman"/>
                          <a:cs typeface="Lucida Sans"/>
                        </a:rPr>
                        <a:t>Deterioro del nivel de servicio.</a:t>
                      </a:r>
                      <a:endParaRPr lang="es-CL" sz="1400"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s-ES_tradnl" sz="1400" dirty="0">
                          <a:latin typeface="Arial Narrow"/>
                          <a:ea typeface="Times New Roman"/>
                          <a:cs typeface="Lucida Sans"/>
                        </a:rPr>
                        <a:t>Estado</a:t>
                      </a:r>
                      <a:endParaRPr lang="es-CL" sz="1400" dirty="0">
                        <a:latin typeface="Arial Narrow"/>
                        <a:ea typeface="Times New Roman"/>
                        <a:cs typeface="Lucida Sans"/>
                      </a:endParaRPr>
                    </a:p>
                    <a:p>
                      <a:pPr algn="ctr">
                        <a:lnSpc>
                          <a:spcPct val="115000"/>
                        </a:lnSpc>
                        <a:spcAft>
                          <a:spcPts val="1000"/>
                        </a:spcAft>
                      </a:pPr>
                      <a:r>
                        <a:rPr lang="es-ES_tradnl" sz="1400" dirty="0">
                          <a:latin typeface="Arial Narrow"/>
                          <a:ea typeface="Times New Roman"/>
                          <a:cs typeface="Lucida Sans"/>
                        </a:rPr>
                        <a:t>Operador</a:t>
                      </a:r>
                      <a:endParaRPr lang="es-CL" sz="1400"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956992">
                <a:tc>
                  <a:txBody>
                    <a:bodyPr/>
                    <a:lstStyle/>
                    <a:p>
                      <a:pPr algn="ctr">
                        <a:lnSpc>
                          <a:spcPct val="115000"/>
                        </a:lnSpc>
                        <a:spcAft>
                          <a:spcPts val="1000"/>
                        </a:spcAft>
                      </a:pPr>
                      <a:r>
                        <a:rPr lang="es-ES_tradnl" sz="1400" dirty="0">
                          <a:latin typeface="Arial Narrow"/>
                          <a:ea typeface="Times New Roman"/>
                          <a:cs typeface="Lucida Sans"/>
                        </a:rPr>
                        <a:t>Riesgo de construcción de rutas viales en la región</a:t>
                      </a:r>
                      <a:endParaRPr lang="es-CL" sz="1400"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s-ES_tradnl" sz="1400" dirty="0">
                          <a:latin typeface="Arial Narrow"/>
                          <a:ea typeface="Times New Roman"/>
                          <a:cs typeface="Lucida Sans"/>
                        </a:rPr>
                        <a:t>Se encuentra en construcción camino que permitirá embarcar desde Yendegaia. Esto puede afectar la demanda relacionada al negocio de transporte marítimo</a:t>
                      </a:r>
                      <a:endParaRPr lang="es-CL" sz="1400"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s-ES_tradnl" sz="1400" dirty="0">
                          <a:latin typeface="Arial Narrow"/>
                          <a:ea typeface="Times New Roman"/>
                          <a:cs typeface="Lucida Sans"/>
                        </a:rPr>
                        <a:t>La disminución de la demanda por servicios de transporte marítimo puede producir un impacto en los ingresos del Operador</a:t>
                      </a:r>
                      <a:endParaRPr lang="es-CL" sz="1400"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s-ES_tradnl" sz="1400" dirty="0">
                          <a:latin typeface="Arial Narrow"/>
                          <a:ea typeface="Times New Roman"/>
                          <a:cs typeface="Lucida Sans"/>
                        </a:rPr>
                        <a:t>Estado</a:t>
                      </a:r>
                      <a:endParaRPr lang="es-CL" sz="1400" dirty="0">
                        <a:latin typeface="Arial Narrow"/>
                        <a:ea typeface="Times New Roman"/>
                        <a:cs typeface="Lucida Sans"/>
                      </a:endParaRPr>
                    </a:p>
                    <a:p>
                      <a:pPr algn="ctr">
                        <a:lnSpc>
                          <a:spcPct val="115000"/>
                        </a:lnSpc>
                        <a:spcAft>
                          <a:spcPts val="1000"/>
                        </a:spcAft>
                      </a:pPr>
                      <a:r>
                        <a:rPr lang="es-ES_tradnl" sz="1400" dirty="0">
                          <a:latin typeface="Arial Narrow"/>
                          <a:ea typeface="Times New Roman"/>
                          <a:cs typeface="Lucida Sans"/>
                        </a:rPr>
                        <a:t>Operador</a:t>
                      </a:r>
                      <a:endParaRPr lang="es-CL" sz="1400"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732385">
                <a:tc>
                  <a:txBody>
                    <a:bodyPr/>
                    <a:lstStyle/>
                    <a:p>
                      <a:pPr algn="ctr">
                        <a:lnSpc>
                          <a:spcPct val="115000"/>
                        </a:lnSpc>
                        <a:spcAft>
                          <a:spcPts val="1000"/>
                        </a:spcAft>
                      </a:pPr>
                      <a:r>
                        <a:rPr lang="es-ES_tradnl" sz="1400" dirty="0">
                          <a:latin typeface="Arial Narrow"/>
                          <a:ea typeface="Times New Roman"/>
                          <a:cs typeface="Lucida Sans"/>
                        </a:rPr>
                        <a:t>Riesgo de tarifa</a:t>
                      </a:r>
                      <a:endParaRPr lang="es-CL" sz="1400"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s-ES_tradnl" sz="1400" dirty="0">
                          <a:latin typeface="Arial Narrow"/>
                          <a:ea typeface="Times New Roman"/>
                          <a:cs typeface="Lucida Sans"/>
                        </a:rPr>
                        <a:t>La tarifa es resistida por los usuarios</a:t>
                      </a:r>
                      <a:endParaRPr lang="es-CL" sz="1400"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s-ES_tradnl" sz="1400" dirty="0">
                          <a:latin typeface="Arial Narrow"/>
                          <a:ea typeface="Times New Roman"/>
                          <a:cs typeface="Lucida Sans"/>
                        </a:rPr>
                        <a:t>Disminución de ingresos recaudados, perdida de equilibrio económico del contrato</a:t>
                      </a:r>
                      <a:endParaRPr lang="es-CL" sz="1400"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s-ES_tradnl" sz="1400" dirty="0">
                          <a:latin typeface="Arial Narrow"/>
                          <a:ea typeface="Times New Roman"/>
                          <a:cs typeface="Lucida Sans"/>
                        </a:rPr>
                        <a:t>Estado</a:t>
                      </a:r>
                      <a:endParaRPr lang="es-CL" sz="1400"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1008112">
                <a:tc>
                  <a:txBody>
                    <a:bodyPr/>
                    <a:lstStyle/>
                    <a:p>
                      <a:pPr algn="ctr">
                        <a:lnSpc>
                          <a:spcPct val="115000"/>
                        </a:lnSpc>
                        <a:spcAft>
                          <a:spcPts val="1000"/>
                        </a:spcAft>
                      </a:pPr>
                      <a:r>
                        <a:rPr lang="es-ES_tradnl" sz="1400" dirty="0">
                          <a:latin typeface="Arial Narrow"/>
                          <a:ea typeface="Times New Roman"/>
                          <a:cs typeface="Lucida Sans"/>
                        </a:rPr>
                        <a:t>Riesgo de huelgas, paralizaciones del personal de la DGAC</a:t>
                      </a:r>
                      <a:endParaRPr lang="es-CL" sz="1400"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s-ES_tradnl" sz="1400" dirty="0">
                          <a:latin typeface="Arial Narrow"/>
                          <a:ea typeface="Times New Roman"/>
                          <a:cs typeface="Lucida Sans"/>
                        </a:rPr>
                        <a:t>Disminución en la prestación del servicio debido a que la infraestructura no se encuentra disponible para el uso del operador.</a:t>
                      </a:r>
                      <a:endParaRPr lang="es-CL" sz="1400"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s-ES_tradnl" sz="1400" dirty="0">
                          <a:latin typeface="Arial Narrow"/>
                          <a:ea typeface="Times New Roman"/>
                          <a:cs typeface="Lucida Sans"/>
                        </a:rPr>
                        <a:t>Disminución de ingresos y nivel de servicio</a:t>
                      </a:r>
                      <a:endParaRPr lang="es-CL" sz="1400"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s-ES_tradnl" sz="1400" dirty="0">
                          <a:latin typeface="Arial Narrow"/>
                          <a:ea typeface="Times New Roman"/>
                          <a:cs typeface="Lucida Sans"/>
                        </a:rPr>
                        <a:t>Estado</a:t>
                      </a:r>
                      <a:endParaRPr lang="es-CL" sz="1400" dirty="0">
                        <a:latin typeface="Arial Narrow"/>
                        <a:ea typeface="Times New Roman"/>
                        <a:cs typeface="Lucida Sans"/>
                      </a:endParaRPr>
                    </a:p>
                    <a:p>
                      <a:pPr algn="ctr">
                        <a:lnSpc>
                          <a:spcPct val="115000"/>
                        </a:lnSpc>
                        <a:spcAft>
                          <a:spcPts val="1000"/>
                        </a:spcAft>
                      </a:pPr>
                      <a:r>
                        <a:rPr lang="es-ES_tradnl" sz="1400" dirty="0">
                          <a:latin typeface="Arial Narrow"/>
                          <a:ea typeface="Times New Roman"/>
                          <a:cs typeface="Lucida Sans"/>
                        </a:rPr>
                        <a:t>Operador</a:t>
                      </a:r>
                      <a:endParaRPr lang="es-CL" sz="1400"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bl>
          </a:graphicData>
        </a:graphic>
      </p:graphicFrame>
      <p:sp>
        <p:nvSpPr>
          <p:cNvPr id="4" name="3 Rectángulo"/>
          <p:cNvSpPr/>
          <p:nvPr/>
        </p:nvSpPr>
        <p:spPr>
          <a:xfrm>
            <a:off x="395536" y="980728"/>
            <a:ext cx="4271106" cy="461665"/>
          </a:xfrm>
          <a:prstGeom prst="rect">
            <a:avLst/>
          </a:prstGeom>
        </p:spPr>
        <p:txBody>
          <a:bodyPr wrap="none">
            <a:spAutoFit/>
          </a:bodyPr>
          <a:lstStyle/>
          <a:p>
            <a:r>
              <a:rPr lang="es-CL" sz="2400" b="1" u="sng" dirty="0"/>
              <a:t>Riegos en la Etapa de Operación</a:t>
            </a:r>
          </a:p>
        </p:txBody>
      </p:sp>
      <p:sp>
        <p:nvSpPr>
          <p:cNvPr id="5" name="1 Título"/>
          <p:cNvSpPr txBox="1">
            <a:spLocks/>
          </p:cNvSpPr>
          <p:nvPr/>
        </p:nvSpPr>
        <p:spPr>
          <a:xfrm>
            <a:off x="467544" y="0"/>
            <a:ext cx="8229600" cy="1143000"/>
          </a:xfrm>
          <a:prstGeom prst="rect">
            <a:avLst/>
          </a:prstGeom>
        </p:spPr>
        <p:txBody>
          <a:bodyP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ANÁLISIS DE RIESGOS </a:t>
            </a:r>
            <a:b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b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ASOCIADOS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nvPr>
        </p:nvGraphicFramePr>
        <p:xfrm>
          <a:off x="251521" y="1556792"/>
          <a:ext cx="8640959" cy="4795962"/>
        </p:xfrm>
        <a:graphic>
          <a:graphicData uri="http://schemas.openxmlformats.org/drawingml/2006/table">
            <a:tbl>
              <a:tblPr/>
              <a:tblGrid>
                <a:gridCol w="1512167">
                  <a:extLst>
                    <a:ext uri="{9D8B030D-6E8A-4147-A177-3AD203B41FA5}">
                      <a16:colId xmlns:a16="http://schemas.microsoft.com/office/drawing/2014/main" xmlns="" val="20000"/>
                    </a:ext>
                  </a:extLst>
                </a:gridCol>
                <a:gridCol w="2990227">
                  <a:extLst>
                    <a:ext uri="{9D8B030D-6E8A-4147-A177-3AD203B41FA5}">
                      <a16:colId xmlns:a16="http://schemas.microsoft.com/office/drawing/2014/main" xmlns="" val="20001"/>
                    </a:ext>
                  </a:extLst>
                </a:gridCol>
                <a:gridCol w="3130454">
                  <a:extLst>
                    <a:ext uri="{9D8B030D-6E8A-4147-A177-3AD203B41FA5}">
                      <a16:colId xmlns:a16="http://schemas.microsoft.com/office/drawing/2014/main" xmlns="" val="20002"/>
                    </a:ext>
                  </a:extLst>
                </a:gridCol>
                <a:gridCol w="1008111">
                  <a:extLst>
                    <a:ext uri="{9D8B030D-6E8A-4147-A177-3AD203B41FA5}">
                      <a16:colId xmlns:a16="http://schemas.microsoft.com/office/drawing/2014/main" xmlns="" val="20003"/>
                    </a:ext>
                  </a:extLst>
                </a:gridCol>
              </a:tblGrid>
              <a:tr h="738050">
                <a:tc>
                  <a:txBody>
                    <a:bodyPr/>
                    <a:lstStyle/>
                    <a:p>
                      <a:pPr algn="ctr">
                        <a:lnSpc>
                          <a:spcPct val="115000"/>
                        </a:lnSpc>
                        <a:spcAft>
                          <a:spcPts val="1000"/>
                        </a:spcAft>
                      </a:pPr>
                      <a:r>
                        <a:rPr lang="es-ES_tradnl" sz="1400" b="1" i="1" dirty="0">
                          <a:latin typeface="Arial Narrow"/>
                          <a:ea typeface="Times New Roman"/>
                          <a:cs typeface="Lucida Sans"/>
                        </a:rPr>
                        <a:t>Riesgo</a:t>
                      </a:r>
                      <a:endParaRPr lang="es-CL" sz="1400"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s-ES_tradnl" sz="1400" b="1" i="1" dirty="0">
                          <a:latin typeface="Arial Narrow"/>
                          <a:ea typeface="Times New Roman"/>
                          <a:cs typeface="Lucida Sans"/>
                        </a:rPr>
                        <a:t>Descripción del Riesgo</a:t>
                      </a:r>
                      <a:endParaRPr lang="es-CL" sz="1400"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s-ES_tradnl" sz="1400" b="1" i="1" dirty="0">
                          <a:latin typeface="Arial Narrow"/>
                          <a:ea typeface="Times New Roman"/>
                          <a:cs typeface="Lucida Sans"/>
                        </a:rPr>
                        <a:t>Efecto Principal</a:t>
                      </a:r>
                      <a:endParaRPr lang="es-CL" sz="1400"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s-ES_tradnl" sz="1400" b="1" dirty="0">
                          <a:latin typeface="Arial Narrow"/>
                          <a:ea typeface="Times New Roman"/>
                          <a:cs typeface="Lucida Sans"/>
                        </a:rPr>
                        <a:t>Agentes Responsables</a:t>
                      </a:r>
                      <a:endParaRPr lang="es-CL" sz="1400"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702110">
                <a:tc>
                  <a:txBody>
                    <a:bodyPr/>
                    <a:lstStyle/>
                    <a:p>
                      <a:pPr algn="ctr">
                        <a:lnSpc>
                          <a:spcPct val="115000"/>
                        </a:lnSpc>
                        <a:spcAft>
                          <a:spcPts val="1000"/>
                        </a:spcAft>
                      </a:pPr>
                      <a:r>
                        <a:rPr lang="es-ES_tradnl" sz="1400" dirty="0">
                          <a:latin typeface="Arial Narrow"/>
                          <a:ea typeface="Times New Roman"/>
                          <a:cs typeface="Lucida Sans"/>
                        </a:rPr>
                        <a:t>Riesgo de discontinuidad del servicio por factores climáticos</a:t>
                      </a:r>
                      <a:endParaRPr lang="es-CL" sz="1400"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s-ES" sz="1400" dirty="0">
                          <a:latin typeface="Arial Narrow"/>
                          <a:ea typeface="Times New Roman"/>
                          <a:cs typeface="Lucida Sans"/>
                        </a:rPr>
                        <a:t>Clima adverso como Temporales provocan que se deje de prestar el servicio por consiguiente pérdidas de ingresos y nivel de servicio.</a:t>
                      </a:r>
                      <a:endParaRPr lang="es-CL" sz="1400"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s-ES" sz="1400" dirty="0">
                          <a:latin typeface="Arial Narrow"/>
                          <a:ea typeface="Times New Roman"/>
                          <a:cs typeface="Lucida Sans"/>
                        </a:rPr>
                        <a:t>Se deja de prestar el servicio por restricciones de clima o fuerza mayor</a:t>
                      </a:r>
                      <a:endParaRPr lang="es-CL" sz="1400"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s-ES_tradnl" sz="1400" dirty="0">
                          <a:latin typeface="Arial Narrow"/>
                          <a:ea typeface="Times New Roman"/>
                          <a:cs typeface="Lucida Sans"/>
                        </a:rPr>
                        <a:t>Operador</a:t>
                      </a:r>
                      <a:endParaRPr lang="es-CL" sz="1400" dirty="0">
                        <a:latin typeface="Arial Narrow"/>
                        <a:ea typeface="Times New Roman"/>
                        <a:cs typeface="Lucida Sans"/>
                      </a:endParaRPr>
                    </a:p>
                    <a:p>
                      <a:pPr algn="ctr">
                        <a:lnSpc>
                          <a:spcPct val="115000"/>
                        </a:lnSpc>
                        <a:spcAft>
                          <a:spcPts val="1000"/>
                        </a:spcAft>
                      </a:pPr>
                      <a:r>
                        <a:rPr lang="es-ES_tradnl" sz="1400" dirty="0">
                          <a:latin typeface="Arial Narrow"/>
                          <a:ea typeface="Times New Roman"/>
                          <a:cs typeface="Lucida Sans"/>
                        </a:rPr>
                        <a:t>Estado</a:t>
                      </a:r>
                      <a:endParaRPr lang="es-CL" sz="1400"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1254539">
                <a:tc>
                  <a:txBody>
                    <a:bodyPr/>
                    <a:lstStyle/>
                    <a:p>
                      <a:pPr algn="ctr">
                        <a:lnSpc>
                          <a:spcPct val="115000"/>
                        </a:lnSpc>
                        <a:spcAft>
                          <a:spcPts val="1000"/>
                        </a:spcAft>
                      </a:pPr>
                      <a:r>
                        <a:rPr lang="es-ES_tradnl" sz="1400" dirty="0">
                          <a:latin typeface="Arial Narrow"/>
                          <a:ea typeface="Times New Roman"/>
                          <a:cs typeface="Lucida Sans"/>
                        </a:rPr>
                        <a:t>Riesgo de no presencia de personal calificado de la DGAC para que aterrice/despegue la aeronave en Puerto Williams.</a:t>
                      </a:r>
                      <a:endParaRPr lang="es-CL" sz="1400"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s-ES_tradnl" sz="1400" dirty="0">
                          <a:latin typeface="Arial Narrow"/>
                          <a:ea typeface="Times New Roman"/>
                          <a:cs typeface="Lucida Sans"/>
                        </a:rPr>
                        <a:t>El Estado no dispone de personal administrativo permanente para operar los sistemas de seguridad y radioayudas para el correcto aterrizaje de las aeronaves.</a:t>
                      </a:r>
                      <a:endParaRPr lang="es-CL" sz="1400"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s-ES_tradnl" sz="1400" dirty="0">
                          <a:latin typeface="Arial Narrow"/>
                          <a:ea typeface="Times New Roman"/>
                          <a:cs typeface="Lucida Sans"/>
                        </a:rPr>
                        <a:t>Operador no puede utilizar aeronaves de mayor capacidad</a:t>
                      </a:r>
                      <a:endParaRPr lang="es-CL" sz="1400"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s-ES_tradnl" sz="1400" dirty="0">
                          <a:latin typeface="Arial Narrow"/>
                          <a:ea typeface="Times New Roman"/>
                          <a:cs typeface="Lucida Sans"/>
                        </a:rPr>
                        <a:t>Estado</a:t>
                      </a:r>
                      <a:endParaRPr lang="es-CL" sz="1400"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1358908">
                <a:tc>
                  <a:txBody>
                    <a:bodyPr/>
                    <a:lstStyle/>
                    <a:p>
                      <a:pPr algn="ctr">
                        <a:lnSpc>
                          <a:spcPct val="115000"/>
                        </a:lnSpc>
                        <a:spcAft>
                          <a:spcPts val="1000"/>
                        </a:spcAft>
                      </a:pPr>
                      <a:r>
                        <a:rPr lang="es-ES_tradnl" sz="1400" dirty="0">
                          <a:latin typeface="Arial Narrow"/>
                          <a:ea typeface="Times New Roman"/>
                          <a:cs typeface="Lucida Sans"/>
                        </a:rPr>
                        <a:t>Riesgo de sobrecostos de operación</a:t>
                      </a:r>
                      <a:endParaRPr lang="es-CL" sz="1400"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s-ES_tradnl" sz="1400" dirty="0">
                          <a:latin typeface="Arial Narrow"/>
                          <a:ea typeface="Times New Roman"/>
                          <a:cs typeface="Lucida Sans"/>
                        </a:rPr>
                        <a:t>Aumento no previsto de los costos de operación del contrato, especialmente los de costos de combustible. Notar que u</a:t>
                      </a:r>
                      <a:r>
                        <a:rPr lang="es-ES" sz="1400" dirty="0">
                          <a:latin typeface="Arial Narrow"/>
                          <a:ea typeface="Times New Roman"/>
                          <a:cs typeface="Lucida Sans"/>
                        </a:rPr>
                        <a:t>n alto porcentaje del costo operacional está determinado por el componente combustible.</a:t>
                      </a:r>
                      <a:endParaRPr lang="es-CL" sz="1400"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s-ES_tradnl" sz="1400" dirty="0">
                          <a:latin typeface="Arial Narrow"/>
                          <a:ea typeface="Times New Roman"/>
                          <a:cs typeface="Lucida Sans"/>
                        </a:rPr>
                        <a:t>Afecta los flujos mensuales de la caja del proyecto</a:t>
                      </a:r>
                      <a:endParaRPr lang="es-CL" sz="1400"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s-ES_tradnl" sz="1400" dirty="0">
                          <a:latin typeface="Arial Narrow"/>
                          <a:ea typeface="Times New Roman"/>
                          <a:cs typeface="Lucida Sans"/>
                        </a:rPr>
                        <a:t>Operador</a:t>
                      </a:r>
                      <a:endParaRPr lang="es-CL" sz="1400"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bl>
          </a:graphicData>
        </a:graphic>
      </p:graphicFrame>
      <p:sp>
        <p:nvSpPr>
          <p:cNvPr id="4" name="3 Rectángulo"/>
          <p:cNvSpPr/>
          <p:nvPr/>
        </p:nvSpPr>
        <p:spPr>
          <a:xfrm>
            <a:off x="395536" y="980728"/>
            <a:ext cx="3241465" cy="369332"/>
          </a:xfrm>
          <a:prstGeom prst="rect">
            <a:avLst/>
          </a:prstGeom>
        </p:spPr>
        <p:txBody>
          <a:bodyPr wrap="none">
            <a:spAutoFit/>
          </a:bodyPr>
          <a:lstStyle/>
          <a:p>
            <a:r>
              <a:rPr lang="es-CL" b="1" u="sng" dirty="0"/>
              <a:t>Riegos en la Etapa de Operación</a:t>
            </a:r>
          </a:p>
        </p:txBody>
      </p:sp>
      <p:sp>
        <p:nvSpPr>
          <p:cNvPr id="7" name="1 Título"/>
          <p:cNvSpPr txBox="1">
            <a:spLocks/>
          </p:cNvSpPr>
          <p:nvPr/>
        </p:nvSpPr>
        <p:spPr>
          <a:xfrm>
            <a:off x="467544" y="0"/>
            <a:ext cx="8229600" cy="1143000"/>
          </a:xfrm>
          <a:prstGeom prst="rect">
            <a:avLst/>
          </a:prstGeom>
        </p:spPr>
        <p:txBody>
          <a:bodyP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ANÁLISIS DE RIESGOS </a:t>
            </a:r>
            <a:b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b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ASOCIADOS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nvPr>
        </p:nvGraphicFramePr>
        <p:xfrm>
          <a:off x="251521" y="1556792"/>
          <a:ext cx="8640959" cy="4558221"/>
        </p:xfrm>
        <a:graphic>
          <a:graphicData uri="http://schemas.openxmlformats.org/drawingml/2006/table">
            <a:tbl>
              <a:tblPr/>
              <a:tblGrid>
                <a:gridCol w="1512167">
                  <a:extLst>
                    <a:ext uri="{9D8B030D-6E8A-4147-A177-3AD203B41FA5}">
                      <a16:colId xmlns:a16="http://schemas.microsoft.com/office/drawing/2014/main" xmlns="" val="20000"/>
                    </a:ext>
                  </a:extLst>
                </a:gridCol>
                <a:gridCol w="2990227">
                  <a:extLst>
                    <a:ext uri="{9D8B030D-6E8A-4147-A177-3AD203B41FA5}">
                      <a16:colId xmlns:a16="http://schemas.microsoft.com/office/drawing/2014/main" xmlns="" val="20001"/>
                    </a:ext>
                  </a:extLst>
                </a:gridCol>
                <a:gridCol w="3130454">
                  <a:extLst>
                    <a:ext uri="{9D8B030D-6E8A-4147-A177-3AD203B41FA5}">
                      <a16:colId xmlns:a16="http://schemas.microsoft.com/office/drawing/2014/main" xmlns="" val="20002"/>
                    </a:ext>
                  </a:extLst>
                </a:gridCol>
                <a:gridCol w="1008111">
                  <a:extLst>
                    <a:ext uri="{9D8B030D-6E8A-4147-A177-3AD203B41FA5}">
                      <a16:colId xmlns:a16="http://schemas.microsoft.com/office/drawing/2014/main" xmlns="" val="20003"/>
                    </a:ext>
                  </a:extLst>
                </a:gridCol>
              </a:tblGrid>
              <a:tr h="738050">
                <a:tc>
                  <a:txBody>
                    <a:bodyPr/>
                    <a:lstStyle/>
                    <a:p>
                      <a:pPr algn="ctr">
                        <a:lnSpc>
                          <a:spcPct val="115000"/>
                        </a:lnSpc>
                        <a:spcAft>
                          <a:spcPts val="1000"/>
                        </a:spcAft>
                      </a:pPr>
                      <a:r>
                        <a:rPr lang="es-ES_tradnl" sz="1400" b="1" i="1" dirty="0">
                          <a:latin typeface="Arial Narrow"/>
                          <a:ea typeface="Times New Roman"/>
                          <a:cs typeface="Lucida Sans"/>
                        </a:rPr>
                        <a:t>Riesgo</a:t>
                      </a:r>
                      <a:endParaRPr lang="es-CL" sz="1400" i="1"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s-ES_tradnl" sz="1400" b="1" i="1" dirty="0">
                          <a:latin typeface="Arial Narrow"/>
                          <a:ea typeface="Times New Roman"/>
                          <a:cs typeface="Lucida Sans"/>
                        </a:rPr>
                        <a:t>Descripción del Riesgo</a:t>
                      </a:r>
                      <a:endParaRPr lang="es-CL" sz="1400" i="1"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s-ES_tradnl" sz="1400" b="1" i="1" dirty="0">
                          <a:latin typeface="Arial Narrow"/>
                          <a:ea typeface="Times New Roman"/>
                          <a:cs typeface="Lucida Sans"/>
                        </a:rPr>
                        <a:t>Efecto Principal</a:t>
                      </a:r>
                      <a:endParaRPr lang="es-CL" sz="1400" i="1"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s-ES_tradnl" sz="1400" b="1" i="1" dirty="0">
                          <a:latin typeface="Arial Narrow"/>
                          <a:ea typeface="Times New Roman"/>
                          <a:cs typeface="Lucida Sans"/>
                        </a:rPr>
                        <a:t>Agentes Responsables</a:t>
                      </a:r>
                      <a:endParaRPr lang="es-CL" sz="1400" i="1"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846126">
                <a:tc>
                  <a:txBody>
                    <a:bodyPr/>
                    <a:lstStyle/>
                    <a:p>
                      <a:pPr algn="ctr">
                        <a:lnSpc>
                          <a:spcPct val="115000"/>
                        </a:lnSpc>
                        <a:spcAft>
                          <a:spcPts val="1000"/>
                        </a:spcAft>
                      </a:pPr>
                      <a:r>
                        <a:rPr lang="es-ES_tradnl" sz="1400" dirty="0">
                          <a:latin typeface="Arial Narrow"/>
                          <a:ea typeface="Times New Roman"/>
                          <a:cs typeface="Lucida Sans"/>
                        </a:rPr>
                        <a:t>Riesgo de mantenciones no programadas</a:t>
                      </a:r>
                      <a:endParaRPr lang="es-CL" sz="1400"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s-ES_tradnl" sz="1400" dirty="0">
                          <a:latin typeface="Arial Narrow"/>
                          <a:ea typeface="Times New Roman"/>
                          <a:cs typeface="Lucida Sans"/>
                        </a:rPr>
                        <a:t>Deterioro de la flota origina que la embarcación/aeronave deba enviarse a talleres por un tiempo considerable.</a:t>
                      </a:r>
                      <a:endParaRPr lang="es-CL" sz="1400"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s-ES_tradnl" sz="1400" dirty="0">
                          <a:latin typeface="Arial Narrow"/>
                          <a:ea typeface="Times New Roman"/>
                          <a:cs typeface="Lucida Sans"/>
                        </a:rPr>
                        <a:t>Si el operador no incorpora nave de reemplazo podría generarse deterioro del nivel de servicio.</a:t>
                      </a:r>
                      <a:endParaRPr lang="es-CL" sz="1400"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s-ES_tradnl" sz="1400" dirty="0">
                          <a:latin typeface="Arial Narrow"/>
                          <a:ea typeface="Times New Roman"/>
                          <a:cs typeface="Lucida Sans"/>
                        </a:rPr>
                        <a:t>Operador</a:t>
                      </a:r>
                      <a:endParaRPr lang="es-CL" sz="1400"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648072">
                <a:tc>
                  <a:txBody>
                    <a:bodyPr/>
                    <a:lstStyle/>
                    <a:p>
                      <a:pPr algn="ctr">
                        <a:lnSpc>
                          <a:spcPct val="115000"/>
                        </a:lnSpc>
                        <a:spcAft>
                          <a:spcPts val="1000"/>
                        </a:spcAft>
                      </a:pPr>
                      <a:r>
                        <a:rPr lang="es-ES_tradnl" sz="1400" dirty="0">
                          <a:latin typeface="Arial Narrow"/>
                          <a:ea typeface="Times New Roman"/>
                          <a:cs typeface="Lucida Sans"/>
                        </a:rPr>
                        <a:t>Riesgo de subestimación general del mantenimiento</a:t>
                      </a:r>
                      <a:endParaRPr lang="es-CL" sz="1400"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s-ES_tradnl" sz="1400" dirty="0">
                          <a:latin typeface="Arial Narrow"/>
                          <a:ea typeface="Times New Roman"/>
                          <a:cs typeface="Lucida Sans"/>
                        </a:rPr>
                        <a:t>Los costos de mantenimiento son mayores que lo esperado</a:t>
                      </a:r>
                      <a:endParaRPr lang="es-CL" sz="1400"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s-ES_tradnl" sz="1400" dirty="0">
                          <a:latin typeface="Arial Narrow"/>
                          <a:ea typeface="Times New Roman"/>
                          <a:cs typeface="Lucida Sans"/>
                        </a:rPr>
                        <a:t>Afecta los flujos mensuales de la caja del proyecto</a:t>
                      </a:r>
                      <a:endParaRPr lang="es-CL" sz="1400"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s-ES_tradnl" sz="1400" dirty="0">
                          <a:latin typeface="Arial Narrow"/>
                          <a:ea typeface="Times New Roman"/>
                          <a:cs typeface="Lucida Sans"/>
                        </a:rPr>
                        <a:t>Operador</a:t>
                      </a:r>
                      <a:endParaRPr lang="es-CL" sz="1400"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2237953">
                <a:tc>
                  <a:txBody>
                    <a:bodyPr/>
                    <a:lstStyle/>
                    <a:p>
                      <a:pPr algn="ctr">
                        <a:lnSpc>
                          <a:spcPct val="115000"/>
                        </a:lnSpc>
                        <a:spcAft>
                          <a:spcPts val="1000"/>
                        </a:spcAft>
                      </a:pPr>
                      <a:r>
                        <a:rPr lang="es-ES_tradnl" sz="1400" dirty="0">
                          <a:latin typeface="Arial Narrow"/>
                          <a:ea typeface="Times New Roman"/>
                          <a:cs typeface="Lucida Sans"/>
                        </a:rPr>
                        <a:t>Riesgo de estado y mantención de rampa de acceso de las naves y de las instalaciones de los aeropuertos</a:t>
                      </a:r>
                      <a:endParaRPr lang="es-CL" sz="1400"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s-ES_tradnl" sz="1400" dirty="0">
                          <a:latin typeface="Arial Narrow"/>
                          <a:ea typeface="Times New Roman"/>
                          <a:cs typeface="Lucida Sans"/>
                        </a:rPr>
                        <a:t>La infraestructura pública no es mantenida de manera adecuada. La rampa de transbordadores genera no permite una adecuada operación naviera.</a:t>
                      </a:r>
                      <a:endParaRPr lang="es-CL" sz="1400" dirty="0">
                        <a:latin typeface="Arial Narrow"/>
                        <a:ea typeface="Times New Roman"/>
                        <a:cs typeface="Lucida Sans"/>
                      </a:endParaRPr>
                    </a:p>
                    <a:p>
                      <a:pPr algn="ctr">
                        <a:lnSpc>
                          <a:spcPct val="115000"/>
                        </a:lnSpc>
                        <a:spcAft>
                          <a:spcPts val="1000"/>
                        </a:spcAft>
                      </a:pPr>
                      <a:r>
                        <a:rPr lang="es-ES_tradnl" sz="1400" dirty="0">
                          <a:latin typeface="Arial Narrow"/>
                          <a:ea typeface="Times New Roman"/>
                          <a:cs typeface="Lucida Sans"/>
                        </a:rPr>
                        <a:t>Igualmente, para la pista y sistemas del aeródromo de Puerto Williams</a:t>
                      </a:r>
                      <a:endParaRPr lang="es-CL" sz="1400"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s-ES_tradnl" sz="1400" dirty="0">
                          <a:latin typeface="Arial Narrow"/>
                          <a:ea typeface="Times New Roman"/>
                          <a:cs typeface="Lucida Sans"/>
                        </a:rPr>
                        <a:t>El Operador no puede utilizar la infraestructura y por consiguiente deja de percibir ingresos y se genera un deterioro en la prestación del servicio.</a:t>
                      </a:r>
                      <a:endParaRPr lang="es-CL" sz="1400"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s-ES_tradnl" sz="1400" dirty="0">
                          <a:latin typeface="Arial Narrow"/>
                          <a:ea typeface="Times New Roman"/>
                          <a:cs typeface="Lucida Sans"/>
                        </a:rPr>
                        <a:t>Estado</a:t>
                      </a:r>
                      <a:endParaRPr lang="es-CL" sz="1400" dirty="0">
                        <a:latin typeface="Arial Narrow"/>
                        <a:ea typeface="Times New Roman"/>
                        <a:cs typeface="Lucida Sans"/>
                      </a:endParaRPr>
                    </a:p>
                  </a:txBody>
                  <a:tcPr marL="1997" marR="1997"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bl>
          </a:graphicData>
        </a:graphic>
      </p:graphicFrame>
      <p:sp>
        <p:nvSpPr>
          <p:cNvPr id="4" name="3 Rectángulo"/>
          <p:cNvSpPr/>
          <p:nvPr/>
        </p:nvSpPr>
        <p:spPr>
          <a:xfrm>
            <a:off x="395536" y="980728"/>
            <a:ext cx="3241465" cy="369332"/>
          </a:xfrm>
          <a:prstGeom prst="rect">
            <a:avLst/>
          </a:prstGeom>
        </p:spPr>
        <p:txBody>
          <a:bodyPr wrap="none">
            <a:spAutoFit/>
          </a:bodyPr>
          <a:lstStyle/>
          <a:p>
            <a:r>
              <a:rPr lang="es-CL" b="1" u="sng" dirty="0"/>
              <a:t>Riegos en la Etapa de Operación</a:t>
            </a:r>
          </a:p>
        </p:txBody>
      </p:sp>
      <p:sp>
        <p:nvSpPr>
          <p:cNvPr id="5" name="1 Título"/>
          <p:cNvSpPr txBox="1">
            <a:spLocks/>
          </p:cNvSpPr>
          <p:nvPr/>
        </p:nvSpPr>
        <p:spPr>
          <a:xfrm>
            <a:off x="467544" y="0"/>
            <a:ext cx="8229600" cy="1143000"/>
          </a:xfrm>
          <a:prstGeom prst="rect">
            <a:avLst/>
          </a:prstGeom>
        </p:spPr>
        <p:txBody>
          <a:bodyP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ANÁLISIS DE RIESGOS </a:t>
            </a:r>
            <a:b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b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ASOCIADOS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980728"/>
            <a:ext cx="8447056" cy="461665"/>
          </a:xfrm>
          <a:prstGeom prst="rect">
            <a:avLst/>
          </a:prstGeom>
        </p:spPr>
        <p:txBody>
          <a:bodyPr wrap="none">
            <a:spAutoFit/>
          </a:bodyPr>
          <a:lstStyle/>
          <a:p>
            <a:r>
              <a:rPr lang="es-CL" sz="2400" b="1" u="sng" dirty="0"/>
              <a:t>Riesgos en la etapa de Estructuración de un Proceso de Licitación</a:t>
            </a:r>
          </a:p>
        </p:txBody>
      </p:sp>
      <p:graphicFrame>
        <p:nvGraphicFramePr>
          <p:cNvPr id="7" name="6 Marcador de contenido"/>
          <p:cNvGraphicFramePr>
            <a:graphicFrameLocks noGrp="1"/>
          </p:cNvGraphicFramePr>
          <p:nvPr>
            <p:ph idx="1"/>
          </p:nvPr>
        </p:nvGraphicFramePr>
        <p:xfrm>
          <a:off x="467544" y="1600201"/>
          <a:ext cx="8208912" cy="4661916"/>
        </p:xfrm>
        <a:graphic>
          <a:graphicData uri="http://schemas.openxmlformats.org/drawingml/2006/table">
            <a:tbl>
              <a:tblPr/>
              <a:tblGrid>
                <a:gridCol w="1416218">
                  <a:extLst>
                    <a:ext uri="{9D8B030D-6E8A-4147-A177-3AD203B41FA5}">
                      <a16:colId xmlns:a16="http://schemas.microsoft.com/office/drawing/2014/main" xmlns="" val="20000"/>
                    </a:ext>
                  </a:extLst>
                </a:gridCol>
                <a:gridCol w="2962917">
                  <a:extLst>
                    <a:ext uri="{9D8B030D-6E8A-4147-A177-3AD203B41FA5}">
                      <a16:colId xmlns:a16="http://schemas.microsoft.com/office/drawing/2014/main" xmlns="" val="20001"/>
                    </a:ext>
                  </a:extLst>
                </a:gridCol>
                <a:gridCol w="2821665">
                  <a:extLst>
                    <a:ext uri="{9D8B030D-6E8A-4147-A177-3AD203B41FA5}">
                      <a16:colId xmlns:a16="http://schemas.microsoft.com/office/drawing/2014/main" xmlns="" val="20002"/>
                    </a:ext>
                  </a:extLst>
                </a:gridCol>
                <a:gridCol w="1008112">
                  <a:extLst>
                    <a:ext uri="{9D8B030D-6E8A-4147-A177-3AD203B41FA5}">
                      <a16:colId xmlns:a16="http://schemas.microsoft.com/office/drawing/2014/main" xmlns="" val="20003"/>
                    </a:ext>
                  </a:extLst>
                </a:gridCol>
              </a:tblGrid>
              <a:tr h="310357">
                <a:tc>
                  <a:txBody>
                    <a:bodyPr/>
                    <a:lstStyle/>
                    <a:p>
                      <a:pPr algn="ctr">
                        <a:lnSpc>
                          <a:spcPct val="115000"/>
                        </a:lnSpc>
                        <a:spcAft>
                          <a:spcPts val="1000"/>
                        </a:spcAft>
                      </a:pPr>
                      <a:r>
                        <a:rPr lang="es-ES_tradnl" sz="1400" b="1" i="1" dirty="0">
                          <a:latin typeface="Arial Narrow"/>
                          <a:ea typeface="Times New Roman"/>
                          <a:cs typeface="Lucida Sans"/>
                        </a:rPr>
                        <a:t>Riesgo</a:t>
                      </a:r>
                      <a:endParaRPr lang="es-CL" sz="1600" i="1" dirty="0">
                        <a:latin typeface="Arial Narrow"/>
                        <a:ea typeface="Times New Roman"/>
                        <a:cs typeface="Lucida Sans"/>
                      </a:endParaRPr>
                    </a:p>
                  </a:txBody>
                  <a:tcPr marL="9036" marR="9036"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gn="ctr">
                        <a:lnSpc>
                          <a:spcPct val="115000"/>
                        </a:lnSpc>
                        <a:spcAft>
                          <a:spcPts val="1000"/>
                        </a:spcAft>
                      </a:pPr>
                      <a:r>
                        <a:rPr lang="es-ES_tradnl" sz="1400" b="1" i="1" dirty="0">
                          <a:latin typeface="Arial Narrow"/>
                          <a:ea typeface="Times New Roman"/>
                          <a:cs typeface="Lucida Sans"/>
                        </a:rPr>
                        <a:t>Descripción del Riesgo</a:t>
                      </a:r>
                      <a:endParaRPr lang="es-CL" sz="1600" i="1" dirty="0">
                        <a:latin typeface="Arial Narrow"/>
                        <a:ea typeface="Times New Roman"/>
                        <a:cs typeface="Lucida Sans"/>
                      </a:endParaRPr>
                    </a:p>
                  </a:txBody>
                  <a:tcPr marL="9036" marR="9036"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gn="ctr">
                        <a:lnSpc>
                          <a:spcPct val="115000"/>
                        </a:lnSpc>
                        <a:spcAft>
                          <a:spcPts val="1000"/>
                        </a:spcAft>
                      </a:pPr>
                      <a:r>
                        <a:rPr lang="es-ES_tradnl" sz="1400" b="1" i="1" dirty="0">
                          <a:latin typeface="Arial Narrow"/>
                          <a:ea typeface="Times New Roman"/>
                          <a:cs typeface="Lucida Sans"/>
                        </a:rPr>
                        <a:t>Efecto Principal</a:t>
                      </a:r>
                      <a:endParaRPr lang="es-CL" sz="1600" i="1" dirty="0">
                        <a:latin typeface="Arial Narrow"/>
                        <a:ea typeface="Times New Roman"/>
                        <a:cs typeface="Lucida Sans"/>
                      </a:endParaRPr>
                    </a:p>
                  </a:txBody>
                  <a:tcPr marL="9036" marR="9036"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gn="ctr">
                        <a:lnSpc>
                          <a:spcPct val="115000"/>
                        </a:lnSpc>
                        <a:spcAft>
                          <a:spcPts val="1000"/>
                        </a:spcAft>
                      </a:pPr>
                      <a:r>
                        <a:rPr lang="es-ES_tradnl" sz="1400" b="1" i="1" dirty="0">
                          <a:latin typeface="Arial Narrow"/>
                          <a:ea typeface="Times New Roman"/>
                          <a:cs typeface="Lucida Sans"/>
                        </a:rPr>
                        <a:t>Agentes Responsables</a:t>
                      </a:r>
                      <a:endParaRPr lang="es-CL" sz="1600" i="1" dirty="0">
                        <a:latin typeface="Arial Narrow"/>
                        <a:ea typeface="Times New Roman"/>
                        <a:cs typeface="Lucida Sans"/>
                      </a:endParaRPr>
                    </a:p>
                  </a:txBody>
                  <a:tcPr marL="9036" marR="9036"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xmlns="" val="10000"/>
                  </a:ext>
                </a:extLst>
              </a:tr>
              <a:tr h="698302">
                <a:tc>
                  <a:txBody>
                    <a:bodyPr/>
                    <a:lstStyle/>
                    <a:p>
                      <a:pPr algn="ctr">
                        <a:lnSpc>
                          <a:spcPct val="115000"/>
                        </a:lnSpc>
                        <a:spcAft>
                          <a:spcPts val="1000"/>
                        </a:spcAft>
                      </a:pPr>
                      <a:r>
                        <a:rPr lang="es-ES_tradnl" sz="1400" dirty="0">
                          <a:latin typeface="Arial Narrow"/>
                          <a:ea typeface="Times New Roman"/>
                          <a:cs typeface="Lucida Sans"/>
                        </a:rPr>
                        <a:t>Riesgo de escaso o nulo número de competidores en la licitación</a:t>
                      </a:r>
                      <a:endParaRPr lang="es-CL" sz="1600" dirty="0">
                        <a:latin typeface="Arial Narrow"/>
                        <a:ea typeface="Times New Roman"/>
                        <a:cs typeface="Lucida Sans"/>
                      </a:endParaRPr>
                    </a:p>
                  </a:txBody>
                  <a:tcPr marL="9036" marR="9036"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gn="ctr">
                        <a:lnSpc>
                          <a:spcPct val="115000"/>
                        </a:lnSpc>
                        <a:spcAft>
                          <a:spcPts val="1000"/>
                        </a:spcAft>
                      </a:pPr>
                      <a:r>
                        <a:rPr lang="es-ES_tradnl" sz="1400" dirty="0">
                          <a:latin typeface="Arial Narrow"/>
                          <a:ea typeface="Times New Roman"/>
                          <a:cs typeface="Lucida Sans"/>
                        </a:rPr>
                        <a:t>El proceso de licitación no logra convocar a un número de operadores calificados interesados en participar del proyecto. Inclusive podría ser nulo si no se presentan los operadores actuales.</a:t>
                      </a:r>
                      <a:endParaRPr lang="es-CL" sz="1600" dirty="0">
                        <a:latin typeface="Arial Narrow"/>
                        <a:ea typeface="Times New Roman"/>
                        <a:cs typeface="Lucida Sans"/>
                      </a:endParaRPr>
                    </a:p>
                  </a:txBody>
                  <a:tcPr marL="9036" marR="9036"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gn="ctr">
                        <a:lnSpc>
                          <a:spcPct val="115000"/>
                        </a:lnSpc>
                        <a:spcAft>
                          <a:spcPts val="1000"/>
                        </a:spcAft>
                      </a:pPr>
                      <a:r>
                        <a:rPr lang="es-ES_tradnl" sz="1400" dirty="0">
                          <a:latin typeface="Arial Narrow"/>
                          <a:ea typeface="Times New Roman"/>
                          <a:cs typeface="Lucida Sans"/>
                        </a:rPr>
                        <a:t>Deterioro de la eficiencia económica que se logra en procesos competitivos.</a:t>
                      </a:r>
                      <a:endParaRPr lang="es-CL" sz="1600" dirty="0">
                        <a:latin typeface="Arial Narrow"/>
                        <a:ea typeface="Times New Roman"/>
                        <a:cs typeface="Lucida Sans"/>
                      </a:endParaRPr>
                    </a:p>
                  </a:txBody>
                  <a:tcPr marL="9036" marR="9036"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gn="ctr">
                        <a:lnSpc>
                          <a:spcPct val="115000"/>
                        </a:lnSpc>
                        <a:spcAft>
                          <a:spcPts val="1000"/>
                        </a:spcAft>
                      </a:pPr>
                      <a:r>
                        <a:rPr lang="es-ES_tradnl" sz="1400" dirty="0">
                          <a:latin typeface="Arial Narrow"/>
                          <a:ea typeface="Times New Roman"/>
                          <a:cs typeface="Lucida Sans"/>
                        </a:rPr>
                        <a:t>Estado</a:t>
                      </a:r>
                      <a:endParaRPr lang="es-CL" sz="1600" dirty="0">
                        <a:latin typeface="Arial Narrow"/>
                        <a:ea typeface="Times New Roman"/>
                        <a:cs typeface="Lucida Sans"/>
                      </a:endParaRPr>
                    </a:p>
                  </a:txBody>
                  <a:tcPr marL="9036" marR="9036"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xmlns="" val="10001"/>
                  </a:ext>
                </a:extLst>
              </a:tr>
              <a:tr h="698302">
                <a:tc>
                  <a:txBody>
                    <a:bodyPr/>
                    <a:lstStyle/>
                    <a:p>
                      <a:pPr algn="ctr">
                        <a:lnSpc>
                          <a:spcPct val="115000"/>
                        </a:lnSpc>
                        <a:spcAft>
                          <a:spcPts val="1000"/>
                        </a:spcAft>
                      </a:pPr>
                      <a:r>
                        <a:rPr lang="es-ES_tradnl" sz="1400" dirty="0">
                          <a:latin typeface="Arial Narrow"/>
                          <a:ea typeface="Times New Roman"/>
                          <a:cs typeface="Lucida Sans"/>
                        </a:rPr>
                        <a:t>Rechazo de Operadores actuales a una licitación competitiva</a:t>
                      </a:r>
                      <a:endParaRPr lang="es-CL" sz="1600" dirty="0">
                        <a:latin typeface="Arial Narrow"/>
                        <a:ea typeface="Times New Roman"/>
                        <a:cs typeface="Lucida Sans"/>
                      </a:endParaRPr>
                    </a:p>
                  </a:txBody>
                  <a:tcPr marL="9036" marR="9036"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gn="ctr">
                        <a:lnSpc>
                          <a:spcPct val="115000"/>
                        </a:lnSpc>
                        <a:spcAft>
                          <a:spcPts val="1000"/>
                        </a:spcAft>
                      </a:pPr>
                      <a:r>
                        <a:rPr lang="es-ES_tradnl" sz="1400" dirty="0">
                          <a:latin typeface="Arial Narrow"/>
                          <a:ea typeface="Times New Roman"/>
                          <a:cs typeface="Lucida Sans"/>
                        </a:rPr>
                        <a:t>Operadores actuales generan oposición ante la apertura de condiciones para que ingresen más empresas al mercado local.</a:t>
                      </a:r>
                      <a:endParaRPr lang="es-CL" sz="1600" dirty="0">
                        <a:latin typeface="Arial Narrow"/>
                        <a:ea typeface="Times New Roman"/>
                        <a:cs typeface="Lucida Sans"/>
                      </a:endParaRPr>
                    </a:p>
                  </a:txBody>
                  <a:tcPr marL="9036" marR="9036"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gn="ctr">
                        <a:lnSpc>
                          <a:spcPct val="115000"/>
                        </a:lnSpc>
                        <a:spcAft>
                          <a:spcPts val="1000"/>
                        </a:spcAft>
                      </a:pPr>
                      <a:r>
                        <a:rPr lang="es-ES_tradnl" sz="1400" dirty="0">
                          <a:latin typeface="Arial Narrow"/>
                          <a:ea typeface="Times New Roman"/>
                          <a:cs typeface="Lucida Sans"/>
                        </a:rPr>
                        <a:t>Este rechazo se puede ver materializado a través de reclamaciones y manifestaciones a las autoridades políticas, medios de comunicación y tribunales (Corte de Apelaciones, Libre Competencia, etc.)</a:t>
                      </a:r>
                      <a:endParaRPr lang="es-CL" sz="1600" dirty="0">
                        <a:latin typeface="Arial Narrow"/>
                        <a:ea typeface="Times New Roman"/>
                        <a:cs typeface="Lucida Sans"/>
                      </a:endParaRPr>
                    </a:p>
                  </a:txBody>
                  <a:tcPr marL="9036" marR="9036"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gn="ctr">
                        <a:lnSpc>
                          <a:spcPct val="115000"/>
                        </a:lnSpc>
                        <a:spcAft>
                          <a:spcPts val="1000"/>
                        </a:spcAft>
                      </a:pPr>
                      <a:r>
                        <a:rPr lang="es-ES_tradnl" sz="1400" dirty="0">
                          <a:latin typeface="Arial Narrow"/>
                          <a:ea typeface="Times New Roman"/>
                          <a:cs typeface="Lucida Sans"/>
                        </a:rPr>
                        <a:t>Estado</a:t>
                      </a:r>
                      <a:endParaRPr lang="es-CL" sz="1600" dirty="0">
                        <a:latin typeface="Arial Narrow"/>
                        <a:ea typeface="Times New Roman"/>
                        <a:cs typeface="Lucida Sans"/>
                      </a:endParaRPr>
                    </a:p>
                  </a:txBody>
                  <a:tcPr marL="9036" marR="9036"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xmlns="" val="10002"/>
                  </a:ext>
                </a:extLst>
              </a:tr>
              <a:tr h="336219">
                <a:tc>
                  <a:txBody>
                    <a:bodyPr/>
                    <a:lstStyle/>
                    <a:p>
                      <a:pPr algn="ctr">
                        <a:lnSpc>
                          <a:spcPct val="115000"/>
                        </a:lnSpc>
                        <a:spcAft>
                          <a:spcPts val="1000"/>
                        </a:spcAft>
                      </a:pPr>
                      <a:r>
                        <a:rPr lang="es-ES_tradnl" sz="1400" dirty="0">
                          <a:latin typeface="Arial Narrow"/>
                          <a:ea typeface="Times New Roman"/>
                          <a:cs typeface="Lucida Sans"/>
                        </a:rPr>
                        <a:t>Riesgo en la calidad de la oferta</a:t>
                      </a:r>
                      <a:endParaRPr lang="es-CL" sz="1600" dirty="0">
                        <a:latin typeface="Arial Narrow"/>
                        <a:ea typeface="Times New Roman"/>
                        <a:cs typeface="Lucida Sans"/>
                      </a:endParaRPr>
                    </a:p>
                  </a:txBody>
                  <a:tcPr marL="9036" marR="9036"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gn="ctr">
                        <a:lnSpc>
                          <a:spcPct val="115000"/>
                        </a:lnSpc>
                        <a:spcAft>
                          <a:spcPts val="1000"/>
                        </a:spcAft>
                      </a:pPr>
                      <a:r>
                        <a:rPr lang="es-ES_tradnl" sz="1400" dirty="0">
                          <a:latin typeface="Arial Narrow"/>
                          <a:ea typeface="Times New Roman"/>
                          <a:cs typeface="Lucida Sans"/>
                        </a:rPr>
                        <a:t>Ante la ausencia de competencia, la oferta elegida no es la mejor y/o no corresponde a los estándares requeridos por el Estado.</a:t>
                      </a:r>
                      <a:endParaRPr lang="es-CL" sz="1600" dirty="0">
                        <a:latin typeface="Arial Narrow"/>
                        <a:ea typeface="Times New Roman"/>
                        <a:cs typeface="Lucida Sans"/>
                      </a:endParaRPr>
                    </a:p>
                  </a:txBody>
                  <a:tcPr marL="9036" marR="9036"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gn="ctr">
                        <a:lnSpc>
                          <a:spcPct val="115000"/>
                        </a:lnSpc>
                        <a:spcAft>
                          <a:spcPts val="1000"/>
                        </a:spcAft>
                      </a:pPr>
                      <a:r>
                        <a:rPr lang="es-ES_tradnl" sz="1400" dirty="0">
                          <a:latin typeface="Arial Narrow"/>
                          <a:ea typeface="Times New Roman"/>
                          <a:cs typeface="Lucida Sans"/>
                        </a:rPr>
                        <a:t>El servicio ejecutado por el adjudicatario ganador es de menor calidad que las expectativas de la autoridad y los usuarios.</a:t>
                      </a:r>
                      <a:endParaRPr lang="es-CL" sz="1600" dirty="0">
                        <a:latin typeface="Arial Narrow"/>
                        <a:ea typeface="Times New Roman"/>
                        <a:cs typeface="Lucida Sans"/>
                      </a:endParaRPr>
                    </a:p>
                  </a:txBody>
                  <a:tcPr marL="9036" marR="9036"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gn="ctr">
                        <a:lnSpc>
                          <a:spcPct val="115000"/>
                        </a:lnSpc>
                        <a:spcAft>
                          <a:spcPts val="1000"/>
                        </a:spcAft>
                      </a:pPr>
                      <a:r>
                        <a:rPr lang="es-ES_tradnl" sz="1400" dirty="0">
                          <a:latin typeface="Arial Narrow"/>
                          <a:ea typeface="Times New Roman"/>
                          <a:cs typeface="Lucida Sans"/>
                        </a:rPr>
                        <a:t>Estado</a:t>
                      </a:r>
                      <a:endParaRPr lang="es-CL" sz="1600" dirty="0">
                        <a:latin typeface="Arial Narrow"/>
                        <a:ea typeface="Times New Roman"/>
                        <a:cs typeface="Lucida Sans"/>
                      </a:endParaRPr>
                    </a:p>
                  </a:txBody>
                  <a:tcPr marL="9036" marR="9036"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xmlns="" val="10003"/>
                  </a:ext>
                </a:extLst>
              </a:tr>
              <a:tr h="620714">
                <a:tc>
                  <a:txBody>
                    <a:bodyPr/>
                    <a:lstStyle/>
                    <a:p>
                      <a:pPr algn="ctr">
                        <a:lnSpc>
                          <a:spcPct val="115000"/>
                        </a:lnSpc>
                        <a:spcAft>
                          <a:spcPts val="1000"/>
                        </a:spcAft>
                      </a:pPr>
                      <a:r>
                        <a:rPr lang="es-ES_tradnl" sz="1400" dirty="0">
                          <a:latin typeface="Arial Narrow"/>
                          <a:ea typeface="Times New Roman"/>
                          <a:cs typeface="Lucida Sans"/>
                        </a:rPr>
                        <a:t>Riesgo en el diseño conceptual en el modelo de negocio</a:t>
                      </a:r>
                      <a:endParaRPr lang="es-CL" sz="1600" dirty="0">
                        <a:latin typeface="Arial Narrow"/>
                        <a:ea typeface="Times New Roman"/>
                        <a:cs typeface="Lucida Sans"/>
                      </a:endParaRPr>
                    </a:p>
                  </a:txBody>
                  <a:tcPr marL="9036" marR="9036"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gn="ctr">
                        <a:lnSpc>
                          <a:spcPct val="115000"/>
                        </a:lnSpc>
                        <a:spcAft>
                          <a:spcPts val="1000"/>
                        </a:spcAft>
                      </a:pPr>
                      <a:r>
                        <a:rPr lang="es-ES_tradnl" sz="1400" dirty="0">
                          <a:latin typeface="Arial Narrow"/>
                          <a:ea typeface="Times New Roman"/>
                          <a:cs typeface="Lucida Sans"/>
                        </a:rPr>
                        <a:t>La estructura del modelo de negocio no resulta ser atractiva para el mercado o para levantar un número de interesados.</a:t>
                      </a:r>
                      <a:endParaRPr lang="es-CL" sz="1600" dirty="0">
                        <a:latin typeface="Arial Narrow"/>
                        <a:ea typeface="Times New Roman"/>
                        <a:cs typeface="Lucida Sans"/>
                      </a:endParaRPr>
                    </a:p>
                  </a:txBody>
                  <a:tcPr marL="9036" marR="9036"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gn="ctr">
                        <a:lnSpc>
                          <a:spcPct val="115000"/>
                        </a:lnSpc>
                        <a:spcAft>
                          <a:spcPts val="1000"/>
                        </a:spcAft>
                      </a:pPr>
                      <a:r>
                        <a:rPr lang="es-ES_tradnl" sz="1400" dirty="0">
                          <a:latin typeface="Arial Narrow"/>
                          <a:ea typeface="Times New Roman"/>
                          <a:cs typeface="Lucida Sans"/>
                        </a:rPr>
                        <a:t>El contrato de operación no es atractivo para fomentar la inversión privada o requiere excesivos aportes y/o garantías estatales.</a:t>
                      </a:r>
                      <a:endParaRPr lang="es-CL" sz="1600" dirty="0">
                        <a:latin typeface="Arial Narrow"/>
                        <a:ea typeface="Times New Roman"/>
                        <a:cs typeface="Lucida Sans"/>
                      </a:endParaRPr>
                    </a:p>
                  </a:txBody>
                  <a:tcPr marL="9036" marR="9036"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gn="ctr">
                        <a:lnSpc>
                          <a:spcPct val="115000"/>
                        </a:lnSpc>
                        <a:spcAft>
                          <a:spcPts val="1000"/>
                        </a:spcAft>
                      </a:pPr>
                      <a:r>
                        <a:rPr lang="es-ES_tradnl" sz="1400" dirty="0">
                          <a:latin typeface="Arial Narrow"/>
                          <a:ea typeface="Times New Roman"/>
                          <a:cs typeface="Lucida Sans"/>
                        </a:rPr>
                        <a:t>Estado</a:t>
                      </a:r>
                      <a:endParaRPr lang="es-CL" sz="1600" dirty="0">
                        <a:latin typeface="Arial Narrow"/>
                        <a:ea typeface="Times New Roman"/>
                        <a:cs typeface="Lucida Sans"/>
                      </a:endParaRPr>
                    </a:p>
                  </a:txBody>
                  <a:tcPr marL="9036" marR="9036"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5" name="1 Título"/>
          <p:cNvSpPr txBox="1">
            <a:spLocks/>
          </p:cNvSpPr>
          <p:nvPr/>
        </p:nvSpPr>
        <p:spPr>
          <a:xfrm>
            <a:off x="467544" y="0"/>
            <a:ext cx="8229600" cy="1143000"/>
          </a:xfrm>
          <a:prstGeom prst="rect">
            <a:avLst/>
          </a:prstGeom>
        </p:spPr>
        <p:txBody>
          <a:bodyP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ANÁLISIS DE RIESGOS </a:t>
            </a:r>
            <a:b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b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ASOCIADOS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980728"/>
            <a:ext cx="6367897" cy="369332"/>
          </a:xfrm>
          <a:prstGeom prst="rect">
            <a:avLst/>
          </a:prstGeom>
        </p:spPr>
        <p:txBody>
          <a:bodyPr wrap="none">
            <a:spAutoFit/>
          </a:bodyPr>
          <a:lstStyle/>
          <a:p>
            <a:r>
              <a:rPr lang="es-CL" b="1" u="sng" dirty="0"/>
              <a:t>Riesgos en la etapa de Estructuración de un Proceso de Licitación</a:t>
            </a:r>
          </a:p>
        </p:txBody>
      </p:sp>
      <p:graphicFrame>
        <p:nvGraphicFramePr>
          <p:cNvPr id="7" name="6 Marcador de contenido"/>
          <p:cNvGraphicFramePr>
            <a:graphicFrameLocks noGrp="1"/>
          </p:cNvGraphicFramePr>
          <p:nvPr>
            <p:ph idx="1"/>
          </p:nvPr>
        </p:nvGraphicFramePr>
        <p:xfrm>
          <a:off x="467544" y="1600201"/>
          <a:ext cx="8208912" cy="4788916"/>
        </p:xfrm>
        <a:graphic>
          <a:graphicData uri="http://schemas.openxmlformats.org/drawingml/2006/table">
            <a:tbl>
              <a:tblPr/>
              <a:tblGrid>
                <a:gridCol w="1416218">
                  <a:extLst>
                    <a:ext uri="{9D8B030D-6E8A-4147-A177-3AD203B41FA5}">
                      <a16:colId xmlns:a16="http://schemas.microsoft.com/office/drawing/2014/main" xmlns="" val="20000"/>
                    </a:ext>
                  </a:extLst>
                </a:gridCol>
                <a:gridCol w="2962917">
                  <a:extLst>
                    <a:ext uri="{9D8B030D-6E8A-4147-A177-3AD203B41FA5}">
                      <a16:colId xmlns:a16="http://schemas.microsoft.com/office/drawing/2014/main" xmlns="" val="20001"/>
                    </a:ext>
                  </a:extLst>
                </a:gridCol>
                <a:gridCol w="2821665">
                  <a:extLst>
                    <a:ext uri="{9D8B030D-6E8A-4147-A177-3AD203B41FA5}">
                      <a16:colId xmlns:a16="http://schemas.microsoft.com/office/drawing/2014/main" xmlns="" val="20002"/>
                    </a:ext>
                  </a:extLst>
                </a:gridCol>
                <a:gridCol w="1008112">
                  <a:extLst>
                    <a:ext uri="{9D8B030D-6E8A-4147-A177-3AD203B41FA5}">
                      <a16:colId xmlns:a16="http://schemas.microsoft.com/office/drawing/2014/main" xmlns="" val="20003"/>
                    </a:ext>
                  </a:extLst>
                </a:gridCol>
              </a:tblGrid>
              <a:tr h="310357">
                <a:tc>
                  <a:txBody>
                    <a:bodyPr/>
                    <a:lstStyle/>
                    <a:p>
                      <a:pPr algn="ctr">
                        <a:lnSpc>
                          <a:spcPct val="115000"/>
                        </a:lnSpc>
                        <a:spcAft>
                          <a:spcPts val="1000"/>
                        </a:spcAft>
                      </a:pPr>
                      <a:r>
                        <a:rPr lang="es-ES_tradnl" sz="1400" b="1" i="1" dirty="0">
                          <a:latin typeface="Arial Narrow"/>
                          <a:ea typeface="Times New Roman"/>
                          <a:cs typeface="Lucida Sans"/>
                        </a:rPr>
                        <a:t>Riesgo</a:t>
                      </a:r>
                      <a:endParaRPr lang="es-CL" sz="1600" i="1" dirty="0">
                        <a:latin typeface="Arial Narrow"/>
                        <a:ea typeface="Times New Roman"/>
                        <a:cs typeface="Lucida Sans"/>
                      </a:endParaRPr>
                    </a:p>
                  </a:txBody>
                  <a:tcPr marL="9036" marR="9036"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gn="ctr">
                        <a:lnSpc>
                          <a:spcPct val="115000"/>
                        </a:lnSpc>
                        <a:spcAft>
                          <a:spcPts val="1000"/>
                        </a:spcAft>
                      </a:pPr>
                      <a:r>
                        <a:rPr lang="es-ES_tradnl" sz="1400" b="1" i="1" dirty="0">
                          <a:latin typeface="Arial Narrow"/>
                          <a:ea typeface="Times New Roman"/>
                          <a:cs typeface="Lucida Sans"/>
                        </a:rPr>
                        <a:t>Descripción del Riesgo</a:t>
                      </a:r>
                      <a:endParaRPr lang="es-CL" sz="1600" i="1" dirty="0">
                        <a:latin typeface="Arial Narrow"/>
                        <a:ea typeface="Times New Roman"/>
                        <a:cs typeface="Lucida Sans"/>
                      </a:endParaRPr>
                    </a:p>
                  </a:txBody>
                  <a:tcPr marL="9036" marR="9036"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gn="ctr">
                        <a:lnSpc>
                          <a:spcPct val="115000"/>
                        </a:lnSpc>
                        <a:spcAft>
                          <a:spcPts val="1000"/>
                        </a:spcAft>
                      </a:pPr>
                      <a:r>
                        <a:rPr lang="es-ES_tradnl" sz="1400" b="1" i="1" dirty="0">
                          <a:latin typeface="Arial Narrow"/>
                          <a:ea typeface="Times New Roman"/>
                          <a:cs typeface="Lucida Sans"/>
                        </a:rPr>
                        <a:t>Efecto Principal</a:t>
                      </a:r>
                      <a:endParaRPr lang="es-CL" sz="1600" i="1" dirty="0">
                        <a:latin typeface="Arial Narrow"/>
                        <a:ea typeface="Times New Roman"/>
                        <a:cs typeface="Lucida Sans"/>
                      </a:endParaRPr>
                    </a:p>
                  </a:txBody>
                  <a:tcPr marL="9036" marR="9036"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gn="ctr">
                        <a:lnSpc>
                          <a:spcPct val="115000"/>
                        </a:lnSpc>
                        <a:spcAft>
                          <a:spcPts val="1000"/>
                        </a:spcAft>
                      </a:pPr>
                      <a:r>
                        <a:rPr lang="es-ES_tradnl" sz="1400" b="1" i="1" dirty="0">
                          <a:latin typeface="Arial Narrow"/>
                          <a:ea typeface="Times New Roman"/>
                          <a:cs typeface="Lucida Sans"/>
                        </a:rPr>
                        <a:t>Agentes Responsables</a:t>
                      </a:r>
                      <a:endParaRPr lang="es-CL" sz="1600" i="1" dirty="0">
                        <a:latin typeface="Arial Narrow"/>
                        <a:ea typeface="Times New Roman"/>
                        <a:cs typeface="Lucida Sans"/>
                      </a:endParaRPr>
                    </a:p>
                  </a:txBody>
                  <a:tcPr marL="9036" marR="9036"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xmlns="" val="10000"/>
                  </a:ext>
                </a:extLst>
              </a:tr>
              <a:tr h="594851">
                <a:tc>
                  <a:txBody>
                    <a:bodyPr/>
                    <a:lstStyle/>
                    <a:p>
                      <a:pPr algn="ctr">
                        <a:lnSpc>
                          <a:spcPct val="115000"/>
                        </a:lnSpc>
                        <a:spcAft>
                          <a:spcPts val="1000"/>
                        </a:spcAft>
                      </a:pPr>
                      <a:r>
                        <a:rPr lang="es-ES_tradnl" sz="1400" dirty="0">
                          <a:latin typeface="Arial Narrow"/>
                          <a:ea typeface="Times New Roman"/>
                          <a:cs typeface="Lucida Sans"/>
                        </a:rPr>
                        <a:t>Riesgo de establecer contrato con plazo muy corto.</a:t>
                      </a:r>
                      <a:endParaRPr lang="es-CL" sz="1600" dirty="0">
                        <a:latin typeface="Arial Narrow"/>
                        <a:ea typeface="Times New Roman"/>
                        <a:cs typeface="Lucida Sans"/>
                      </a:endParaRPr>
                    </a:p>
                  </a:txBody>
                  <a:tcPr marL="9036" marR="9036"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gn="ctr">
                        <a:lnSpc>
                          <a:spcPct val="115000"/>
                        </a:lnSpc>
                        <a:spcAft>
                          <a:spcPts val="1000"/>
                        </a:spcAft>
                      </a:pPr>
                      <a:r>
                        <a:rPr lang="es-ES_tradnl" sz="1400" dirty="0">
                          <a:latin typeface="Arial Narrow"/>
                          <a:ea typeface="Times New Roman"/>
                          <a:cs typeface="Lucida Sans"/>
                        </a:rPr>
                        <a:t>El plazo que se considera para el desarrollo del proyecto es muy corto y no permite que el privado pueda desarrollar inversiones necesarias para generar un cambio en el servicio.</a:t>
                      </a:r>
                      <a:endParaRPr lang="es-CL" sz="1600" dirty="0">
                        <a:latin typeface="Arial Narrow"/>
                        <a:ea typeface="Times New Roman"/>
                        <a:cs typeface="Lucida Sans"/>
                      </a:endParaRPr>
                    </a:p>
                  </a:txBody>
                  <a:tcPr marL="9036" marR="9036"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gn="ctr">
                        <a:lnSpc>
                          <a:spcPct val="115000"/>
                        </a:lnSpc>
                        <a:spcAft>
                          <a:spcPts val="1000"/>
                        </a:spcAft>
                      </a:pPr>
                      <a:r>
                        <a:rPr lang="es-ES_tradnl" sz="1400" dirty="0">
                          <a:latin typeface="Arial Narrow"/>
                          <a:ea typeface="Times New Roman"/>
                          <a:cs typeface="Lucida Sans"/>
                        </a:rPr>
                        <a:t>Continuidad de las condiciones del servicio actual, escasas inversiones para mejorar y amentar la calidad de servicio.</a:t>
                      </a:r>
                      <a:endParaRPr lang="es-CL" sz="1600" dirty="0">
                        <a:latin typeface="Arial Narrow"/>
                        <a:ea typeface="Times New Roman"/>
                        <a:cs typeface="Lucida Sans"/>
                      </a:endParaRPr>
                    </a:p>
                    <a:p>
                      <a:pPr algn="ctr">
                        <a:lnSpc>
                          <a:spcPct val="115000"/>
                        </a:lnSpc>
                        <a:spcAft>
                          <a:spcPts val="1000"/>
                        </a:spcAft>
                      </a:pPr>
                      <a:r>
                        <a:rPr lang="es-ES_tradnl" sz="1400" dirty="0">
                          <a:latin typeface="Arial Narrow"/>
                          <a:ea typeface="Times New Roman"/>
                          <a:cs typeface="Lucida Sans"/>
                        </a:rPr>
                        <a:t>Alto costos para el Estado para subsidiar cambios en naves y/o aviones</a:t>
                      </a:r>
                      <a:endParaRPr lang="es-CL" sz="1600" dirty="0">
                        <a:latin typeface="Arial Narrow"/>
                        <a:ea typeface="Times New Roman"/>
                        <a:cs typeface="Lucida Sans"/>
                      </a:endParaRPr>
                    </a:p>
                  </a:txBody>
                  <a:tcPr marL="9036" marR="9036"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gn="ctr">
                        <a:lnSpc>
                          <a:spcPct val="115000"/>
                        </a:lnSpc>
                        <a:spcAft>
                          <a:spcPts val="1000"/>
                        </a:spcAft>
                      </a:pPr>
                      <a:r>
                        <a:rPr lang="es-ES_tradnl" sz="1400" dirty="0">
                          <a:latin typeface="Arial Narrow"/>
                          <a:ea typeface="Times New Roman"/>
                          <a:cs typeface="Lucida Sans"/>
                        </a:rPr>
                        <a:t>Estado</a:t>
                      </a:r>
                      <a:endParaRPr lang="es-CL" sz="1600" dirty="0">
                        <a:latin typeface="Arial Narrow"/>
                        <a:ea typeface="Times New Roman"/>
                        <a:cs typeface="Lucida Sans"/>
                      </a:endParaRPr>
                    </a:p>
                  </a:txBody>
                  <a:tcPr marL="9036" marR="9036"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xmlns="" val="10001"/>
                  </a:ext>
                </a:extLst>
              </a:tr>
              <a:tr h="1008660">
                <a:tc>
                  <a:txBody>
                    <a:bodyPr/>
                    <a:lstStyle/>
                    <a:p>
                      <a:pPr algn="ctr">
                        <a:lnSpc>
                          <a:spcPct val="115000"/>
                        </a:lnSpc>
                        <a:spcAft>
                          <a:spcPts val="1000"/>
                        </a:spcAft>
                      </a:pPr>
                      <a:r>
                        <a:rPr lang="es-ES_tradnl" sz="1400" dirty="0">
                          <a:latin typeface="Arial Narrow"/>
                          <a:ea typeface="Times New Roman"/>
                          <a:cs typeface="Lucida Sans"/>
                        </a:rPr>
                        <a:t>Riesgo en la definición de los parámetros necesarios para medir los Niveles de Servicio</a:t>
                      </a:r>
                      <a:endParaRPr lang="es-CL" sz="1600" dirty="0">
                        <a:latin typeface="Arial Narrow"/>
                        <a:ea typeface="Times New Roman"/>
                        <a:cs typeface="Lucida Sans"/>
                      </a:endParaRPr>
                    </a:p>
                  </a:txBody>
                  <a:tcPr marL="9036" marR="9036"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gn="ctr">
                        <a:lnSpc>
                          <a:spcPct val="115000"/>
                        </a:lnSpc>
                        <a:spcAft>
                          <a:spcPts val="1000"/>
                        </a:spcAft>
                      </a:pPr>
                      <a:r>
                        <a:rPr lang="es-ES_tradnl" sz="1400" dirty="0">
                          <a:latin typeface="Arial Narrow"/>
                          <a:ea typeface="Times New Roman"/>
                          <a:cs typeface="Lucida Sans"/>
                        </a:rPr>
                        <a:t>Los parámetros a medir para verificar el cumplimiento de los niveles de servicio deben ser capaces de velar por el cumplimiento de la frecuencia del servicio y estándar de servicio que se defina.</a:t>
                      </a:r>
                      <a:endParaRPr lang="es-CL" sz="1600" dirty="0">
                        <a:latin typeface="Arial Narrow"/>
                        <a:ea typeface="Times New Roman"/>
                        <a:cs typeface="Lucida Sans"/>
                      </a:endParaRPr>
                    </a:p>
                  </a:txBody>
                  <a:tcPr marL="9036" marR="9036"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gn="ctr">
                        <a:lnSpc>
                          <a:spcPct val="115000"/>
                        </a:lnSpc>
                        <a:spcAft>
                          <a:spcPts val="1000"/>
                        </a:spcAft>
                      </a:pPr>
                      <a:r>
                        <a:rPr lang="es-ES_tradnl" sz="1400" dirty="0">
                          <a:latin typeface="Arial Narrow"/>
                          <a:ea typeface="Times New Roman"/>
                          <a:cs typeface="Lucida Sans"/>
                        </a:rPr>
                        <a:t>Una mala elección de los parámetros a medir para verificar el cumplimiento de los niveles de servicio puede provocar la prestación de un servicio inadecuado</a:t>
                      </a:r>
                      <a:endParaRPr lang="es-CL" sz="1600" dirty="0">
                        <a:latin typeface="Arial Narrow"/>
                        <a:ea typeface="Times New Roman"/>
                        <a:cs typeface="Lucida Sans"/>
                      </a:endParaRPr>
                    </a:p>
                  </a:txBody>
                  <a:tcPr marL="9036" marR="9036"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gn="ctr">
                        <a:lnSpc>
                          <a:spcPct val="115000"/>
                        </a:lnSpc>
                        <a:spcAft>
                          <a:spcPts val="1000"/>
                        </a:spcAft>
                      </a:pPr>
                      <a:r>
                        <a:rPr lang="es-ES_tradnl" sz="1400" dirty="0">
                          <a:latin typeface="Arial Narrow"/>
                          <a:ea typeface="Times New Roman"/>
                          <a:cs typeface="Lucida Sans"/>
                        </a:rPr>
                        <a:t>Estado</a:t>
                      </a:r>
                      <a:endParaRPr lang="es-CL" sz="1600" dirty="0">
                        <a:latin typeface="Arial Narrow"/>
                        <a:ea typeface="Times New Roman"/>
                        <a:cs typeface="Lucida Sans"/>
                      </a:endParaRPr>
                    </a:p>
                  </a:txBody>
                  <a:tcPr marL="9036" marR="9036"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xmlns="" val="10002"/>
                  </a:ext>
                </a:extLst>
              </a:tr>
              <a:tr h="801755">
                <a:tc>
                  <a:txBody>
                    <a:bodyPr/>
                    <a:lstStyle/>
                    <a:p>
                      <a:pPr algn="ctr">
                        <a:lnSpc>
                          <a:spcPct val="115000"/>
                        </a:lnSpc>
                        <a:spcAft>
                          <a:spcPts val="1000"/>
                        </a:spcAft>
                      </a:pPr>
                      <a:r>
                        <a:rPr lang="es-ES_tradnl" sz="1400" dirty="0">
                          <a:latin typeface="Arial Narrow"/>
                          <a:ea typeface="Times New Roman"/>
                          <a:cs typeface="Lucida Sans"/>
                        </a:rPr>
                        <a:t>Riesgo de discontinuidad de servicio de conectividad aéreo/marítimo</a:t>
                      </a:r>
                      <a:endParaRPr lang="es-CL" sz="1600" dirty="0">
                        <a:latin typeface="Arial Narrow"/>
                        <a:ea typeface="Times New Roman"/>
                        <a:cs typeface="Lucida Sans"/>
                      </a:endParaRPr>
                    </a:p>
                  </a:txBody>
                  <a:tcPr marL="9036" marR="9036"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gn="ctr">
                        <a:lnSpc>
                          <a:spcPct val="115000"/>
                        </a:lnSpc>
                        <a:spcAft>
                          <a:spcPts val="1000"/>
                        </a:spcAft>
                      </a:pPr>
                      <a:r>
                        <a:rPr lang="es-ES_tradnl" sz="1400" dirty="0">
                          <a:latin typeface="Arial Narrow"/>
                          <a:ea typeface="Times New Roman"/>
                          <a:cs typeface="Lucida Sans"/>
                        </a:rPr>
                        <a:t>El operador actual podría no prestar más el servicio una vez que pierda la licitación, especialmente en la entrega del subsidio a la demanda, discontinuidad hasta que el nuevo operador del servicio disponga de las naves/aviones para su prestación</a:t>
                      </a:r>
                      <a:endParaRPr lang="es-CL" sz="1600" dirty="0">
                        <a:latin typeface="Arial Narrow"/>
                        <a:ea typeface="Times New Roman"/>
                        <a:cs typeface="Lucida Sans"/>
                      </a:endParaRPr>
                    </a:p>
                  </a:txBody>
                  <a:tcPr marL="9036" marR="9036"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gn="ctr">
                        <a:lnSpc>
                          <a:spcPct val="115000"/>
                        </a:lnSpc>
                        <a:spcAft>
                          <a:spcPts val="1000"/>
                        </a:spcAft>
                      </a:pPr>
                      <a:r>
                        <a:rPr lang="es-ES_tradnl" sz="1400" dirty="0">
                          <a:latin typeface="Arial Narrow"/>
                          <a:ea typeface="Times New Roman"/>
                          <a:cs typeface="Lucida Sans"/>
                        </a:rPr>
                        <a:t>No se presta el servicio de conectividad en la zona</a:t>
                      </a:r>
                      <a:endParaRPr lang="es-CL" sz="1600" dirty="0">
                        <a:latin typeface="Arial Narrow"/>
                        <a:ea typeface="Times New Roman"/>
                        <a:cs typeface="Lucida Sans"/>
                      </a:endParaRPr>
                    </a:p>
                  </a:txBody>
                  <a:tcPr marL="9036" marR="9036"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gn="ctr">
                        <a:lnSpc>
                          <a:spcPct val="115000"/>
                        </a:lnSpc>
                        <a:spcAft>
                          <a:spcPts val="1000"/>
                        </a:spcAft>
                      </a:pPr>
                      <a:r>
                        <a:rPr lang="es-ES_tradnl" sz="1400" dirty="0">
                          <a:latin typeface="Arial Narrow"/>
                          <a:ea typeface="Times New Roman"/>
                          <a:cs typeface="Lucida Sans"/>
                        </a:rPr>
                        <a:t>Estado</a:t>
                      </a:r>
                      <a:endParaRPr lang="es-CL" sz="1600" dirty="0">
                        <a:latin typeface="Arial Narrow"/>
                        <a:ea typeface="Times New Roman"/>
                        <a:cs typeface="Lucida Sans"/>
                      </a:endParaRPr>
                    </a:p>
                  </a:txBody>
                  <a:tcPr marL="9036" marR="9036"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5" name="1 Título"/>
          <p:cNvSpPr txBox="1">
            <a:spLocks/>
          </p:cNvSpPr>
          <p:nvPr/>
        </p:nvSpPr>
        <p:spPr>
          <a:xfrm>
            <a:off x="467544" y="0"/>
            <a:ext cx="8229600" cy="1143000"/>
          </a:xfrm>
          <a:prstGeom prst="rect">
            <a:avLst/>
          </a:prstGeom>
        </p:spPr>
        <p:txBody>
          <a:bodyP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ANÁLISIS DE RIESGOS </a:t>
            </a:r>
            <a:b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b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ASOCIADOS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683568" y="188640"/>
            <a:ext cx="8229600" cy="1143000"/>
          </a:xfrm>
          <a:prstGeom prst="rect">
            <a:avLst/>
          </a:prstGeom>
        </p:spPr>
        <p:txBody>
          <a:bodyPr>
            <a:normAutofit/>
          </a:bodyPr>
          <a:lstStyle/>
          <a:p>
            <a:pPr algn="r"/>
            <a:r>
              <a:rPr lang="es-CL" sz="2800" dirty="0">
                <a:solidFill>
                  <a:schemeClr val="bg1">
                    <a:lumMod val="50000"/>
                  </a:schemeClr>
                </a:solidFill>
                <a:latin typeface="Arial Narrow" pitchFamily="34" charset="0"/>
              </a:rPr>
              <a:t>DESARROLLO DE ENCUESTAS</a:t>
            </a:r>
            <a:endParaRPr lang="es-CL" sz="2800" dirty="0"/>
          </a:p>
        </p:txBody>
      </p:sp>
      <p:sp>
        <p:nvSpPr>
          <p:cNvPr id="3" name="2 Marcador de contenido"/>
          <p:cNvSpPr>
            <a:spLocks noGrp="1"/>
          </p:cNvSpPr>
          <p:nvPr>
            <p:ph idx="1"/>
          </p:nvPr>
        </p:nvSpPr>
        <p:spPr>
          <a:xfrm>
            <a:off x="395536" y="908720"/>
            <a:ext cx="8352928" cy="4525963"/>
          </a:xfrm>
        </p:spPr>
        <p:txBody>
          <a:bodyPr>
            <a:noAutofit/>
          </a:bodyPr>
          <a:lstStyle/>
          <a:p>
            <a:pPr>
              <a:buNone/>
            </a:pPr>
            <a:r>
              <a:rPr lang="es-CL" sz="2400" b="1" u="sng" dirty="0"/>
              <a:t>Encuesta de Intercepción Demanda Servicio Aéreo</a:t>
            </a:r>
          </a:p>
          <a:p>
            <a:pPr>
              <a:buNone/>
            </a:pPr>
            <a:endParaRPr lang="es-CL" sz="1800" b="1" u="sng" dirty="0"/>
          </a:p>
          <a:p>
            <a:pPr>
              <a:buNone/>
            </a:pPr>
            <a:endParaRPr lang="es-CL" sz="1800" b="1" u="sng" dirty="0"/>
          </a:p>
          <a:p>
            <a:pPr>
              <a:buNone/>
            </a:pPr>
            <a:endParaRPr lang="es-CL" sz="1400" b="1" dirty="0">
              <a:solidFill>
                <a:schemeClr val="tx2">
                  <a:lumMod val="60000"/>
                  <a:lumOff val="40000"/>
                </a:schemeClr>
              </a:solidFill>
            </a:endParaRPr>
          </a:p>
          <a:p>
            <a:endParaRPr lang="es-CL" sz="900" dirty="0"/>
          </a:p>
          <a:p>
            <a:endParaRPr lang="es-CL" sz="1400" dirty="0"/>
          </a:p>
          <a:p>
            <a:endParaRPr lang="es-CL" sz="1400" dirty="0"/>
          </a:p>
          <a:p>
            <a:endParaRPr lang="es-CL" sz="1400" dirty="0"/>
          </a:p>
        </p:txBody>
      </p:sp>
      <p:sp>
        <p:nvSpPr>
          <p:cNvPr id="5" name="4 Rectángulo"/>
          <p:cNvSpPr/>
          <p:nvPr/>
        </p:nvSpPr>
        <p:spPr>
          <a:xfrm>
            <a:off x="611560" y="1556792"/>
            <a:ext cx="7488832" cy="2308324"/>
          </a:xfrm>
          <a:prstGeom prst="rect">
            <a:avLst/>
          </a:prstGeom>
        </p:spPr>
        <p:txBody>
          <a:bodyPr wrap="square">
            <a:spAutoFit/>
          </a:bodyPr>
          <a:lstStyle/>
          <a:p>
            <a:pPr algn="just"/>
            <a:r>
              <a:rPr lang="es-CL" dirty="0"/>
              <a:t>La encuesta aérea, para ambos tramos, se llevó a cabo entre los días 07 y 25 de enero del año 2016 en la sala de embarque de las aerolíneas DAP y durante el vuelo Punta Arenas – Puerto Williams. Para esto, el equipo de trabajo recurrió a la sala de embarque una hora antes de cada vuelo establecido por la empresa, ya sea en la mañana a las 10:00 horas y/o en la tarde a las 15:00 horas. </a:t>
            </a:r>
          </a:p>
          <a:p>
            <a:pPr algn="just"/>
            <a:r>
              <a:rPr lang="es-CL" dirty="0"/>
              <a:t>Se contó con la coordinación y el apoyo del personal de Aerovías DAP.</a:t>
            </a:r>
          </a:p>
          <a:p>
            <a:pPr algn="just"/>
            <a:endParaRPr lang="es-CL" dirty="0"/>
          </a:p>
        </p:txBody>
      </p:sp>
      <p:sp>
        <p:nvSpPr>
          <p:cNvPr id="6" name="5 Rectángulo"/>
          <p:cNvSpPr/>
          <p:nvPr/>
        </p:nvSpPr>
        <p:spPr>
          <a:xfrm>
            <a:off x="539552" y="3789040"/>
            <a:ext cx="3810210" cy="369332"/>
          </a:xfrm>
          <a:prstGeom prst="rect">
            <a:avLst/>
          </a:prstGeom>
        </p:spPr>
        <p:txBody>
          <a:bodyPr wrap="none">
            <a:spAutoFit/>
          </a:bodyPr>
          <a:lstStyle/>
          <a:p>
            <a:r>
              <a:rPr lang="es-CL" b="1" dirty="0"/>
              <a:t>Tramo Puerto Williams– Punta Arenas</a:t>
            </a:r>
            <a:endParaRPr lang="es-CL" dirty="0"/>
          </a:p>
        </p:txBody>
      </p:sp>
      <p:sp>
        <p:nvSpPr>
          <p:cNvPr id="7" name="6 Rectángulo"/>
          <p:cNvSpPr/>
          <p:nvPr/>
        </p:nvSpPr>
        <p:spPr>
          <a:xfrm>
            <a:off x="611560" y="4149080"/>
            <a:ext cx="7920880" cy="2031325"/>
          </a:xfrm>
          <a:prstGeom prst="rect">
            <a:avLst/>
          </a:prstGeom>
        </p:spPr>
        <p:txBody>
          <a:bodyPr wrap="square">
            <a:spAutoFit/>
          </a:bodyPr>
          <a:lstStyle/>
          <a:p>
            <a:pPr marL="177800" indent="-177800" algn="just">
              <a:buFont typeface="Arial" pitchFamily="34" charset="0"/>
              <a:buChar char="•"/>
            </a:pPr>
            <a:r>
              <a:rPr lang="es-CL" dirty="0"/>
              <a:t>Se encuestaron 244 personas, cuya muestra se divide principalmente en residentes, turistas y trabajadores de las empresas Vilicic y Salfa. </a:t>
            </a:r>
          </a:p>
          <a:p>
            <a:pPr marL="177800" indent="-177800" algn="just">
              <a:buFont typeface="Arial" pitchFamily="34" charset="0"/>
              <a:buChar char="•"/>
            </a:pPr>
            <a:endParaRPr lang="es-CL" dirty="0"/>
          </a:p>
          <a:p>
            <a:pPr marL="177800" indent="-177800" algn="just">
              <a:buFont typeface="Arial" pitchFamily="34" charset="0"/>
              <a:buChar char="•"/>
            </a:pPr>
            <a:r>
              <a:rPr lang="es-CL" dirty="0"/>
              <a:t>Del total de usuarios, el 73,8% fueron hombres y el 26,2% fueron mujeres. Esta diferencia se debe a que el 52,9% de los hombres llega a Punta Arenas por motivo de trabajo (descanso) de las empresas constructoras, cuya estadía es de 5 a 7 días en la zona.</a:t>
            </a:r>
          </a:p>
        </p:txBody>
      </p:sp>
    </p:spTree>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908720"/>
            <a:ext cx="8352928" cy="4525963"/>
          </a:xfrm>
        </p:spPr>
        <p:txBody>
          <a:bodyPr>
            <a:noAutofit/>
          </a:bodyPr>
          <a:lstStyle/>
          <a:p>
            <a:pPr>
              <a:buNone/>
            </a:pPr>
            <a:endParaRPr lang="es-CL" sz="1800" b="1" u="sng" dirty="0"/>
          </a:p>
          <a:p>
            <a:pPr>
              <a:buNone/>
            </a:pPr>
            <a:endParaRPr lang="es-CL" sz="1800" b="1" u="sng" dirty="0"/>
          </a:p>
          <a:p>
            <a:pPr>
              <a:buNone/>
            </a:pPr>
            <a:endParaRPr lang="es-CL" sz="1400" b="1" dirty="0">
              <a:solidFill>
                <a:schemeClr val="tx2">
                  <a:lumMod val="60000"/>
                  <a:lumOff val="40000"/>
                </a:schemeClr>
              </a:solidFill>
            </a:endParaRPr>
          </a:p>
          <a:p>
            <a:endParaRPr lang="es-CL" sz="900" dirty="0"/>
          </a:p>
          <a:p>
            <a:endParaRPr lang="es-CL" sz="1400" dirty="0"/>
          </a:p>
          <a:p>
            <a:endParaRPr lang="es-CL" sz="1400" dirty="0"/>
          </a:p>
          <a:p>
            <a:endParaRPr lang="es-CL" sz="1400" dirty="0"/>
          </a:p>
        </p:txBody>
      </p:sp>
      <p:pic>
        <p:nvPicPr>
          <p:cNvPr id="8" name="7 Imagen"/>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59632" y="908720"/>
            <a:ext cx="5400600" cy="4464496"/>
          </a:xfrm>
          <a:prstGeom prst="rect">
            <a:avLst/>
          </a:prstGeom>
          <a:noFill/>
        </p:spPr>
      </p:pic>
      <p:sp>
        <p:nvSpPr>
          <p:cNvPr id="9" name="8 Rectángulo"/>
          <p:cNvSpPr/>
          <p:nvPr/>
        </p:nvSpPr>
        <p:spPr>
          <a:xfrm>
            <a:off x="827584" y="5013176"/>
            <a:ext cx="7200800" cy="923330"/>
          </a:xfrm>
          <a:prstGeom prst="rect">
            <a:avLst/>
          </a:prstGeom>
        </p:spPr>
        <p:txBody>
          <a:bodyPr wrap="square">
            <a:spAutoFit/>
          </a:bodyPr>
          <a:lstStyle/>
          <a:p>
            <a:pPr marL="177800" indent="-177800" algn="just">
              <a:buFont typeface="Arial" pitchFamily="34" charset="0"/>
              <a:buChar char="•"/>
            </a:pPr>
            <a:r>
              <a:rPr lang="es-CL" dirty="0"/>
              <a:t>Dentro de todos los encuestados, el 23% forma parte de las Fuerzas Armadas, es decir, 56 personas pertenecían al ejército, a la armada o a la fuerza aérea, entre otras ramas de la institución</a:t>
            </a:r>
          </a:p>
        </p:txBody>
      </p:sp>
      <p:sp>
        <p:nvSpPr>
          <p:cNvPr id="11" name="10 Rectángulo"/>
          <p:cNvSpPr/>
          <p:nvPr/>
        </p:nvSpPr>
        <p:spPr>
          <a:xfrm>
            <a:off x="4788024" y="4149080"/>
            <a:ext cx="151216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1 Título"/>
          <p:cNvSpPr txBox="1">
            <a:spLocks/>
          </p:cNvSpPr>
          <p:nvPr/>
        </p:nvSpPr>
        <p:spPr>
          <a:xfrm>
            <a:off x="683568" y="18864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DESARROLLO DE ENCUESTAS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908720"/>
            <a:ext cx="8352928" cy="4525963"/>
          </a:xfrm>
        </p:spPr>
        <p:txBody>
          <a:bodyPr>
            <a:noAutofit/>
          </a:bodyPr>
          <a:lstStyle/>
          <a:p>
            <a:pPr marL="177800" indent="-177800" algn="just"/>
            <a:r>
              <a:rPr lang="es-CL" sz="1800" dirty="0"/>
              <a:t>Descripción estadística del pago que realizaron los usuarios de la aerolínea DAP. Tramo Puerto Williams – Punta Arenas:</a:t>
            </a:r>
          </a:p>
          <a:p>
            <a:pPr>
              <a:buNone/>
            </a:pPr>
            <a:endParaRPr lang="es-CL" sz="1400" b="1" dirty="0">
              <a:solidFill>
                <a:schemeClr val="tx2">
                  <a:lumMod val="60000"/>
                  <a:lumOff val="40000"/>
                </a:schemeClr>
              </a:solidFill>
            </a:endParaRPr>
          </a:p>
          <a:p>
            <a:endParaRPr lang="es-CL" sz="900" dirty="0"/>
          </a:p>
          <a:p>
            <a:endParaRPr lang="es-CL" sz="1400" dirty="0"/>
          </a:p>
          <a:p>
            <a:endParaRPr lang="es-CL" sz="1400" dirty="0"/>
          </a:p>
          <a:p>
            <a:endParaRPr lang="es-CL" sz="1400" dirty="0"/>
          </a:p>
        </p:txBody>
      </p:sp>
      <p:pic>
        <p:nvPicPr>
          <p:cNvPr id="166914" name="Picture 2"/>
          <p:cNvPicPr>
            <a:picLocks noChangeAspect="1" noChangeArrowheads="1"/>
          </p:cNvPicPr>
          <p:nvPr/>
        </p:nvPicPr>
        <p:blipFill>
          <a:blip r:embed="rId3" cstate="print"/>
          <a:srcRect/>
          <a:stretch>
            <a:fillRect/>
          </a:stretch>
        </p:blipFill>
        <p:spPr bwMode="auto">
          <a:xfrm>
            <a:off x="395536" y="1700808"/>
            <a:ext cx="7647889" cy="2237124"/>
          </a:xfrm>
          <a:prstGeom prst="rect">
            <a:avLst/>
          </a:prstGeom>
          <a:noFill/>
          <a:ln w="9525">
            <a:noFill/>
            <a:miter lim="800000"/>
            <a:headEnd/>
            <a:tailEnd/>
          </a:ln>
          <a:effectLst/>
        </p:spPr>
      </p:pic>
      <p:sp>
        <p:nvSpPr>
          <p:cNvPr id="12" name="11 Rectángulo"/>
          <p:cNvSpPr/>
          <p:nvPr/>
        </p:nvSpPr>
        <p:spPr>
          <a:xfrm>
            <a:off x="395536" y="3645024"/>
            <a:ext cx="8244408" cy="2585323"/>
          </a:xfrm>
          <a:prstGeom prst="rect">
            <a:avLst/>
          </a:prstGeom>
        </p:spPr>
        <p:txBody>
          <a:bodyPr wrap="square">
            <a:spAutoFit/>
          </a:bodyPr>
          <a:lstStyle/>
          <a:p>
            <a:pPr marL="177800"/>
            <a:r>
              <a:rPr lang="es-CL" dirty="0"/>
              <a:t>De los 244 encuestados, sólo 144 respondieron de manera concreta a la pregunta “¿cuánto dinero canceló por este viaje?”, los 100 usuarios restantes respondieron que “no tienen conocimiento del valor”. </a:t>
            </a:r>
          </a:p>
          <a:p>
            <a:pPr marL="177800"/>
            <a:r>
              <a:rPr lang="es-CL" dirty="0"/>
              <a:t>Esto último se debe a que: El 3% de los 244 usuarios viaja por concepto de salud y el pago lo realiza el servicio de salud, y el 61% porque la empresa Vilicic o Salfa realiza el pago, por ende, muchos de los trabajadores no conocen el pago.</a:t>
            </a:r>
          </a:p>
          <a:p>
            <a:pPr marL="177800"/>
            <a:endParaRPr lang="es-CL" dirty="0"/>
          </a:p>
          <a:p>
            <a:pPr marL="177800"/>
            <a:r>
              <a:rPr lang="es-CL" dirty="0"/>
              <a:t>El promedio que cancelan los usuarios es de $64.017, siendo el mínimo $3.500 y el máximo $110.000, con y sin subsidio respectivamente.</a:t>
            </a:r>
          </a:p>
        </p:txBody>
      </p:sp>
      <p:sp>
        <p:nvSpPr>
          <p:cNvPr id="6" name="1 Título"/>
          <p:cNvSpPr txBox="1">
            <a:spLocks/>
          </p:cNvSpPr>
          <p:nvPr/>
        </p:nvSpPr>
        <p:spPr>
          <a:xfrm>
            <a:off x="683568" y="18864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DESARROLLO DE ENCUESTAS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p:cNvPicPr/>
          <p:nvPr/>
        </p:nvPicPr>
        <p:blipFill>
          <a:blip r:embed="rId3" cstate="print">
            <a:extLst>
              <a:ext uri="{28A0092B-C50C-407E-A947-70E740481C1C}">
                <a14:useLocalDpi xmlns:a14="http://schemas.microsoft.com/office/drawing/2010/main" xmlns="" val="0"/>
              </a:ext>
            </a:extLst>
          </a:blip>
          <a:srcRect l="2899" t="6122" r="5797" b="4082"/>
          <a:stretch>
            <a:fillRect/>
          </a:stretch>
        </p:blipFill>
        <p:spPr bwMode="auto">
          <a:xfrm>
            <a:off x="2123728" y="1700808"/>
            <a:ext cx="4824536" cy="3456384"/>
          </a:xfrm>
          <a:prstGeom prst="rect">
            <a:avLst/>
          </a:prstGeom>
          <a:noFill/>
        </p:spPr>
      </p:pic>
      <p:sp>
        <p:nvSpPr>
          <p:cNvPr id="3" name="2 Marcador de contenido"/>
          <p:cNvSpPr>
            <a:spLocks noGrp="1"/>
          </p:cNvSpPr>
          <p:nvPr>
            <p:ph idx="1"/>
          </p:nvPr>
        </p:nvSpPr>
        <p:spPr>
          <a:xfrm>
            <a:off x="395536" y="908720"/>
            <a:ext cx="8352928" cy="4525963"/>
          </a:xfrm>
        </p:spPr>
        <p:txBody>
          <a:bodyPr>
            <a:noAutofit/>
          </a:bodyPr>
          <a:lstStyle/>
          <a:p>
            <a:endParaRPr lang="es-CL" sz="900" dirty="0"/>
          </a:p>
          <a:p>
            <a:pPr marL="177800" indent="-177800"/>
            <a:r>
              <a:rPr lang="es-CL" sz="1800" dirty="0"/>
              <a:t>Participación mensual de los encuestados en las aerolíneas DAP. Tramo Puerto Williams – Punta Arenas</a:t>
            </a:r>
          </a:p>
          <a:p>
            <a:endParaRPr lang="es-CL" sz="1400" dirty="0"/>
          </a:p>
          <a:p>
            <a:endParaRPr lang="es-CL" sz="1400" dirty="0"/>
          </a:p>
        </p:txBody>
      </p:sp>
      <p:sp>
        <p:nvSpPr>
          <p:cNvPr id="13" name="12 Rectángulo"/>
          <p:cNvSpPr/>
          <p:nvPr/>
        </p:nvSpPr>
        <p:spPr>
          <a:xfrm>
            <a:off x="323528" y="5229200"/>
            <a:ext cx="8316416" cy="923330"/>
          </a:xfrm>
          <a:prstGeom prst="rect">
            <a:avLst/>
          </a:prstGeom>
        </p:spPr>
        <p:txBody>
          <a:bodyPr wrap="square">
            <a:spAutoFit/>
          </a:bodyPr>
          <a:lstStyle/>
          <a:p>
            <a:pPr marL="177800" algn="just"/>
            <a:r>
              <a:rPr lang="es-CL" dirty="0"/>
              <a:t>El 71% los usuarios encuestados hacen uso de este medio de transporte durante los meses de enero, febrero y diciembre, esto se debe principalmente al concepto de vacaciones, además de que coincide con el periodo de desarrollo de la encuesta. </a:t>
            </a:r>
          </a:p>
        </p:txBody>
      </p:sp>
      <p:sp>
        <p:nvSpPr>
          <p:cNvPr id="6" name="1 Título"/>
          <p:cNvSpPr txBox="1">
            <a:spLocks/>
          </p:cNvSpPr>
          <p:nvPr/>
        </p:nvSpPr>
        <p:spPr>
          <a:xfrm>
            <a:off x="683568" y="18864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DESARROLLO DE ENCUESTAS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1 Título"/>
          <p:cNvSpPr>
            <a:spLocks noGrp="1"/>
          </p:cNvSpPr>
          <p:nvPr>
            <p:ph type="title" idx="4294967295"/>
          </p:nvPr>
        </p:nvSpPr>
        <p:spPr>
          <a:xfrm>
            <a:off x="457200" y="274638"/>
            <a:ext cx="8229600" cy="1143000"/>
          </a:xfrm>
          <a:prstGeom prst="rect">
            <a:avLst/>
          </a:prstGeom>
        </p:spPr>
        <p:txBody>
          <a:bodyPr/>
          <a:lstStyle/>
          <a:p>
            <a:pPr algn="r"/>
            <a:r>
              <a:rPr lang="es-CL" sz="2400" dirty="0">
                <a:solidFill>
                  <a:schemeClr val="bg1">
                    <a:lumMod val="50000"/>
                  </a:schemeClr>
                </a:solidFill>
                <a:latin typeface="Arial Narrow" pitchFamily="34" charset="0"/>
              </a:rPr>
              <a:t>SITUACIÓN ACTUAL</a:t>
            </a:r>
            <a:br>
              <a:rPr lang="es-CL" sz="2400" dirty="0">
                <a:solidFill>
                  <a:schemeClr val="bg1">
                    <a:lumMod val="50000"/>
                  </a:schemeClr>
                </a:solidFill>
                <a:latin typeface="Arial Narrow" pitchFamily="34" charset="0"/>
              </a:rPr>
            </a:br>
            <a:endParaRPr lang="es-CL" sz="2400" dirty="0">
              <a:solidFill>
                <a:schemeClr val="bg1">
                  <a:lumMod val="50000"/>
                </a:schemeClr>
              </a:solidFill>
              <a:latin typeface="Arial Narrow" pitchFamily="34" charset="0"/>
            </a:endParaRPr>
          </a:p>
        </p:txBody>
      </p:sp>
      <p:graphicFrame>
        <p:nvGraphicFramePr>
          <p:cNvPr id="11" name="10 Tabla"/>
          <p:cNvGraphicFramePr>
            <a:graphicFrameLocks noGrp="1"/>
          </p:cNvGraphicFramePr>
          <p:nvPr/>
        </p:nvGraphicFramePr>
        <p:xfrm>
          <a:off x="251520" y="1844824"/>
          <a:ext cx="4320480" cy="3470148"/>
        </p:xfrm>
        <a:graphic>
          <a:graphicData uri="http://schemas.openxmlformats.org/drawingml/2006/table">
            <a:tbl>
              <a:tblPr/>
              <a:tblGrid>
                <a:gridCol w="1492174">
                  <a:extLst>
                    <a:ext uri="{9D8B030D-6E8A-4147-A177-3AD203B41FA5}">
                      <a16:colId xmlns:a16="http://schemas.microsoft.com/office/drawing/2014/main" xmlns="" val="20000"/>
                    </a:ext>
                  </a:extLst>
                </a:gridCol>
                <a:gridCol w="182764">
                  <a:extLst>
                    <a:ext uri="{9D8B030D-6E8A-4147-A177-3AD203B41FA5}">
                      <a16:colId xmlns:a16="http://schemas.microsoft.com/office/drawing/2014/main" xmlns="" val="20001"/>
                    </a:ext>
                  </a:extLst>
                </a:gridCol>
                <a:gridCol w="2645542">
                  <a:extLst>
                    <a:ext uri="{9D8B030D-6E8A-4147-A177-3AD203B41FA5}">
                      <a16:colId xmlns:a16="http://schemas.microsoft.com/office/drawing/2014/main" xmlns="" val="20002"/>
                    </a:ext>
                  </a:extLst>
                </a:gridCol>
              </a:tblGrid>
              <a:tr h="0">
                <a:tc>
                  <a:txBody>
                    <a:bodyPr/>
                    <a:lstStyle/>
                    <a:p>
                      <a:pPr algn="ctr">
                        <a:lnSpc>
                          <a:spcPct val="115000"/>
                        </a:lnSpc>
                        <a:spcAft>
                          <a:spcPts val="0"/>
                        </a:spcAft>
                      </a:pPr>
                      <a:r>
                        <a:rPr lang="es-CL" sz="1100" dirty="0">
                          <a:latin typeface="Arial Narrow"/>
                          <a:ea typeface="Times New Roman"/>
                          <a:cs typeface="Lucida Sans"/>
                        </a:rPr>
                        <a:t>Nombre</a:t>
                      </a:r>
                      <a:endParaRPr lang="es-CL" sz="1600" dirty="0">
                        <a:latin typeface="Arial Narrow"/>
                        <a:ea typeface="Times New Roman"/>
                        <a:cs typeface="Lucida Sans"/>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CL" sz="1100" dirty="0">
                          <a:latin typeface="Arial Narrow"/>
                          <a:ea typeface="Times New Roman"/>
                          <a:cs typeface="Lucida Sans"/>
                        </a:rPr>
                        <a:t>:</a:t>
                      </a:r>
                      <a:endParaRPr lang="es-CL" sz="1600" dirty="0">
                        <a:latin typeface="Arial Narrow"/>
                        <a:ea typeface="Times New Roman"/>
                        <a:cs typeface="Lucida Sans"/>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CL" sz="1100" dirty="0">
                          <a:latin typeface="Arial Narrow"/>
                          <a:ea typeface="Times New Roman"/>
                          <a:cs typeface="Lucida Sans"/>
                        </a:rPr>
                        <a:t>Yaghan</a:t>
                      </a:r>
                      <a:endParaRPr lang="es-CL" sz="1600" dirty="0">
                        <a:latin typeface="Arial Narrow"/>
                        <a:ea typeface="Times New Roman"/>
                        <a:cs typeface="Lucida Sans"/>
                      </a:endParaRPr>
                    </a:p>
                  </a:txBody>
                  <a:tcPr marL="68580" marR="68580" marT="0" marB="0" anchor="ctr">
                    <a:lnL>
                      <a:noFill/>
                    </a:lnL>
                    <a:lnR>
                      <a:noFill/>
                    </a:lnR>
                    <a:lnT>
                      <a:noFill/>
                    </a:lnT>
                    <a:lnB>
                      <a:noFill/>
                    </a:lnB>
                  </a:tcPr>
                </a:tc>
                <a:extLst>
                  <a:ext uri="{0D108BD9-81ED-4DB2-BD59-A6C34878D82A}">
                    <a16:rowId xmlns:a16="http://schemas.microsoft.com/office/drawing/2014/main" xmlns="" val="10000"/>
                  </a:ext>
                </a:extLst>
              </a:tr>
              <a:tr h="0">
                <a:tc>
                  <a:txBody>
                    <a:bodyPr/>
                    <a:lstStyle/>
                    <a:p>
                      <a:pPr algn="ctr">
                        <a:lnSpc>
                          <a:spcPct val="115000"/>
                        </a:lnSpc>
                        <a:spcAft>
                          <a:spcPts val="0"/>
                        </a:spcAft>
                      </a:pPr>
                      <a:r>
                        <a:rPr lang="es-CL" sz="1100" dirty="0">
                          <a:latin typeface="Arial Narrow"/>
                          <a:ea typeface="Times New Roman"/>
                          <a:cs typeface="Lucida Sans"/>
                        </a:rPr>
                        <a:t>Tipo</a:t>
                      </a:r>
                      <a:endParaRPr lang="es-CL" sz="1600" dirty="0">
                        <a:latin typeface="Arial Narrow"/>
                        <a:ea typeface="Times New Roman"/>
                        <a:cs typeface="Lucida Sans"/>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CL" sz="1100" dirty="0">
                          <a:latin typeface="Arial Narrow"/>
                          <a:ea typeface="Times New Roman"/>
                          <a:cs typeface="Lucida Sans"/>
                        </a:rPr>
                        <a:t>:</a:t>
                      </a:r>
                      <a:endParaRPr lang="es-CL" sz="1600" dirty="0">
                        <a:latin typeface="Arial Narrow"/>
                        <a:ea typeface="Times New Roman"/>
                        <a:cs typeface="Lucida Sans"/>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CL" sz="1100" dirty="0">
                          <a:latin typeface="Arial Narrow"/>
                          <a:ea typeface="Times New Roman"/>
                          <a:cs typeface="Lucida Sans"/>
                        </a:rPr>
                        <a:t>Transbordador RO-RO</a:t>
                      </a:r>
                      <a:endParaRPr lang="es-CL" sz="1600" dirty="0">
                        <a:latin typeface="Arial Narrow"/>
                        <a:ea typeface="Times New Roman"/>
                        <a:cs typeface="Lucida Sans"/>
                      </a:endParaRPr>
                    </a:p>
                  </a:txBody>
                  <a:tcPr marL="68580" marR="68580" marT="0" marB="0" anchor="ctr">
                    <a:lnL>
                      <a:noFill/>
                    </a:lnL>
                    <a:lnR>
                      <a:noFill/>
                    </a:lnR>
                    <a:lnT>
                      <a:noFill/>
                    </a:lnT>
                    <a:lnB>
                      <a:noFill/>
                    </a:lnB>
                  </a:tcPr>
                </a:tc>
                <a:extLst>
                  <a:ext uri="{0D108BD9-81ED-4DB2-BD59-A6C34878D82A}">
                    <a16:rowId xmlns:a16="http://schemas.microsoft.com/office/drawing/2014/main" xmlns="" val="10001"/>
                  </a:ext>
                </a:extLst>
              </a:tr>
              <a:tr h="0">
                <a:tc>
                  <a:txBody>
                    <a:bodyPr/>
                    <a:lstStyle/>
                    <a:p>
                      <a:pPr algn="ctr">
                        <a:lnSpc>
                          <a:spcPct val="115000"/>
                        </a:lnSpc>
                        <a:spcAft>
                          <a:spcPts val="0"/>
                        </a:spcAft>
                      </a:pPr>
                      <a:r>
                        <a:rPr lang="es-CL" sz="1100" dirty="0">
                          <a:latin typeface="Arial Narrow"/>
                          <a:ea typeface="Times New Roman"/>
                          <a:cs typeface="Lucida Sans"/>
                        </a:rPr>
                        <a:t>Puerto de Matrícula</a:t>
                      </a:r>
                      <a:endParaRPr lang="es-CL" sz="1600" dirty="0">
                        <a:latin typeface="Arial Narrow"/>
                        <a:ea typeface="Times New Roman"/>
                        <a:cs typeface="Lucida Sans"/>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CL" sz="1100" dirty="0">
                          <a:latin typeface="Arial Narrow"/>
                          <a:ea typeface="Times New Roman"/>
                          <a:cs typeface="Lucida Sans"/>
                        </a:rPr>
                        <a:t>:</a:t>
                      </a:r>
                      <a:endParaRPr lang="es-CL" sz="1600" dirty="0">
                        <a:latin typeface="Arial Narrow"/>
                        <a:ea typeface="Times New Roman"/>
                        <a:cs typeface="Lucida Sans"/>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CL" sz="1100" dirty="0">
                          <a:latin typeface="Arial Narrow"/>
                          <a:ea typeface="Times New Roman"/>
                          <a:cs typeface="Lucida Sans"/>
                        </a:rPr>
                        <a:t>Valparaíso</a:t>
                      </a:r>
                      <a:endParaRPr lang="es-CL" sz="1600" dirty="0">
                        <a:latin typeface="Arial Narrow"/>
                        <a:ea typeface="Times New Roman"/>
                        <a:cs typeface="Lucida Sans"/>
                      </a:endParaRPr>
                    </a:p>
                  </a:txBody>
                  <a:tcPr marL="68580" marR="68580" marT="0" marB="0" anchor="ctr">
                    <a:lnL>
                      <a:noFill/>
                    </a:lnL>
                    <a:lnR>
                      <a:noFill/>
                    </a:lnR>
                    <a:lnT>
                      <a:noFill/>
                    </a:lnT>
                    <a:lnB>
                      <a:noFill/>
                    </a:lnB>
                  </a:tcPr>
                </a:tc>
                <a:extLst>
                  <a:ext uri="{0D108BD9-81ED-4DB2-BD59-A6C34878D82A}">
                    <a16:rowId xmlns:a16="http://schemas.microsoft.com/office/drawing/2014/main" xmlns="" val="10002"/>
                  </a:ext>
                </a:extLst>
              </a:tr>
              <a:tr h="0">
                <a:tc>
                  <a:txBody>
                    <a:bodyPr/>
                    <a:lstStyle/>
                    <a:p>
                      <a:pPr algn="ctr">
                        <a:lnSpc>
                          <a:spcPct val="115000"/>
                        </a:lnSpc>
                        <a:spcAft>
                          <a:spcPts val="0"/>
                        </a:spcAft>
                      </a:pPr>
                      <a:r>
                        <a:rPr lang="es-CL" sz="1100" dirty="0">
                          <a:latin typeface="Arial Narrow"/>
                          <a:ea typeface="Times New Roman"/>
                          <a:cs typeface="Lucida Sans"/>
                        </a:rPr>
                        <a:t>Número de Registro de Matricula</a:t>
                      </a:r>
                      <a:endParaRPr lang="es-CL" sz="1600" dirty="0">
                        <a:latin typeface="Arial Narrow"/>
                        <a:ea typeface="Times New Roman"/>
                        <a:cs typeface="Lucida Sans"/>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CL" sz="1100" dirty="0">
                          <a:latin typeface="Arial Narrow"/>
                          <a:ea typeface="Times New Roman"/>
                          <a:cs typeface="Lucida Sans"/>
                        </a:rPr>
                        <a:t>:</a:t>
                      </a:r>
                      <a:endParaRPr lang="es-CL" sz="1600" dirty="0">
                        <a:latin typeface="Arial Narrow"/>
                        <a:ea typeface="Times New Roman"/>
                        <a:cs typeface="Lucida Sans"/>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CL" sz="1100" dirty="0">
                          <a:latin typeface="Arial Narrow"/>
                          <a:ea typeface="Times New Roman"/>
                          <a:cs typeface="Lucida Sans"/>
                        </a:rPr>
                        <a:t>3276</a:t>
                      </a:r>
                      <a:endParaRPr lang="es-CL" sz="1600" dirty="0">
                        <a:latin typeface="Arial Narrow"/>
                        <a:ea typeface="Times New Roman"/>
                        <a:cs typeface="Lucida Sans"/>
                      </a:endParaRPr>
                    </a:p>
                  </a:txBody>
                  <a:tcPr marL="68580" marR="68580" marT="0" marB="0" anchor="ctr">
                    <a:lnL>
                      <a:noFill/>
                    </a:lnL>
                    <a:lnR>
                      <a:noFill/>
                    </a:lnR>
                    <a:lnT>
                      <a:noFill/>
                    </a:lnT>
                    <a:lnB>
                      <a:noFill/>
                    </a:lnB>
                  </a:tcPr>
                </a:tc>
                <a:extLst>
                  <a:ext uri="{0D108BD9-81ED-4DB2-BD59-A6C34878D82A}">
                    <a16:rowId xmlns:a16="http://schemas.microsoft.com/office/drawing/2014/main" xmlns="" val="10003"/>
                  </a:ext>
                </a:extLst>
              </a:tr>
              <a:tr h="0">
                <a:tc>
                  <a:txBody>
                    <a:bodyPr/>
                    <a:lstStyle/>
                    <a:p>
                      <a:pPr algn="ctr">
                        <a:lnSpc>
                          <a:spcPct val="115000"/>
                        </a:lnSpc>
                        <a:spcAft>
                          <a:spcPts val="0"/>
                        </a:spcAft>
                      </a:pPr>
                      <a:r>
                        <a:rPr lang="es-CL" sz="1100" dirty="0">
                          <a:latin typeface="Arial Narrow"/>
                          <a:ea typeface="Times New Roman"/>
                          <a:cs typeface="Lucida Sans"/>
                        </a:rPr>
                        <a:t>Año de Fabricación</a:t>
                      </a:r>
                      <a:endParaRPr lang="es-CL" sz="1600" dirty="0">
                        <a:latin typeface="Arial Narrow"/>
                        <a:ea typeface="Times New Roman"/>
                        <a:cs typeface="Lucida Sans"/>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CL" sz="1100" dirty="0">
                          <a:latin typeface="Arial Narrow"/>
                          <a:ea typeface="Times New Roman"/>
                          <a:cs typeface="Lucida Sans"/>
                        </a:rPr>
                        <a:t>:</a:t>
                      </a:r>
                      <a:endParaRPr lang="es-CL" sz="1600" dirty="0">
                        <a:latin typeface="Arial Narrow"/>
                        <a:ea typeface="Times New Roman"/>
                        <a:cs typeface="Lucida Sans"/>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CL" sz="1100" dirty="0">
                          <a:latin typeface="Arial Narrow"/>
                          <a:ea typeface="Times New Roman"/>
                          <a:cs typeface="Lucida Sans"/>
                        </a:rPr>
                        <a:t>2011</a:t>
                      </a:r>
                      <a:endParaRPr lang="es-CL" sz="1600" dirty="0">
                        <a:latin typeface="Arial Narrow"/>
                        <a:ea typeface="Times New Roman"/>
                        <a:cs typeface="Lucida Sans"/>
                      </a:endParaRPr>
                    </a:p>
                  </a:txBody>
                  <a:tcPr marL="68580" marR="68580" marT="0" marB="0" anchor="ctr">
                    <a:lnL>
                      <a:noFill/>
                    </a:lnL>
                    <a:lnR>
                      <a:noFill/>
                    </a:lnR>
                    <a:lnT>
                      <a:noFill/>
                    </a:lnT>
                    <a:lnB>
                      <a:noFill/>
                    </a:lnB>
                  </a:tcPr>
                </a:tc>
                <a:extLst>
                  <a:ext uri="{0D108BD9-81ED-4DB2-BD59-A6C34878D82A}">
                    <a16:rowId xmlns:a16="http://schemas.microsoft.com/office/drawing/2014/main" xmlns="" val="10004"/>
                  </a:ext>
                </a:extLst>
              </a:tr>
              <a:tr h="0">
                <a:tc>
                  <a:txBody>
                    <a:bodyPr/>
                    <a:lstStyle/>
                    <a:p>
                      <a:pPr algn="ctr">
                        <a:lnSpc>
                          <a:spcPct val="115000"/>
                        </a:lnSpc>
                        <a:spcAft>
                          <a:spcPts val="0"/>
                        </a:spcAft>
                      </a:pPr>
                      <a:r>
                        <a:rPr lang="es-CL" sz="1100" dirty="0">
                          <a:latin typeface="Arial Narrow"/>
                          <a:ea typeface="Times New Roman"/>
                          <a:cs typeface="Lucida Sans"/>
                        </a:rPr>
                        <a:t>Lugar de fabricación</a:t>
                      </a:r>
                      <a:endParaRPr lang="es-CL" sz="1600" dirty="0">
                        <a:latin typeface="Arial Narrow"/>
                        <a:ea typeface="Times New Roman"/>
                        <a:cs typeface="Lucida Sans"/>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CL" sz="1100" dirty="0">
                          <a:latin typeface="Arial Narrow"/>
                          <a:ea typeface="Times New Roman"/>
                          <a:cs typeface="Lucida Sans"/>
                        </a:rPr>
                        <a:t>:</a:t>
                      </a:r>
                      <a:endParaRPr lang="es-CL" sz="1600" dirty="0">
                        <a:latin typeface="Arial Narrow"/>
                        <a:ea typeface="Times New Roman"/>
                        <a:cs typeface="Lucida Sans"/>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CL" sz="1100" dirty="0">
                          <a:latin typeface="Arial Narrow"/>
                          <a:ea typeface="Times New Roman"/>
                          <a:cs typeface="Lucida Sans"/>
                        </a:rPr>
                        <a:t>Astilleros de Asenav, Valdivia, Chile</a:t>
                      </a:r>
                      <a:endParaRPr lang="es-CL" sz="1600" dirty="0">
                        <a:latin typeface="Arial Narrow"/>
                        <a:ea typeface="Times New Roman"/>
                        <a:cs typeface="Lucida Sans"/>
                      </a:endParaRPr>
                    </a:p>
                  </a:txBody>
                  <a:tcPr marL="68580" marR="68580" marT="0" marB="0" anchor="ctr">
                    <a:lnL>
                      <a:noFill/>
                    </a:lnL>
                    <a:lnR>
                      <a:noFill/>
                    </a:lnR>
                    <a:lnT>
                      <a:noFill/>
                    </a:lnT>
                    <a:lnB>
                      <a:noFill/>
                    </a:lnB>
                  </a:tcPr>
                </a:tc>
                <a:extLst>
                  <a:ext uri="{0D108BD9-81ED-4DB2-BD59-A6C34878D82A}">
                    <a16:rowId xmlns:a16="http://schemas.microsoft.com/office/drawing/2014/main" xmlns="" val="10005"/>
                  </a:ext>
                </a:extLst>
              </a:tr>
              <a:tr h="0">
                <a:tc>
                  <a:txBody>
                    <a:bodyPr/>
                    <a:lstStyle/>
                    <a:p>
                      <a:pPr algn="ctr">
                        <a:lnSpc>
                          <a:spcPct val="115000"/>
                        </a:lnSpc>
                        <a:spcAft>
                          <a:spcPts val="0"/>
                        </a:spcAft>
                      </a:pPr>
                      <a:r>
                        <a:rPr lang="es-CL" sz="1100" dirty="0">
                          <a:latin typeface="Arial Narrow"/>
                          <a:ea typeface="Times New Roman"/>
                          <a:cs typeface="Lucida Sans"/>
                        </a:rPr>
                        <a:t>Eslora</a:t>
                      </a:r>
                      <a:endParaRPr lang="es-CL" sz="1600" dirty="0">
                        <a:latin typeface="Arial Narrow"/>
                        <a:ea typeface="Times New Roman"/>
                        <a:cs typeface="Lucida Sans"/>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CL" sz="1100" dirty="0">
                          <a:latin typeface="Arial Narrow"/>
                          <a:ea typeface="Times New Roman"/>
                          <a:cs typeface="Lucida Sans"/>
                        </a:rPr>
                        <a:t>:</a:t>
                      </a:r>
                      <a:endParaRPr lang="es-CL" sz="1600" dirty="0">
                        <a:latin typeface="Arial Narrow"/>
                        <a:ea typeface="Times New Roman"/>
                        <a:cs typeface="Lucida Sans"/>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CL" sz="1100" dirty="0">
                          <a:latin typeface="Arial Narrow"/>
                          <a:ea typeface="Times New Roman"/>
                          <a:cs typeface="Lucida Sans"/>
                        </a:rPr>
                        <a:t>56,64 mt</a:t>
                      </a:r>
                      <a:endParaRPr lang="es-CL" sz="1600" dirty="0">
                        <a:latin typeface="Arial Narrow"/>
                        <a:ea typeface="Times New Roman"/>
                        <a:cs typeface="Lucida Sans"/>
                      </a:endParaRPr>
                    </a:p>
                  </a:txBody>
                  <a:tcPr marL="68580" marR="68580" marT="0" marB="0" anchor="ctr">
                    <a:lnL>
                      <a:noFill/>
                    </a:lnL>
                    <a:lnR>
                      <a:noFill/>
                    </a:lnR>
                    <a:lnT>
                      <a:noFill/>
                    </a:lnT>
                    <a:lnB>
                      <a:noFill/>
                    </a:lnB>
                  </a:tcPr>
                </a:tc>
                <a:extLst>
                  <a:ext uri="{0D108BD9-81ED-4DB2-BD59-A6C34878D82A}">
                    <a16:rowId xmlns:a16="http://schemas.microsoft.com/office/drawing/2014/main" xmlns="" val="10006"/>
                  </a:ext>
                </a:extLst>
              </a:tr>
              <a:tr h="0">
                <a:tc>
                  <a:txBody>
                    <a:bodyPr/>
                    <a:lstStyle/>
                    <a:p>
                      <a:pPr algn="ctr">
                        <a:lnSpc>
                          <a:spcPct val="115000"/>
                        </a:lnSpc>
                        <a:spcAft>
                          <a:spcPts val="0"/>
                        </a:spcAft>
                      </a:pPr>
                      <a:r>
                        <a:rPr lang="es-CL" sz="1100" dirty="0">
                          <a:latin typeface="Arial Narrow"/>
                          <a:ea typeface="Times New Roman"/>
                          <a:cs typeface="Lucida Sans"/>
                        </a:rPr>
                        <a:t>Eslora total</a:t>
                      </a:r>
                      <a:endParaRPr lang="es-CL" sz="1600" dirty="0">
                        <a:latin typeface="Arial Narrow"/>
                        <a:ea typeface="Times New Roman"/>
                        <a:cs typeface="Lucida Sans"/>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CL" sz="1100" dirty="0">
                          <a:latin typeface="Arial Narrow"/>
                          <a:ea typeface="Times New Roman"/>
                          <a:cs typeface="Lucida Sans"/>
                        </a:rPr>
                        <a:t>:</a:t>
                      </a:r>
                      <a:endParaRPr lang="es-CL" sz="1600" dirty="0">
                        <a:latin typeface="Arial Narrow"/>
                        <a:ea typeface="Times New Roman"/>
                        <a:cs typeface="Lucida Sans"/>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CL" sz="1100" dirty="0">
                          <a:latin typeface="Arial Narrow"/>
                          <a:ea typeface="Times New Roman"/>
                          <a:cs typeface="Lucida Sans"/>
                        </a:rPr>
                        <a:t>70,60 mt</a:t>
                      </a:r>
                      <a:endParaRPr lang="es-CL" sz="1600" dirty="0">
                        <a:latin typeface="Arial Narrow"/>
                        <a:ea typeface="Times New Roman"/>
                        <a:cs typeface="Lucida Sans"/>
                      </a:endParaRPr>
                    </a:p>
                  </a:txBody>
                  <a:tcPr marL="68580" marR="68580" marT="0" marB="0" anchor="ctr">
                    <a:lnL>
                      <a:noFill/>
                    </a:lnL>
                    <a:lnR>
                      <a:noFill/>
                    </a:lnR>
                    <a:lnT>
                      <a:noFill/>
                    </a:lnT>
                    <a:lnB>
                      <a:noFill/>
                    </a:lnB>
                  </a:tcPr>
                </a:tc>
                <a:extLst>
                  <a:ext uri="{0D108BD9-81ED-4DB2-BD59-A6C34878D82A}">
                    <a16:rowId xmlns:a16="http://schemas.microsoft.com/office/drawing/2014/main" xmlns="" val="10007"/>
                  </a:ext>
                </a:extLst>
              </a:tr>
              <a:tr h="0">
                <a:tc>
                  <a:txBody>
                    <a:bodyPr/>
                    <a:lstStyle/>
                    <a:p>
                      <a:pPr algn="ctr">
                        <a:lnSpc>
                          <a:spcPct val="115000"/>
                        </a:lnSpc>
                        <a:spcAft>
                          <a:spcPts val="0"/>
                        </a:spcAft>
                      </a:pPr>
                      <a:r>
                        <a:rPr lang="es-CL" sz="1100" dirty="0">
                          <a:latin typeface="Arial Narrow"/>
                          <a:ea typeface="Times New Roman"/>
                          <a:cs typeface="Lucida Sans"/>
                        </a:rPr>
                        <a:t>Manga</a:t>
                      </a:r>
                      <a:endParaRPr lang="es-CL" sz="1600" dirty="0">
                        <a:latin typeface="Arial Narrow"/>
                        <a:ea typeface="Times New Roman"/>
                        <a:cs typeface="Lucida Sans"/>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CL" sz="1100" dirty="0">
                          <a:latin typeface="Arial Narrow"/>
                          <a:ea typeface="Times New Roman"/>
                          <a:cs typeface="Lucida Sans"/>
                        </a:rPr>
                        <a:t>:</a:t>
                      </a:r>
                      <a:endParaRPr lang="es-CL" sz="1600" dirty="0">
                        <a:latin typeface="Arial Narrow"/>
                        <a:ea typeface="Times New Roman"/>
                        <a:cs typeface="Lucida Sans"/>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CL" sz="1100" dirty="0">
                          <a:latin typeface="Arial Narrow"/>
                          <a:ea typeface="Times New Roman"/>
                          <a:cs typeface="Lucida Sans"/>
                        </a:rPr>
                        <a:t>15,80 mt</a:t>
                      </a:r>
                      <a:endParaRPr lang="es-CL" sz="1600" dirty="0">
                        <a:latin typeface="Arial Narrow"/>
                        <a:ea typeface="Times New Roman"/>
                        <a:cs typeface="Lucida Sans"/>
                      </a:endParaRPr>
                    </a:p>
                  </a:txBody>
                  <a:tcPr marL="68580" marR="68580" marT="0" marB="0" anchor="ctr">
                    <a:lnL>
                      <a:noFill/>
                    </a:lnL>
                    <a:lnR>
                      <a:noFill/>
                    </a:lnR>
                    <a:lnT>
                      <a:noFill/>
                    </a:lnT>
                    <a:lnB>
                      <a:noFill/>
                    </a:lnB>
                  </a:tcPr>
                </a:tc>
                <a:extLst>
                  <a:ext uri="{0D108BD9-81ED-4DB2-BD59-A6C34878D82A}">
                    <a16:rowId xmlns:a16="http://schemas.microsoft.com/office/drawing/2014/main" xmlns="" val="10008"/>
                  </a:ext>
                </a:extLst>
              </a:tr>
              <a:tr h="0">
                <a:tc>
                  <a:txBody>
                    <a:bodyPr/>
                    <a:lstStyle/>
                    <a:p>
                      <a:pPr algn="ctr">
                        <a:lnSpc>
                          <a:spcPct val="115000"/>
                        </a:lnSpc>
                        <a:spcAft>
                          <a:spcPts val="0"/>
                        </a:spcAft>
                      </a:pPr>
                      <a:r>
                        <a:rPr lang="es-CL" sz="1100" dirty="0">
                          <a:latin typeface="Arial Narrow"/>
                          <a:ea typeface="Times New Roman"/>
                          <a:cs typeface="Lucida Sans"/>
                        </a:rPr>
                        <a:t>Puntal</a:t>
                      </a:r>
                      <a:endParaRPr lang="es-CL" sz="1600" dirty="0">
                        <a:latin typeface="Arial Narrow"/>
                        <a:ea typeface="Times New Roman"/>
                        <a:cs typeface="Lucida Sans"/>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CL" sz="1100" dirty="0">
                          <a:latin typeface="Arial Narrow"/>
                          <a:ea typeface="Times New Roman"/>
                          <a:cs typeface="Lucida Sans"/>
                        </a:rPr>
                        <a:t>:</a:t>
                      </a:r>
                      <a:endParaRPr lang="es-CL" sz="1600" dirty="0">
                        <a:latin typeface="Arial Narrow"/>
                        <a:ea typeface="Times New Roman"/>
                        <a:cs typeface="Lucida Sans"/>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CL" sz="1100" dirty="0">
                          <a:latin typeface="Arial Narrow"/>
                          <a:ea typeface="Times New Roman"/>
                          <a:cs typeface="Lucida Sans"/>
                        </a:rPr>
                        <a:t>2,80 mt</a:t>
                      </a:r>
                      <a:endParaRPr lang="es-CL" sz="1600" dirty="0">
                        <a:latin typeface="Arial Narrow"/>
                        <a:ea typeface="Times New Roman"/>
                        <a:cs typeface="Lucida Sans"/>
                      </a:endParaRPr>
                    </a:p>
                  </a:txBody>
                  <a:tcPr marL="68580" marR="68580" marT="0" marB="0" anchor="ctr">
                    <a:lnL>
                      <a:noFill/>
                    </a:lnL>
                    <a:lnR>
                      <a:noFill/>
                    </a:lnR>
                    <a:lnT>
                      <a:noFill/>
                    </a:lnT>
                    <a:lnB>
                      <a:noFill/>
                    </a:lnB>
                  </a:tcPr>
                </a:tc>
                <a:extLst>
                  <a:ext uri="{0D108BD9-81ED-4DB2-BD59-A6C34878D82A}">
                    <a16:rowId xmlns:a16="http://schemas.microsoft.com/office/drawing/2014/main" xmlns="" val="10009"/>
                  </a:ext>
                </a:extLst>
              </a:tr>
              <a:tr h="0">
                <a:tc>
                  <a:txBody>
                    <a:bodyPr/>
                    <a:lstStyle/>
                    <a:p>
                      <a:pPr algn="ctr">
                        <a:lnSpc>
                          <a:spcPct val="115000"/>
                        </a:lnSpc>
                        <a:spcAft>
                          <a:spcPts val="0"/>
                        </a:spcAft>
                      </a:pPr>
                      <a:r>
                        <a:rPr lang="es-CL" sz="1100" dirty="0">
                          <a:latin typeface="Arial Narrow"/>
                          <a:ea typeface="Times New Roman"/>
                          <a:cs typeface="Lucida Sans"/>
                        </a:rPr>
                        <a:t>Calado</a:t>
                      </a:r>
                      <a:endParaRPr lang="es-CL" sz="1600" dirty="0">
                        <a:latin typeface="Arial Narrow"/>
                        <a:ea typeface="Times New Roman"/>
                        <a:cs typeface="Lucida Sans"/>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CL" sz="1100" dirty="0">
                          <a:latin typeface="Arial Narrow"/>
                          <a:ea typeface="Times New Roman"/>
                          <a:cs typeface="Lucida Sans"/>
                        </a:rPr>
                        <a:t>:</a:t>
                      </a:r>
                      <a:endParaRPr lang="es-CL" sz="1600" dirty="0">
                        <a:latin typeface="Arial Narrow"/>
                        <a:ea typeface="Times New Roman"/>
                        <a:cs typeface="Lucida Sans"/>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CL" sz="1100" dirty="0">
                          <a:latin typeface="Arial Narrow"/>
                          <a:ea typeface="Times New Roman"/>
                          <a:cs typeface="Lucida Sans"/>
                        </a:rPr>
                        <a:t>1,90 mt</a:t>
                      </a:r>
                      <a:endParaRPr lang="es-CL" sz="1600" dirty="0">
                        <a:latin typeface="Arial Narrow"/>
                        <a:ea typeface="Times New Roman"/>
                        <a:cs typeface="Lucida Sans"/>
                      </a:endParaRPr>
                    </a:p>
                  </a:txBody>
                  <a:tcPr marL="68580" marR="68580" marT="0" marB="0" anchor="ctr">
                    <a:lnL>
                      <a:noFill/>
                    </a:lnL>
                    <a:lnR>
                      <a:noFill/>
                    </a:lnR>
                    <a:lnT>
                      <a:noFill/>
                    </a:lnT>
                    <a:lnB>
                      <a:noFill/>
                    </a:lnB>
                  </a:tcPr>
                </a:tc>
                <a:extLst>
                  <a:ext uri="{0D108BD9-81ED-4DB2-BD59-A6C34878D82A}">
                    <a16:rowId xmlns:a16="http://schemas.microsoft.com/office/drawing/2014/main" xmlns="" val="10010"/>
                  </a:ext>
                </a:extLst>
              </a:tr>
              <a:tr h="0">
                <a:tc>
                  <a:txBody>
                    <a:bodyPr/>
                    <a:lstStyle/>
                    <a:p>
                      <a:pPr algn="ctr">
                        <a:lnSpc>
                          <a:spcPct val="115000"/>
                        </a:lnSpc>
                        <a:spcAft>
                          <a:spcPts val="0"/>
                        </a:spcAft>
                      </a:pPr>
                      <a:r>
                        <a:rPr lang="es-CL" sz="1100" dirty="0">
                          <a:latin typeface="Arial Narrow"/>
                          <a:ea typeface="Times New Roman"/>
                          <a:cs typeface="Lucida Sans"/>
                        </a:rPr>
                        <a:t>Potencia</a:t>
                      </a:r>
                      <a:endParaRPr lang="es-CL" sz="1600" dirty="0">
                        <a:latin typeface="Arial Narrow"/>
                        <a:ea typeface="Times New Roman"/>
                        <a:cs typeface="Lucida Sans"/>
                      </a:endParaRPr>
                    </a:p>
                  </a:txBody>
                  <a:tcPr marL="68580" marR="68580" marT="0" marB="0" anchor="ctr">
                    <a:lnL>
                      <a:noFill/>
                    </a:lnL>
                    <a:lnR>
                      <a:noFill/>
                    </a:lnR>
                    <a:lnT>
                      <a:noFill/>
                    </a:lnT>
                    <a:lnB>
                      <a:noFill/>
                    </a:lnB>
                  </a:tcPr>
                </a:tc>
                <a:tc>
                  <a:txBody>
                    <a:bodyPr/>
                    <a:lstStyle/>
                    <a:p>
                      <a:pPr algn="ctr">
                        <a:lnSpc>
                          <a:spcPct val="115000"/>
                        </a:lnSpc>
                        <a:spcAft>
                          <a:spcPts val="0"/>
                        </a:spcAft>
                      </a:pPr>
                      <a:r>
                        <a:rPr lang="en-US" sz="1100" dirty="0">
                          <a:latin typeface="Arial Narrow"/>
                          <a:ea typeface="Times New Roman"/>
                          <a:cs typeface="Lucida Sans"/>
                        </a:rPr>
                        <a:t>:</a:t>
                      </a:r>
                      <a:endParaRPr lang="es-CL" sz="1600" dirty="0">
                        <a:latin typeface="Arial Narrow"/>
                        <a:ea typeface="Times New Roman"/>
                        <a:cs typeface="Lucida Sans"/>
                      </a:endParaRPr>
                    </a:p>
                  </a:txBody>
                  <a:tcPr marL="68580" marR="68580" marT="0" marB="0" anchor="ctr">
                    <a:lnL>
                      <a:noFill/>
                    </a:lnL>
                    <a:lnR>
                      <a:noFill/>
                    </a:lnR>
                    <a:lnT>
                      <a:noFill/>
                    </a:lnT>
                    <a:lnB>
                      <a:noFill/>
                    </a:lnB>
                  </a:tcPr>
                </a:tc>
                <a:tc>
                  <a:txBody>
                    <a:bodyPr/>
                    <a:lstStyle/>
                    <a:p>
                      <a:pPr algn="ctr">
                        <a:lnSpc>
                          <a:spcPct val="115000"/>
                        </a:lnSpc>
                        <a:spcAft>
                          <a:spcPts val="0"/>
                        </a:spcAft>
                      </a:pPr>
                      <a:r>
                        <a:rPr lang="en-US" sz="1100" dirty="0">
                          <a:latin typeface="Arial Narrow"/>
                          <a:ea typeface="Times New Roman"/>
                          <a:cs typeface="Lucida Sans"/>
                        </a:rPr>
                        <a:t>4*320 KW@1800 rpm – C18 rating A</a:t>
                      </a:r>
                      <a:endParaRPr lang="es-CL" sz="1600" dirty="0">
                        <a:latin typeface="Arial Narrow"/>
                        <a:ea typeface="Times New Roman"/>
                        <a:cs typeface="Lucida Sans"/>
                      </a:endParaRPr>
                    </a:p>
                  </a:txBody>
                  <a:tcPr marL="68580" marR="68580" marT="0" marB="0" anchor="ctr">
                    <a:lnL>
                      <a:noFill/>
                    </a:lnL>
                    <a:lnR>
                      <a:noFill/>
                    </a:lnR>
                    <a:lnT>
                      <a:noFill/>
                    </a:lnT>
                    <a:lnB>
                      <a:noFill/>
                    </a:lnB>
                  </a:tcPr>
                </a:tc>
                <a:extLst>
                  <a:ext uri="{0D108BD9-81ED-4DB2-BD59-A6C34878D82A}">
                    <a16:rowId xmlns:a16="http://schemas.microsoft.com/office/drawing/2014/main" xmlns="" val="10011"/>
                  </a:ext>
                </a:extLst>
              </a:tr>
              <a:tr h="0">
                <a:tc>
                  <a:txBody>
                    <a:bodyPr/>
                    <a:lstStyle/>
                    <a:p>
                      <a:pPr algn="ctr">
                        <a:lnSpc>
                          <a:spcPct val="115000"/>
                        </a:lnSpc>
                        <a:spcAft>
                          <a:spcPts val="0"/>
                        </a:spcAft>
                      </a:pPr>
                      <a:r>
                        <a:rPr lang="en-US" sz="1100" dirty="0">
                          <a:latin typeface="Arial Narrow"/>
                          <a:ea typeface="Times New Roman"/>
                          <a:cs typeface="Lucida Sans"/>
                        </a:rPr>
                        <a:t>T.R.G</a:t>
                      </a:r>
                      <a:endParaRPr lang="es-CL" sz="1600" dirty="0">
                        <a:latin typeface="Arial Narrow"/>
                        <a:ea typeface="Times New Roman"/>
                        <a:cs typeface="Lucida Sans"/>
                      </a:endParaRPr>
                    </a:p>
                  </a:txBody>
                  <a:tcPr marL="68580" marR="68580" marT="0" marB="0" anchor="ctr">
                    <a:lnL>
                      <a:noFill/>
                    </a:lnL>
                    <a:lnR>
                      <a:noFill/>
                    </a:lnR>
                    <a:lnT>
                      <a:noFill/>
                    </a:lnT>
                    <a:lnB>
                      <a:noFill/>
                    </a:lnB>
                  </a:tcPr>
                </a:tc>
                <a:tc>
                  <a:txBody>
                    <a:bodyPr/>
                    <a:lstStyle/>
                    <a:p>
                      <a:pPr algn="ctr">
                        <a:lnSpc>
                          <a:spcPct val="115000"/>
                        </a:lnSpc>
                        <a:spcAft>
                          <a:spcPts val="0"/>
                        </a:spcAft>
                      </a:pPr>
                      <a:r>
                        <a:rPr lang="en-US" sz="1100" dirty="0">
                          <a:latin typeface="Arial Narrow"/>
                          <a:ea typeface="Times New Roman"/>
                          <a:cs typeface="Lucida Sans"/>
                        </a:rPr>
                        <a:t>:</a:t>
                      </a:r>
                      <a:endParaRPr lang="es-CL" sz="1600" dirty="0">
                        <a:latin typeface="Arial Narrow"/>
                        <a:ea typeface="Times New Roman"/>
                        <a:cs typeface="Lucida Sans"/>
                      </a:endParaRPr>
                    </a:p>
                  </a:txBody>
                  <a:tcPr marL="68580" marR="68580" marT="0" marB="0" anchor="ctr">
                    <a:lnL>
                      <a:noFill/>
                    </a:lnL>
                    <a:lnR>
                      <a:noFill/>
                    </a:lnR>
                    <a:lnT>
                      <a:noFill/>
                    </a:lnT>
                    <a:lnB>
                      <a:noFill/>
                    </a:lnB>
                  </a:tcPr>
                </a:tc>
                <a:tc>
                  <a:txBody>
                    <a:bodyPr/>
                    <a:lstStyle/>
                    <a:p>
                      <a:pPr algn="ctr">
                        <a:lnSpc>
                          <a:spcPct val="115000"/>
                        </a:lnSpc>
                        <a:spcAft>
                          <a:spcPts val="0"/>
                        </a:spcAft>
                      </a:pPr>
                      <a:r>
                        <a:rPr lang="en-US" sz="1100" dirty="0">
                          <a:latin typeface="Arial Narrow"/>
                          <a:ea typeface="Times New Roman"/>
                          <a:cs typeface="Lucida Sans"/>
                        </a:rPr>
                        <a:t>777</a:t>
                      </a:r>
                      <a:endParaRPr lang="es-CL" sz="1600" dirty="0">
                        <a:latin typeface="Arial Narrow"/>
                        <a:ea typeface="Times New Roman"/>
                        <a:cs typeface="Lucida Sans"/>
                      </a:endParaRPr>
                    </a:p>
                  </a:txBody>
                  <a:tcPr marL="68580" marR="68580" marT="0" marB="0" anchor="ctr">
                    <a:lnL>
                      <a:noFill/>
                    </a:lnL>
                    <a:lnR>
                      <a:noFill/>
                    </a:lnR>
                    <a:lnT>
                      <a:noFill/>
                    </a:lnT>
                    <a:lnB>
                      <a:noFill/>
                    </a:lnB>
                  </a:tcPr>
                </a:tc>
                <a:extLst>
                  <a:ext uri="{0D108BD9-81ED-4DB2-BD59-A6C34878D82A}">
                    <a16:rowId xmlns:a16="http://schemas.microsoft.com/office/drawing/2014/main" xmlns="" val="10012"/>
                  </a:ext>
                </a:extLst>
              </a:tr>
              <a:tr h="0">
                <a:tc>
                  <a:txBody>
                    <a:bodyPr/>
                    <a:lstStyle/>
                    <a:p>
                      <a:pPr algn="ctr">
                        <a:lnSpc>
                          <a:spcPct val="115000"/>
                        </a:lnSpc>
                        <a:spcAft>
                          <a:spcPts val="0"/>
                        </a:spcAft>
                      </a:pPr>
                      <a:r>
                        <a:rPr lang="en-US" sz="1100" dirty="0">
                          <a:latin typeface="Arial Narrow"/>
                          <a:ea typeface="Times New Roman"/>
                          <a:cs typeface="Lucida Sans"/>
                        </a:rPr>
                        <a:t>T.R.N</a:t>
                      </a:r>
                      <a:endParaRPr lang="es-CL" sz="1600" dirty="0">
                        <a:latin typeface="Arial Narrow"/>
                        <a:ea typeface="Times New Roman"/>
                        <a:cs typeface="Lucida Sans"/>
                      </a:endParaRPr>
                    </a:p>
                  </a:txBody>
                  <a:tcPr marL="68580" marR="68580" marT="0" marB="0" anchor="ctr">
                    <a:lnL>
                      <a:noFill/>
                    </a:lnL>
                    <a:lnR>
                      <a:noFill/>
                    </a:lnR>
                    <a:lnT>
                      <a:noFill/>
                    </a:lnT>
                    <a:lnB>
                      <a:noFill/>
                    </a:lnB>
                  </a:tcPr>
                </a:tc>
                <a:tc>
                  <a:txBody>
                    <a:bodyPr/>
                    <a:lstStyle/>
                    <a:p>
                      <a:pPr algn="ctr">
                        <a:lnSpc>
                          <a:spcPct val="115000"/>
                        </a:lnSpc>
                        <a:spcAft>
                          <a:spcPts val="0"/>
                        </a:spcAft>
                      </a:pPr>
                      <a:r>
                        <a:rPr lang="en-US" sz="1100" dirty="0">
                          <a:latin typeface="Arial Narrow"/>
                          <a:ea typeface="Times New Roman"/>
                          <a:cs typeface="Lucida Sans"/>
                        </a:rPr>
                        <a:t>:</a:t>
                      </a:r>
                      <a:endParaRPr lang="es-CL" sz="1600" dirty="0">
                        <a:latin typeface="Arial Narrow"/>
                        <a:ea typeface="Times New Roman"/>
                        <a:cs typeface="Lucida Sans"/>
                      </a:endParaRPr>
                    </a:p>
                  </a:txBody>
                  <a:tcPr marL="68580" marR="68580" marT="0" marB="0" anchor="ctr">
                    <a:lnL>
                      <a:noFill/>
                    </a:lnL>
                    <a:lnR>
                      <a:noFill/>
                    </a:lnR>
                    <a:lnT>
                      <a:noFill/>
                    </a:lnT>
                    <a:lnB>
                      <a:noFill/>
                    </a:lnB>
                  </a:tcPr>
                </a:tc>
                <a:tc>
                  <a:txBody>
                    <a:bodyPr/>
                    <a:lstStyle/>
                    <a:p>
                      <a:pPr algn="ctr">
                        <a:lnSpc>
                          <a:spcPct val="115000"/>
                        </a:lnSpc>
                        <a:spcAft>
                          <a:spcPts val="0"/>
                        </a:spcAft>
                      </a:pPr>
                      <a:r>
                        <a:rPr lang="en-US" sz="1100" dirty="0">
                          <a:latin typeface="Arial Narrow"/>
                          <a:ea typeface="Times New Roman"/>
                          <a:cs typeface="Lucida Sans"/>
                        </a:rPr>
                        <a:t>233</a:t>
                      </a:r>
                      <a:endParaRPr lang="es-CL" sz="1600" dirty="0">
                        <a:latin typeface="Arial Narrow"/>
                        <a:ea typeface="Times New Roman"/>
                        <a:cs typeface="Lucida Sans"/>
                      </a:endParaRPr>
                    </a:p>
                  </a:txBody>
                  <a:tcPr marL="68580" marR="68580" marT="0" marB="0" anchor="ctr">
                    <a:lnL>
                      <a:noFill/>
                    </a:lnL>
                    <a:lnR>
                      <a:noFill/>
                    </a:lnR>
                    <a:lnT>
                      <a:noFill/>
                    </a:lnT>
                    <a:lnB>
                      <a:noFill/>
                    </a:lnB>
                  </a:tcPr>
                </a:tc>
                <a:extLst>
                  <a:ext uri="{0D108BD9-81ED-4DB2-BD59-A6C34878D82A}">
                    <a16:rowId xmlns:a16="http://schemas.microsoft.com/office/drawing/2014/main" xmlns="" val="10013"/>
                  </a:ext>
                </a:extLst>
              </a:tr>
              <a:tr h="0">
                <a:tc>
                  <a:txBody>
                    <a:bodyPr/>
                    <a:lstStyle/>
                    <a:p>
                      <a:pPr algn="ctr">
                        <a:lnSpc>
                          <a:spcPct val="115000"/>
                        </a:lnSpc>
                        <a:spcAft>
                          <a:spcPts val="0"/>
                        </a:spcAft>
                      </a:pPr>
                      <a:r>
                        <a:rPr lang="es-CL" sz="1100" kern="1200" dirty="0">
                          <a:solidFill>
                            <a:schemeClr val="tx1"/>
                          </a:solidFill>
                          <a:latin typeface="Arial Narrow"/>
                          <a:ea typeface="Times New Roman"/>
                          <a:cs typeface="Lucida Sans"/>
                        </a:rPr>
                        <a:t>Capacidad Máxima</a:t>
                      </a:r>
                    </a:p>
                  </a:txBody>
                  <a:tcPr marL="68580" marR="68580" marT="0" marB="0" anchor="ctr">
                    <a:lnL>
                      <a:noFill/>
                    </a:lnL>
                    <a:lnR>
                      <a:noFill/>
                    </a:lnR>
                    <a:lnT>
                      <a:noFill/>
                    </a:lnT>
                    <a:lnB>
                      <a:noFill/>
                    </a:lnB>
                  </a:tcPr>
                </a:tc>
                <a:tc>
                  <a:txBody>
                    <a:bodyPr/>
                    <a:lstStyle/>
                    <a:p>
                      <a:pPr algn="ctr">
                        <a:lnSpc>
                          <a:spcPct val="115000"/>
                        </a:lnSpc>
                        <a:spcAft>
                          <a:spcPts val="0"/>
                        </a:spcAft>
                      </a:pPr>
                      <a:r>
                        <a:rPr lang="es-CL" sz="1100" kern="1200" dirty="0">
                          <a:solidFill>
                            <a:schemeClr val="tx1"/>
                          </a:solidFill>
                          <a:latin typeface="Arial Narrow"/>
                          <a:ea typeface="Times New Roman"/>
                          <a:cs typeface="Lucida Sans"/>
                        </a:rPr>
                        <a:t>:</a:t>
                      </a:r>
                    </a:p>
                  </a:txBody>
                  <a:tcPr marL="68580" marR="68580" marT="0" marB="0" anchor="ctr">
                    <a:lnL>
                      <a:noFill/>
                    </a:lnL>
                    <a:lnR>
                      <a:noFill/>
                    </a:lnR>
                    <a:lnT>
                      <a:noFill/>
                    </a:lnT>
                    <a:lnB>
                      <a:noFill/>
                    </a:lnB>
                  </a:tcPr>
                </a:tc>
                <a:tc>
                  <a:txBody>
                    <a:bodyPr/>
                    <a:lstStyle/>
                    <a:p>
                      <a:pPr algn="ctr">
                        <a:lnSpc>
                          <a:spcPct val="115000"/>
                        </a:lnSpc>
                        <a:spcAft>
                          <a:spcPts val="0"/>
                        </a:spcAft>
                      </a:pPr>
                      <a:r>
                        <a:rPr lang="es-CL" sz="1100" kern="1200" dirty="0">
                          <a:solidFill>
                            <a:schemeClr val="tx1"/>
                          </a:solidFill>
                          <a:latin typeface="Arial Narrow"/>
                          <a:ea typeface="Times New Roman"/>
                          <a:cs typeface="Lucida Sans"/>
                        </a:rPr>
                        <a:t>184 pasajeros</a:t>
                      </a:r>
                    </a:p>
                  </a:txBody>
                  <a:tcPr marL="68580" marR="68580" marT="0" marB="0" anchor="ctr">
                    <a:lnL>
                      <a:noFill/>
                    </a:lnL>
                    <a:lnR>
                      <a:noFill/>
                    </a:lnR>
                    <a:lnT>
                      <a:noFill/>
                    </a:lnT>
                    <a:lnB>
                      <a:noFill/>
                    </a:lnB>
                  </a:tcPr>
                </a:tc>
                <a:extLst>
                  <a:ext uri="{0D108BD9-81ED-4DB2-BD59-A6C34878D82A}">
                    <a16:rowId xmlns:a16="http://schemas.microsoft.com/office/drawing/2014/main" xmlns="" val="10014"/>
                  </a:ext>
                </a:extLst>
              </a:tr>
              <a:tr h="0">
                <a:tc>
                  <a:txBody>
                    <a:bodyPr/>
                    <a:lstStyle/>
                    <a:p>
                      <a:pPr marL="0" algn="ctr" defTabSz="914400" rtl="0" eaLnBrk="1" latinLnBrk="0" hangingPunct="1">
                        <a:lnSpc>
                          <a:spcPct val="115000"/>
                        </a:lnSpc>
                        <a:spcAft>
                          <a:spcPts val="0"/>
                        </a:spcAft>
                      </a:pPr>
                      <a:r>
                        <a:rPr lang="es-CL" sz="1100" kern="1200" dirty="0">
                          <a:solidFill>
                            <a:schemeClr val="tx1"/>
                          </a:solidFill>
                          <a:latin typeface="Arial Narrow"/>
                          <a:ea typeface="Times New Roman"/>
                          <a:cs typeface="Lucida Sans"/>
                        </a:rPr>
                        <a:t>Capacidad  Equipada</a:t>
                      </a:r>
                    </a:p>
                  </a:txBody>
                  <a:tcPr marL="68580" marR="68580" marT="0" marB="0" anchor="ctr">
                    <a:lnL>
                      <a:noFill/>
                    </a:lnL>
                    <a:lnR>
                      <a:noFill/>
                    </a:lnR>
                    <a:lnT>
                      <a:noFill/>
                    </a:lnT>
                    <a:lnB>
                      <a:noFill/>
                    </a:lnB>
                  </a:tcPr>
                </a:tc>
                <a:tc>
                  <a:txBody>
                    <a:bodyPr/>
                    <a:lstStyle/>
                    <a:p>
                      <a:pPr marL="0" algn="ctr" defTabSz="914400" rtl="0" eaLnBrk="1" latinLnBrk="0" hangingPunct="1">
                        <a:lnSpc>
                          <a:spcPct val="115000"/>
                        </a:lnSpc>
                        <a:spcAft>
                          <a:spcPts val="0"/>
                        </a:spcAft>
                      </a:pPr>
                      <a:r>
                        <a:rPr lang="es-CL" sz="1100" kern="1200" dirty="0">
                          <a:solidFill>
                            <a:schemeClr val="tx1"/>
                          </a:solidFill>
                          <a:latin typeface="Arial Narrow"/>
                          <a:ea typeface="Times New Roman"/>
                          <a:cs typeface="Lucida Sans"/>
                        </a:rPr>
                        <a:t>:</a:t>
                      </a:r>
                    </a:p>
                  </a:txBody>
                  <a:tcPr marL="68580" marR="68580" marT="0" marB="0" anchor="ctr">
                    <a:lnL>
                      <a:noFill/>
                    </a:lnL>
                    <a:lnR>
                      <a:noFill/>
                    </a:lnR>
                    <a:lnT>
                      <a:noFill/>
                    </a:lnT>
                    <a:lnB>
                      <a:noFill/>
                    </a:lnB>
                  </a:tcPr>
                </a:tc>
                <a:tc>
                  <a:txBody>
                    <a:bodyPr/>
                    <a:lstStyle/>
                    <a:p>
                      <a:pPr marL="0" algn="ctr" defTabSz="914400" rtl="0" eaLnBrk="1" latinLnBrk="0" hangingPunct="1">
                        <a:lnSpc>
                          <a:spcPct val="115000"/>
                        </a:lnSpc>
                        <a:spcAft>
                          <a:spcPts val="0"/>
                        </a:spcAft>
                      </a:pPr>
                      <a:r>
                        <a:rPr lang="es-CL" sz="1100" kern="1200" dirty="0">
                          <a:solidFill>
                            <a:schemeClr val="tx1"/>
                          </a:solidFill>
                          <a:latin typeface="Arial Narrow"/>
                          <a:ea typeface="Times New Roman"/>
                          <a:cs typeface="Lucida Sans"/>
                        </a:rPr>
                        <a:t>40 semicama; 25 cama; 94 asientos urbanos</a:t>
                      </a:r>
                    </a:p>
                  </a:txBody>
                  <a:tcPr marL="68580" marR="68580" marT="0" marB="0" anchor="ctr">
                    <a:lnL>
                      <a:noFill/>
                    </a:lnL>
                    <a:lnR>
                      <a:noFill/>
                    </a:lnR>
                    <a:lnT>
                      <a:noFill/>
                    </a:lnT>
                    <a:lnB>
                      <a:noFill/>
                    </a:lnB>
                  </a:tcPr>
                </a:tc>
                <a:extLst>
                  <a:ext uri="{0D108BD9-81ED-4DB2-BD59-A6C34878D82A}">
                    <a16:rowId xmlns:a16="http://schemas.microsoft.com/office/drawing/2014/main" xmlns="" val="10015"/>
                  </a:ext>
                </a:extLst>
              </a:tr>
              <a:tr h="0">
                <a:tc>
                  <a:txBody>
                    <a:bodyPr/>
                    <a:lstStyle/>
                    <a:p>
                      <a:pPr algn="ctr">
                        <a:lnSpc>
                          <a:spcPct val="115000"/>
                        </a:lnSpc>
                        <a:spcAft>
                          <a:spcPts val="0"/>
                        </a:spcAft>
                      </a:pPr>
                      <a:r>
                        <a:rPr lang="en-US" sz="1100" dirty="0">
                          <a:latin typeface="Arial Narrow"/>
                          <a:ea typeface="Times New Roman"/>
                          <a:cs typeface="Lucida Sans"/>
                        </a:rPr>
                        <a:t>Velocidad maxima</a:t>
                      </a:r>
                      <a:endParaRPr lang="es-CL" sz="1600" dirty="0">
                        <a:latin typeface="Arial Narrow"/>
                        <a:ea typeface="Times New Roman"/>
                        <a:cs typeface="Lucida Sans"/>
                      </a:endParaRPr>
                    </a:p>
                  </a:txBody>
                  <a:tcPr marL="68580" marR="68580" marT="0" marB="0" anchor="ctr">
                    <a:lnL>
                      <a:noFill/>
                    </a:lnL>
                    <a:lnR>
                      <a:noFill/>
                    </a:lnR>
                    <a:lnT>
                      <a:noFill/>
                    </a:lnT>
                    <a:lnB>
                      <a:noFill/>
                    </a:lnB>
                  </a:tcPr>
                </a:tc>
                <a:tc>
                  <a:txBody>
                    <a:bodyPr/>
                    <a:lstStyle/>
                    <a:p>
                      <a:pPr algn="ctr">
                        <a:lnSpc>
                          <a:spcPct val="115000"/>
                        </a:lnSpc>
                        <a:spcAft>
                          <a:spcPts val="0"/>
                        </a:spcAft>
                      </a:pPr>
                      <a:r>
                        <a:rPr lang="en-US" sz="1100" dirty="0">
                          <a:latin typeface="Arial Narrow"/>
                          <a:ea typeface="Times New Roman"/>
                          <a:cs typeface="Lucida Sans"/>
                        </a:rPr>
                        <a:t>:</a:t>
                      </a:r>
                      <a:endParaRPr lang="es-CL" sz="1600" dirty="0">
                        <a:latin typeface="Arial Narrow"/>
                        <a:ea typeface="Times New Roman"/>
                        <a:cs typeface="Lucida Sans"/>
                      </a:endParaRPr>
                    </a:p>
                  </a:txBody>
                  <a:tcPr marL="68580" marR="68580" marT="0" marB="0" anchor="ctr">
                    <a:lnL>
                      <a:noFill/>
                    </a:lnL>
                    <a:lnR>
                      <a:noFill/>
                    </a:lnR>
                    <a:lnT>
                      <a:noFill/>
                    </a:lnT>
                    <a:lnB>
                      <a:noFill/>
                    </a:lnB>
                  </a:tcPr>
                </a:tc>
                <a:tc>
                  <a:txBody>
                    <a:bodyPr/>
                    <a:lstStyle/>
                    <a:p>
                      <a:pPr algn="ctr">
                        <a:lnSpc>
                          <a:spcPct val="115000"/>
                        </a:lnSpc>
                        <a:spcAft>
                          <a:spcPts val="0"/>
                        </a:spcAft>
                      </a:pPr>
                      <a:r>
                        <a:rPr lang="en-US" sz="1100" dirty="0">
                          <a:latin typeface="Arial Narrow"/>
                          <a:ea typeface="Times New Roman"/>
                          <a:cs typeface="Lucida Sans"/>
                        </a:rPr>
                        <a:t>12 nudos</a:t>
                      </a:r>
                      <a:endParaRPr lang="es-CL" sz="1600" dirty="0">
                        <a:latin typeface="Arial Narrow"/>
                        <a:ea typeface="Times New Roman"/>
                        <a:cs typeface="Lucida Sans"/>
                      </a:endParaRPr>
                    </a:p>
                  </a:txBody>
                  <a:tcPr marL="68580" marR="68580" marT="0" marB="0" anchor="ctr">
                    <a:lnL>
                      <a:noFill/>
                    </a:lnL>
                    <a:lnR>
                      <a:noFill/>
                    </a:lnR>
                    <a:lnT>
                      <a:noFill/>
                    </a:lnT>
                    <a:lnB>
                      <a:noFill/>
                    </a:lnB>
                  </a:tcPr>
                </a:tc>
                <a:extLst>
                  <a:ext uri="{0D108BD9-81ED-4DB2-BD59-A6C34878D82A}">
                    <a16:rowId xmlns:a16="http://schemas.microsoft.com/office/drawing/2014/main" xmlns="" val="10016"/>
                  </a:ext>
                </a:extLst>
              </a:tr>
            </a:tbl>
          </a:graphicData>
        </a:graphic>
      </p:graphicFrame>
      <p:pic>
        <p:nvPicPr>
          <p:cNvPr id="13" name="12 Imagen"/>
          <p:cNvPicPr/>
          <p:nvPr/>
        </p:nvPicPr>
        <p:blipFill>
          <a:blip r:embed="rId4" cstate="print"/>
          <a:srcRect l="11202" t="11765" r="1392" b="25339"/>
          <a:stretch>
            <a:fillRect/>
          </a:stretch>
        </p:blipFill>
        <p:spPr bwMode="auto">
          <a:xfrm>
            <a:off x="4644008" y="2636912"/>
            <a:ext cx="4104456" cy="2448272"/>
          </a:xfrm>
          <a:prstGeom prst="rect">
            <a:avLst/>
          </a:prstGeom>
          <a:noFill/>
          <a:ln w="9525">
            <a:noFill/>
            <a:miter lim="800000"/>
            <a:headEnd/>
            <a:tailEnd/>
          </a:ln>
        </p:spPr>
      </p:pic>
      <p:sp>
        <p:nvSpPr>
          <p:cNvPr id="14" name="13 CuadroTexto"/>
          <p:cNvSpPr txBox="1"/>
          <p:nvPr/>
        </p:nvSpPr>
        <p:spPr>
          <a:xfrm>
            <a:off x="3131840" y="980728"/>
            <a:ext cx="1843774" cy="400110"/>
          </a:xfrm>
          <a:prstGeom prst="rect">
            <a:avLst/>
          </a:prstGeom>
          <a:noFill/>
        </p:spPr>
        <p:txBody>
          <a:bodyPr wrap="none" rtlCol="0">
            <a:spAutoFit/>
          </a:bodyPr>
          <a:lstStyle/>
          <a:p>
            <a:r>
              <a:rPr lang="es-CL" sz="2000" dirty="0"/>
              <a:t>Modo Marítimo</a:t>
            </a:r>
          </a:p>
        </p:txBody>
      </p:sp>
    </p:spTree>
  </p:cSld>
  <p:clrMapOvr>
    <a:overrideClrMapping bg1="lt1" tx1="dk1" bg2="lt2" tx2="dk2" accent1="accent1" accent2="accent2" accent3="accent3" accent4="accent4" accent5="accent5" accent6="accent6" hlink="hlink" folHlink="folHlink"/>
  </p:clrMapOvr>
  <p:transition>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917" y="3501007"/>
            <a:ext cx="3812051" cy="3197969"/>
          </a:xfrm>
          <a:prstGeom prst="rect">
            <a:avLst/>
          </a:prstGeom>
          <a:noFill/>
        </p:spPr>
      </p:pic>
      <p:sp>
        <p:nvSpPr>
          <p:cNvPr id="3" name="2 Marcador de contenido"/>
          <p:cNvSpPr>
            <a:spLocks noGrp="1"/>
          </p:cNvSpPr>
          <p:nvPr>
            <p:ph idx="1"/>
          </p:nvPr>
        </p:nvSpPr>
        <p:spPr>
          <a:xfrm>
            <a:off x="395536" y="908720"/>
            <a:ext cx="8352928" cy="4525963"/>
          </a:xfrm>
        </p:spPr>
        <p:txBody>
          <a:bodyPr>
            <a:noAutofit/>
          </a:bodyPr>
          <a:lstStyle/>
          <a:p>
            <a:pPr>
              <a:buNone/>
            </a:pPr>
            <a:r>
              <a:rPr lang="es-CL" sz="1800" b="1" dirty="0"/>
              <a:t>Tramo Punta Arenas – Puerto Williams.</a:t>
            </a:r>
          </a:p>
          <a:p>
            <a:pPr>
              <a:buNone/>
            </a:pPr>
            <a:endParaRPr lang="es-CL" sz="1400" dirty="0"/>
          </a:p>
          <a:p>
            <a:pPr marL="177800" indent="-177800" algn="just"/>
            <a:r>
              <a:rPr lang="es-CL" sz="1800" dirty="0"/>
              <a:t>Se encuestaron a 203 personas, cuya muestra, al igual que para el tramo anterior, se divide principalmente en residentes, turistas y trabajadores de las empresas Vilicic y Salfa. </a:t>
            </a:r>
          </a:p>
          <a:p>
            <a:pPr marL="177800" indent="-177800" algn="just"/>
            <a:r>
              <a:rPr lang="es-CL" sz="1800" dirty="0"/>
              <a:t>El 66% fueron hombres y el 33% fueron mujeres. Esta diferencia se debe a que el 55% de los hombres llega a Puerto Williams por motivo de trabajo de las empresas constructoras, y el 35% de los usuarios llega por concepto de turismo</a:t>
            </a:r>
            <a:r>
              <a:rPr lang="es-CL" sz="1400" dirty="0"/>
              <a:t>.</a:t>
            </a:r>
          </a:p>
          <a:p>
            <a:pPr>
              <a:buNone/>
            </a:pPr>
            <a:endParaRPr lang="es-CL" sz="1400" b="1" dirty="0">
              <a:solidFill>
                <a:schemeClr val="tx2">
                  <a:lumMod val="60000"/>
                  <a:lumOff val="40000"/>
                </a:schemeClr>
              </a:solidFill>
            </a:endParaRPr>
          </a:p>
          <a:p>
            <a:endParaRPr lang="es-CL" sz="900" dirty="0"/>
          </a:p>
        </p:txBody>
      </p:sp>
      <p:sp>
        <p:nvSpPr>
          <p:cNvPr id="7" name="6 Rectángulo"/>
          <p:cNvSpPr/>
          <p:nvPr/>
        </p:nvSpPr>
        <p:spPr>
          <a:xfrm>
            <a:off x="4860032" y="4437112"/>
            <a:ext cx="4283968" cy="923330"/>
          </a:xfrm>
          <a:prstGeom prst="rect">
            <a:avLst/>
          </a:prstGeom>
        </p:spPr>
        <p:txBody>
          <a:bodyPr wrap="square">
            <a:spAutoFit/>
          </a:bodyPr>
          <a:lstStyle/>
          <a:p>
            <a:pPr marL="177800" indent="-177800" algn="just">
              <a:buFont typeface="Arial" pitchFamily="34" charset="0"/>
              <a:buChar char="•"/>
            </a:pPr>
            <a:r>
              <a:rPr lang="es-CL" dirty="0"/>
              <a:t>Dentro de todos los encuestados, el 22% forma parte de las Fuerzas Armadas, es decir, 45 personas.</a:t>
            </a:r>
          </a:p>
        </p:txBody>
      </p:sp>
      <p:sp>
        <p:nvSpPr>
          <p:cNvPr id="8" name="7 Rectángulo"/>
          <p:cNvSpPr/>
          <p:nvPr/>
        </p:nvSpPr>
        <p:spPr>
          <a:xfrm>
            <a:off x="3851920" y="6165304"/>
            <a:ext cx="2232248"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1 Título"/>
          <p:cNvSpPr txBox="1">
            <a:spLocks/>
          </p:cNvSpPr>
          <p:nvPr/>
        </p:nvSpPr>
        <p:spPr>
          <a:xfrm>
            <a:off x="683568" y="18864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DESARROLLO DE ENCUESTAS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p:nvPr/>
        </p:nvPicPr>
        <p:blipFill>
          <a:blip r:embed="rId3" cstate="print">
            <a:extLst>
              <a:ext uri="{28A0092B-C50C-407E-A947-70E740481C1C}">
                <a14:useLocalDpi xmlns:a14="http://schemas.microsoft.com/office/drawing/2010/main" xmlns="" val="0"/>
              </a:ext>
            </a:extLst>
          </a:blip>
          <a:srcRect l="4901" t="6122" r="25257" b="2041"/>
          <a:stretch>
            <a:fillRect/>
          </a:stretch>
        </p:blipFill>
        <p:spPr bwMode="auto">
          <a:xfrm>
            <a:off x="0" y="1484784"/>
            <a:ext cx="4104456" cy="3240360"/>
          </a:xfrm>
          <a:prstGeom prst="rect">
            <a:avLst/>
          </a:prstGeom>
          <a:noFill/>
          <a:ln>
            <a:noFill/>
          </a:ln>
        </p:spPr>
      </p:pic>
      <p:sp>
        <p:nvSpPr>
          <p:cNvPr id="3" name="2 Marcador de contenido"/>
          <p:cNvSpPr>
            <a:spLocks noGrp="1"/>
          </p:cNvSpPr>
          <p:nvPr>
            <p:ph idx="1"/>
          </p:nvPr>
        </p:nvSpPr>
        <p:spPr>
          <a:xfrm>
            <a:off x="395536" y="908720"/>
            <a:ext cx="8352928" cy="4525963"/>
          </a:xfrm>
        </p:spPr>
        <p:txBody>
          <a:bodyPr>
            <a:noAutofit/>
          </a:bodyPr>
          <a:lstStyle/>
          <a:p>
            <a:pPr marL="177800" indent="-177800"/>
            <a:r>
              <a:rPr lang="es-CL" sz="1800" dirty="0"/>
              <a:t>Participación mensual de los encuestado en las aerolíneas DAP. </a:t>
            </a:r>
            <a:endParaRPr lang="es-CL" sz="1400" dirty="0"/>
          </a:p>
        </p:txBody>
      </p:sp>
      <p:sp>
        <p:nvSpPr>
          <p:cNvPr id="13" name="12 Rectángulo"/>
          <p:cNvSpPr/>
          <p:nvPr/>
        </p:nvSpPr>
        <p:spPr>
          <a:xfrm>
            <a:off x="4139952" y="1556792"/>
            <a:ext cx="4824536" cy="4524315"/>
          </a:xfrm>
          <a:prstGeom prst="rect">
            <a:avLst/>
          </a:prstGeom>
        </p:spPr>
        <p:txBody>
          <a:bodyPr wrap="square">
            <a:spAutoFit/>
          </a:bodyPr>
          <a:lstStyle/>
          <a:p>
            <a:pPr algn="just"/>
            <a:r>
              <a:rPr lang="es-CL" dirty="0"/>
              <a:t>El 60% de los usuarios encuestados hacen uso de este medio de transporte durante los meses de enero, febrero y diciembre, esto se debe principalmente por concepto de vacaciones, que coincide con el periodo del desarrollo de la encuesta. </a:t>
            </a:r>
          </a:p>
          <a:p>
            <a:pPr algn="just"/>
            <a:endParaRPr lang="es-CL" dirty="0"/>
          </a:p>
          <a:p>
            <a:pPr algn="just"/>
            <a:r>
              <a:rPr lang="es-CL" dirty="0"/>
              <a:t>El 43,3% de los encuestados usa este medio de transporte para trasladar carga, el 54,2% no traslada carga y el 2,5% restante no responde a la pregunta. </a:t>
            </a:r>
          </a:p>
          <a:p>
            <a:pPr algn="just"/>
            <a:endParaRPr lang="es-CL" dirty="0"/>
          </a:p>
          <a:p>
            <a:pPr algn="just"/>
            <a:r>
              <a:rPr lang="es-CL" dirty="0"/>
              <a:t>Del total de usuarios que traslada carga, el 60,1% transporta equipaje y el 1,5% víveres, el porcentaje restante no responde o simplemente transporta otro tipo de carga</a:t>
            </a:r>
          </a:p>
        </p:txBody>
      </p:sp>
      <p:sp>
        <p:nvSpPr>
          <p:cNvPr id="7" name="1 Título"/>
          <p:cNvSpPr txBox="1">
            <a:spLocks/>
          </p:cNvSpPr>
          <p:nvPr/>
        </p:nvSpPr>
        <p:spPr>
          <a:xfrm>
            <a:off x="683568" y="18864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DESARROLLO DE ENCUESTAS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908720"/>
            <a:ext cx="8352928" cy="4525963"/>
          </a:xfrm>
        </p:spPr>
        <p:txBody>
          <a:bodyPr>
            <a:noAutofit/>
          </a:bodyPr>
          <a:lstStyle/>
          <a:p>
            <a:pPr>
              <a:buNone/>
            </a:pPr>
            <a:r>
              <a:rPr lang="es-CL" sz="1800" b="1" dirty="0"/>
              <a:t>Transporte aéreo ambos tramos</a:t>
            </a:r>
          </a:p>
          <a:p>
            <a:pPr>
              <a:buNone/>
            </a:pPr>
            <a:endParaRPr lang="es-CL" sz="1400" b="1" dirty="0"/>
          </a:p>
          <a:p>
            <a:r>
              <a:rPr lang="es-CL" sz="1800" dirty="0"/>
              <a:t>Los usuarios dan a conocer ciertos problemas que presentan las aerolíneas DAP. </a:t>
            </a:r>
          </a:p>
          <a:p>
            <a:pPr lvl="1"/>
            <a:r>
              <a:rPr lang="es-CL" sz="1800" dirty="0"/>
              <a:t>Poca frecuencia de vuelos que ofrece la aerolínea, generando listas de esperas de hasta un mes de atraso. Esto último ha repercutido de manera directa en el servicio de salud de Puerto Williams, puesto que, la poca o nula disponibilidad de cupos dentro de la aerolínea DAP ha forjado que los pacientes pierdan sus horas médicas en el hospital de Punta Arenas.</a:t>
            </a:r>
          </a:p>
          <a:p>
            <a:pPr lvl="1"/>
            <a:r>
              <a:rPr lang="es-CL" sz="1800" dirty="0"/>
              <a:t>La poca disponibilidad de vuelos también repercute sobre los residentes que cuentan con el Subsidio al Transporte, puesto que, según ellos, la aerolínea privilegia al usuario que cancela el pago completo del pasaje, es decir, al no residente, fuerza armada (solo cuenta con subsidio de transbordador) y al turista.</a:t>
            </a:r>
          </a:p>
          <a:p>
            <a:r>
              <a:rPr lang="es-CL" sz="1800" dirty="0"/>
              <a:t>Otros de los problemas que presentan los usuarios son: </a:t>
            </a:r>
          </a:p>
          <a:p>
            <a:pPr lvl="1"/>
            <a:r>
              <a:rPr lang="es-CL" sz="1600" dirty="0"/>
              <a:t>Dificultad para reservar pasajes.</a:t>
            </a:r>
          </a:p>
          <a:p>
            <a:pPr lvl="1"/>
            <a:r>
              <a:rPr lang="es-CL" sz="1600" dirty="0"/>
              <a:t>Poca conectividad con Punta Arenas.</a:t>
            </a:r>
          </a:p>
          <a:p>
            <a:pPr lvl="1"/>
            <a:r>
              <a:rPr lang="es-CL" sz="1600" dirty="0"/>
              <a:t>La demanda supera la oferta.</a:t>
            </a:r>
          </a:p>
          <a:p>
            <a:pPr lvl="1"/>
            <a:r>
              <a:rPr lang="es-CL" sz="1600" dirty="0"/>
              <a:t>La aerolínea no cubre las emergencias.</a:t>
            </a:r>
          </a:p>
          <a:p>
            <a:endParaRPr lang="es-CL" sz="1800" dirty="0"/>
          </a:p>
          <a:p>
            <a:endParaRPr lang="es-CL" sz="1800" dirty="0"/>
          </a:p>
        </p:txBody>
      </p:sp>
      <p:sp>
        <p:nvSpPr>
          <p:cNvPr id="4" name="1 Título"/>
          <p:cNvSpPr txBox="1">
            <a:spLocks/>
          </p:cNvSpPr>
          <p:nvPr/>
        </p:nvSpPr>
        <p:spPr>
          <a:xfrm>
            <a:off x="683568" y="18864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DESARROLLO DE ENCUESTAS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908720"/>
            <a:ext cx="8352928" cy="4525963"/>
          </a:xfrm>
        </p:spPr>
        <p:txBody>
          <a:bodyPr>
            <a:noAutofit/>
          </a:bodyPr>
          <a:lstStyle/>
          <a:p>
            <a:pPr>
              <a:buNone/>
            </a:pPr>
            <a:r>
              <a:rPr lang="es-CL" sz="2400" b="1" u="sng" dirty="0"/>
              <a:t>Encuesta de Intercepción Demanda Servicio Marítimo</a:t>
            </a:r>
          </a:p>
          <a:p>
            <a:endParaRPr lang="es-CL" sz="900" dirty="0"/>
          </a:p>
          <a:p>
            <a:r>
              <a:rPr lang="es-CL" sz="1800" dirty="0"/>
              <a:t>En el periodo de las encuestas, realizó zarpes los días jueves a las 18:00 horas, desde el Terminal de Tres Puentes en Punta Arenas, y los días sábado a las 16:00 horas desde el Terminal de Transbordadores de Puerto Williams, con excepción de una vez al mes que zarpa el día domingo a las 16:00 horas producto del viaje Puerto Williams - Puerto Toro.</a:t>
            </a:r>
          </a:p>
          <a:p>
            <a:endParaRPr lang="es-CL" sz="400" dirty="0"/>
          </a:p>
          <a:p>
            <a:r>
              <a:rPr lang="es-CL" sz="1800" dirty="0"/>
              <a:t>Para el proceso de toma de encuesta se contó con el apoyo del personal de TABSA tanto a bordo de la nave como en sus oficinas</a:t>
            </a:r>
          </a:p>
          <a:p>
            <a:endParaRPr lang="es-CL" sz="600" dirty="0"/>
          </a:p>
          <a:p>
            <a:r>
              <a:rPr lang="es-CL" sz="1800" dirty="0"/>
              <a:t>La encuesta marítima, para ambos tramos, se llevó a cabo entre los días 2 de enero y 05 de marzo del año 2016. Para esto, el equipo de trabajo entregó una encuesta a cada usuario en el mismo transbordador.</a:t>
            </a:r>
          </a:p>
          <a:p>
            <a:endParaRPr lang="es-CL" sz="700" dirty="0"/>
          </a:p>
          <a:p>
            <a:r>
              <a:rPr lang="es-CL" sz="1800" dirty="0"/>
              <a:t>Se aplicó la encuesta considerando 8 viajes redondos (ida y vuelta hacia y desde Puerto Williams). También se generó una versión del formulario en inglés para completar por los turistas extranjeros que realizaban en viaje.</a:t>
            </a:r>
          </a:p>
          <a:p>
            <a:endParaRPr lang="es-CL" sz="100" dirty="0"/>
          </a:p>
          <a:p>
            <a:r>
              <a:rPr lang="es-CL" sz="1800" dirty="0"/>
              <a:t>Para el tramo Puerto Williams– Punta Arenas y viceversa, se encuestaron a 306 personas, cuya muestra se divide principalmente en residentes y turistas.</a:t>
            </a:r>
          </a:p>
          <a:p>
            <a:endParaRPr lang="es-CL" sz="1400" dirty="0"/>
          </a:p>
        </p:txBody>
      </p:sp>
      <p:sp>
        <p:nvSpPr>
          <p:cNvPr id="4" name="1 Título"/>
          <p:cNvSpPr txBox="1">
            <a:spLocks/>
          </p:cNvSpPr>
          <p:nvPr/>
        </p:nvSpPr>
        <p:spPr>
          <a:xfrm>
            <a:off x="683568" y="18864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DESARROLLO DE ENCUESTAS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908720"/>
            <a:ext cx="8352928" cy="4525963"/>
          </a:xfrm>
        </p:spPr>
        <p:txBody>
          <a:bodyPr>
            <a:noAutofit/>
          </a:bodyPr>
          <a:lstStyle/>
          <a:p>
            <a:pPr>
              <a:buNone/>
            </a:pPr>
            <a:r>
              <a:rPr lang="es-CL" sz="1800" b="1" u="sng" dirty="0"/>
              <a:t>Encuesta de Intercepción Demanda Servicio Marítimo</a:t>
            </a:r>
          </a:p>
          <a:p>
            <a:pPr>
              <a:buNone/>
            </a:pPr>
            <a:endParaRPr lang="es-CL" sz="1800" b="1" u="sng" dirty="0"/>
          </a:p>
          <a:p>
            <a:pPr>
              <a:buNone/>
            </a:pPr>
            <a:endParaRPr lang="es-CL" sz="1400" b="1" dirty="0">
              <a:solidFill>
                <a:schemeClr val="tx2">
                  <a:lumMod val="60000"/>
                  <a:lumOff val="40000"/>
                </a:schemeClr>
              </a:solidFill>
            </a:endParaRPr>
          </a:p>
          <a:p>
            <a:r>
              <a:rPr lang="es-CL" sz="900" dirty="0"/>
              <a:t>Participación de género en transporte marítimo y propósito del viaje</a:t>
            </a:r>
          </a:p>
          <a:p>
            <a:endParaRPr lang="es-CL" sz="1400" dirty="0"/>
          </a:p>
          <a:p>
            <a:endParaRPr lang="es-CL" sz="1400" dirty="0"/>
          </a:p>
        </p:txBody>
      </p:sp>
      <p:pic>
        <p:nvPicPr>
          <p:cNvPr id="4" name="3 Imagen"/>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484784"/>
            <a:ext cx="4932040" cy="3096344"/>
          </a:xfrm>
          <a:prstGeom prst="rect">
            <a:avLst/>
          </a:prstGeom>
          <a:noFill/>
        </p:spPr>
      </p:pic>
      <p:sp>
        <p:nvSpPr>
          <p:cNvPr id="5" name="4 Rectángulo"/>
          <p:cNvSpPr/>
          <p:nvPr/>
        </p:nvSpPr>
        <p:spPr>
          <a:xfrm>
            <a:off x="1115616" y="4941168"/>
            <a:ext cx="3456384" cy="923330"/>
          </a:xfrm>
          <a:prstGeom prst="rect">
            <a:avLst/>
          </a:prstGeom>
        </p:spPr>
        <p:txBody>
          <a:bodyPr wrap="square">
            <a:spAutoFit/>
          </a:bodyPr>
          <a:lstStyle/>
          <a:p>
            <a:pPr marL="177800" indent="-177800">
              <a:buFont typeface="Arial" pitchFamily="34" charset="0"/>
              <a:buChar char="•"/>
            </a:pPr>
            <a:r>
              <a:rPr lang="es-CL" dirty="0"/>
              <a:t>Descripción estadística del pago que realizaron los usuarios del transbordador</a:t>
            </a:r>
          </a:p>
        </p:txBody>
      </p:sp>
      <p:pic>
        <p:nvPicPr>
          <p:cNvPr id="167938" name="Picture 2"/>
          <p:cNvPicPr>
            <a:picLocks noChangeAspect="1" noChangeArrowheads="1"/>
          </p:cNvPicPr>
          <p:nvPr/>
        </p:nvPicPr>
        <p:blipFill>
          <a:blip r:embed="rId4" cstate="print"/>
          <a:srcRect/>
          <a:stretch>
            <a:fillRect/>
          </a:stretch>
        </p:blipFill>
        <p:spPr bwMode="auto">
          <a:xfrm>
            <a:off x="3131840" y="4365104"/>
            <a:ext cx="7425159" cy="2232248"/>
          </a:xfrm>
          <a:prstGeom prst="rect">
            <a:avLst/>
          </a:prstGeom>
          <a:noFill/>
          <a:ln w="9525">
            <a:noFill/>
            <a:miter lim="800000"/>
            <a:headEnd/>
            <a:tailEnd/>
          </a:ln>
          <a:effectLst/>
        </p:spPr>
      </p:pic>
      <p:sp>
        <p:nvSpPr>
          <p:cNvPr id="7" name="6 Rectángulo"/>
          <p:cNvSpPr/>
          <p:nvPr/>
        </p:nvSpPr>
        <p:spPr>
          <a:xfrm>
            <a:off x="5220072" y="2276872"/>
            <a:ext cx="4211960" cy="646331"/>
          </a:xfrm>
          <a:prstGeom prst="rect">
            <a:avLst/>
          </a:prstGeom>
        </p:spPr>
        <p:txBody>
          <a:bodyPr wrap="square">
            <a:spAutoFit/>
          </a:bodyPr>
          <a:lstStyle/>
          <a:p>
            <a:pPr marL="177800" indent="-177800">
              <a:buFont typeface="Arial" pitchFamily="34" charset="0"/>
              <a:buChar char="•"/>
            </a:pPr>
            <a:r>
              <a:rPr lang="es-CL" dirty="0"/>
              <a:t>Del total de usuarios, el 53% fueron hombres y el 47% fueron mujeres. </a:t>
            </a:r>
            <a:endParaRPr lang="es-ES" dirty="0"/>
          </a:p>
        </p:txBody>
      </p:sp>
      <p:sp>
        <p:nvSpPr>
          <p:cNvPr id="8" name="1 Título"/>
          <p:cNvSpPr txBox="1">
            <a:spLocks/>
          </p:cNvSpPr>
          <p:nvPr/>
        </p:nvSpPr>
        <p:spPr>
          <a:xfrm>
            <a:off x="683568" y="18864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DESARROLLO DE ENCUESTAS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908720"/>
            <a:ext cx="8352928" cy="4525963"/>
          </a:xfrm>
        </p:spPr>
        <p:txBody>
          <a:bodyPr>
            <a:noAutofit/>
          </a:bodyPr>
          <a:lstStyle/>
          <a:p>
            <a:r>
              <a:rPr lang="es-CL" sz="1800" dirty="0"/>
              <a:t>Participación mensual de los encuestado en el transbordador.</a:t>
            </a:r>
          </a:p>
          <a:p>
            <a:endParaRPr lang="es-CL" sz="1400" dirty="0"/>
          </a:p>
          <a:p>
            <a:endParaRPr lang="es-CL" sz="1400" dirty="0"/>
          </a:p>
        </p:txBody>
      </p:sp>
      <p:pic>
        <p:nvPicPr>
          <p:cNvPr id="7" name="6 Imagen"/>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7704" y="1340768"/>
            <a:ext cx="5400600" cy="3168352"/>
          </a:xfrm>
          <a:prstGeom prst="rect">
            <a:avLst/>
          </a:prstGeom>
          <a:noFill/>
        </p:spPr>
      </p:pic>
      <p:sp>
        <p:nvSpPr>
          <p:cNvPr id="169987" name="Rectangle 3"/>
          <p:cNvSpPr>
            <a:spLocks noChangeArrowheads="1"/>
          </p:cNvSpPr>
          <p:nvPr/>
        </p:nvSpPr>
        <p:spPr bwMode="auto">
          <a:xfrm>
            <a:off x="251520" y="5034663"/>
            <a:ext cx="835292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31813" marR="0" lvl="0" indent="-354013" algn="just" defTabSz="914400" rtl="0" eaLnBrk="1" fontAlgn="base" latinLnBrk="0" hangingPunct="1">
              <a:lnSpc>
                <a:spcPct val="100000"/>
              </a:lnSpc>
              <a:spcBef>
                <a:spcPct val="0"/>
              </a:spcBef>
              <a:spcAft>
                <a:spcPct val="0"/>
              </a:spcAft>
              <a:buClrTx/>
              <a:buSzTx/>
              <a:buFont typeface="Arial" pitchFamily="34" charset="0"/>
              <a:buChar char="•"/>
              <a:tabLst/>
            </a:pPr>
            <a:r>
              <a:rPr kumimoji="0" lang="es-CL" sz="1600" b="0" i="0" u="none" strike="noStrike" cap="none" normalizeH="0" baseline="0" dirty="0">
                <a:ln>
                  <a:noFill/>
                </a:ln>
                <a:solidFill>
                  <a:schemeClr val="tx1"/>
                </a:solidFill>
                <a:effectLst/>
                <a:latin typeface="Arial Narrow" pitchFamily="34" charset="0"/>
                <a:ea typeface="Times New Roman" pitchFamily="18" charset="0"/>
                <a:cs typeface="Lucida Sans" pitchFamily="34" charset="0"/>
              </a:rPr>
              <a:t>El 22 % de los encuestados usa este medio de transporte para trasladar carga, el 29% no traslada carga y el 49% restante no responde a la pregunta. </a:t>
            </a:r>
          </a:p>
          <a:p>
            <a:pPr marL="531813" marR="0" lvl="0" indent="-354013" algn="just" defTabSz="914400" rtl="0" eaLnBrk="1" fontAlgn="base" latinLnBrk="0" hangingPunct="1">
              <a:lnSpc>
                <a:spcPct val="100000"/>
              </a:lnSpc>
              <a:spcBef>
                <a:spcPct val="0"/>
              </a:spcBef>
              <a:spcAft>
                <a:spcPct val="0"/>
              </a:spcAft>
              <a:buClrTx/>
              <a:buSzTx/>
              <a:buFont typeface="Arial" pitchFamily="34" charset="0"/>
              <a:buChar char="•"/>
              <a:tabLst/>
            </a:pPr>
            <a:endParaRPr kumimoji="0" lang="es-CL" sz="1600" b="0" i="0" u="none" strike="noStrike" cap="none" normalizeH="0" baseline="0" dirty="0">
              <a:ln>
                <a:noFill/>
              </a:ln>
              <a:solidFill>
                <a:schemeClr val="tx1"/>
              </a:solidFill>
              <a:effectLst/>
              <a:latin typeface="Arial Narrow" pitchFamily="34" charset="0"/>
              <a:ea typeface="Times New Roman" pitchFamily="18" charset="0"/>
              <a:cs typeface="Lucida Sans" pitchFamily="34" charset="0"/>
            </a:endParaRPr>
          </a:p>
          <a:p>
            <a:pPr marL="531813" marR="0" lvl="0" indent="-354013" algn="just" defTabSz="914400" rtl="0" eaLnBrk="1" fontAlgn="base" latinLnBrk="0" hangingPunct="1">
              <a:lnSpc>
                <a:spcPct val="100000"/>
              </a:lnSpc>
              <a:spcBef>
                <a:spcPct val="0"/>
              </a:spcBef>
              <a:spcAft>
                <a:spcPct val="0"/>
              </a:spcAft>
              <a:buClrTx/>
              <a:buSzTx/>
              <a:buFont typeface="Arial" pitchFamily="34" charset="0"/>
              <a:buChar char="•"/>
              <a:tabLst/>
            </a:pPr>
            <a:r>
              <a:rPr kumimoji="0" lang="es-CL" sz="1600" b="0" i="0" u="none" strike="noStrike" cap="none" normalizeH="0" baseline="0" dirty="0">
                <a:ln>
                  <a:noFill/>
                </a:ln>
                <a:solidFill>
                  <a:schemeClr val="tx1"/>
                </a:solidFill>
                <a:effectLst/>
                <a:latin typeface="Arial Narrow" pitchFamily="34" charset="0"/>
                <a:ea typeface="Times New Roman" pitchFamily="18" charset="0"/>
                <a:cs typeface="Lucida Sans" pitchFamily="34" charset="0"/>
              </a:rPr>
              <a:t>Del total de usuarios que traslada carga, el 1 % transporta equipaje y el 25 % víveres, el porcentaje restante no responde o simplemente transporta otro tipo de carga.</a:t>
            </a:r>
            <a:endParaRPr kumimoji="0" lang="es-CL" sz="2400" b="0" i="0" u="none" strike="noStrike" cap="none" normalizeH="0" baseline="0" dirty="0">
              <a:ln>
                <a:noFill/>
              </a:ln>
              <a:solidFill>
                <a:schemeClr val="tx1"/>
              </a:solidFill>
              <a:effectLst/>
              <a:latin typeface="Arial" pitchFamily="34" charset="0"/>
              <a:cs typeface="Arial" pitchFamily="34" charset="0"/>
            </a:endParaRPr>
          </a:p>
        </p:txBody>
      </p:sp>
      <p:sp>
        <p:nvSpPr>
          <p:cNvPr id="6" name="1 Título"/>
          <p:cNvSpPr txBox="1">
            <a:spLocks/>
          </p:cNvSpPr>
          <p:nvPr/>
        </p:nvSpPr>
        <p:spPr>
          <a:xfrm>
            <a:off x="683568" y="18864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DESARROLLO DE ENCUESTAS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908720"/>
            <a:ext cx="8352928" cy="4525963"/>
          </a:xfrm>
        </p:spPr>
        <p:txBody>
          <a:bodyPr>
            <a:noAutofit/>
          </a:bodyPr>
          <a:lstStyle/>
          <a:p>
            <a:pPr>
              <a:buNone/>
            </a:pPr>
            <a:r>
              <a:rPr lang="es-CL" sz="2400" b="1" u="sng" dirty="0"/>
              <a:t>Encuesta en Hogares</a:t>
            </a:r>
          </a:p>
          <a:p>
            <a:r>
              <a:rPr lang="es-CL" sz="1600" dirty="0"/>
              <a:t>Se desarrollo de acuerdo a la zonificación. En total son 51 manzanas.</a:t>
            </a:r>
          </a:p>
          <a:p>
            <a:r>
              <a:rPr lang="es-CL" sz="1600" dirty="0"/>
              <a:t>Se encuestaron 305 viviendas distribuidas por las 4 zonas que cubren Puerto Williams. </a:t>
            </a:r>
          </a:p>
          <a:p>
            <a:r>
              <a:rPr lang="es-CL" sz="1600" dirty="0"/>
              <a:t>Las encuestas se llevaron a cabo entre los días 08 de enero y 12 de marzo del 2016. </a:t>
            </a:r>
          </a:p>
          <a:p>
            <a:endParaRPr lang="es-CL" sz="1400" dirty="0"/>
          </a:p>
          <a:p>
            <a:endParaRPr lang="es-CL" sz="1400" dirty="0"/>
          </a:p>
          <a:p>
            <a:r>
              <a:rPr lang="es-CL" sz="1400" b="1" dirty="0"/>
              <a:t>.</a:t>
            </a:r>
          </a:p>
          <a:p>
            <a:endParaRPr lang="es-CL" sz="1400" dirty="0"/>
          </a:p>
          <a:p>
            <a:endParaRPr lang="es-CL" sz="1400" dirty="0"/>
          </a:p>
        </p:txBody>
      </p:sp>
      <p:pic>
        <p:nvPicPr>
          <p:cNvPr id="6" name="5 Imagen" descr="C:\Users\jose\Desktop\Foto.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2276872"/>
            <a:ext cx="7992888" cy="3888432"/>
          </a:xfrm>
          <a:prstGeom prst="rect">
            <a:avLst/>
          </a:prstGeom>
          <a:noFill/>
          <a:ln>
            <a:noFill/>
          </a:ln>
        </p:spPr>
      </p:pic>
      <p:sp>
        <p:nvSpPr>
          <p:cNvPr id="5" name="1 Título"/>
          <p:cNvSpPr txBox="1">
            <a:spLocks/>
          </p:cNvSpPr>
          <p:nvPr/>
        </p:nvSpPr>
        <p:spPr>
          <a:xfrm>
            <a:off x="683568" y="18864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DESARROLLO DE ENCUESTAS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908720"/>
            <a:ext cx="8352928" cy="4525963"/>
          </a:xfrm>
        </p:spPr>
        <p:txBody>
          <a:bodyPr>
            <a:noAutofit/>
          </a:bodyPr>
          <a:lstStyle/>
          <a:p>
            <a:pPr algn="just"/>
            <a:r>
              <a:rPr lang="es-CL" sz="1800" dirty="0"/>
              <a:t>Del total de encuestados el 44,6% son hombres y el 55,4% son mujeres. </a:t>
            </a:r>
          </a:p>
          <a:p>
            <a:pPr algn="just"/>
            <a:endParaRPr lang="es-CL" sz="1050" dirty="0"/>
          </a:p>
          <a:p>
            <a:pPr algn="just"/>
            <a:r>
              <a:rPr lang="es-CL" sz="1800" dirty="0"/>
              <a:t>La distribución de la situación laboral de los 305 encuestados es: 62% son trabajadores asalariados, el 6% son estudiantes, el 23,3% se dedica a los deberes del hogar, el 3,3% están cesantes, el 1,3% son jubilados y el 4,1% se dedica a otra actividad. </a:t>
            </a:r>
          </a:p>
          <a:p>
            <a:pPr algn="just"/>
            <a:endParaRPr lang="es-CL" sz="600" dirty="0"/>
          </a:p>
          <a:p>
            <a:pPr algn="just"/>
            <a:r>
              <a:rPr lang="es-CL" sz="1800" dirty="0"/>
              <a:t>Respecto al medio de transporte que usan los residentes, el 63% de los encuestados hace uso del transporte aéreo, el 17% del transporte marítimo, y el 20% hace uso de ambos medios. </a:t>
            </a:r>
          </a:p>
          <a:p>
            <a:pPr algn="just"/>
            <a:endParaRPr lang="es-CL" sz="500" dirty="0"/>
          </a:p>
          <a:p>
            <a:pPr algn="just"/>
            <a:r>
              <a:rPr lang="es-CL" sz="1800" dirty="0"/>
              <a:t>Respecto al uso de la aerolínea, se concluye que el 16,1% lo usa una vez al año, el 59,7% lo usa entre dos a cuatro veces al año, el 2,6% lo usa una vez al mes y 0,66% nunca lo ha usado. </a:t>
            </a:r>
          </a:p>
          <a:p>
            <a:pPr algn="just"/>
            <a:endParaRPr lang="es-CL" sz="800" dirty="0"/>
          </a:p>
          <a:p>
            <a:pPr algn="just"/>
            <a:r>
              <a:rPr lang="es-CL" sz="1800" dirty="0"/>
              <a:t>La motivación principal de viajar en avión y no en ferry, es principalmente por el tiempo de viaje, puesto que la diferencia entre ambos medios es de aproximadamente 27 y 29 horas aproximadamente</a:t>
            </a:r>
          </a:p>
          <a:p>
            <a:pPr algn="just"/>
            <a:endParaRPr lang="es-CL" sz="1800" dirty="0"/>
          </a:p>
          <a:p>
            <a:pPr algn="just"/>
            <a:endParaRPr lang="es-CL" sz="1800" dirty="0"/>
          </a:p>
          <a:p>
            <a:pPr algn="just"/>
            <a:endParaRPr lang="es-CL" sz="1800" dirty="0"/>
          </a:p>
        </p:txBody>
      </p:sp>
      <p:sp>
        <p:nvSpPr>
          <p:cNvPr id="4" name="1 Título"/>
          <p:cNvSpPr txBox="1">
            <a:spLocks/>
          </p:cNvSpPr>
          <p:nvPr/>
        </p:nvSpPr>
        <p:spPr>
          <a:xfrm>
            <a:off x="683568" y="18864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DESARROLLO DE ENCUESTAS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980728"/>
            <a:ext cx="8352928" cy="4525963"/>
          </a:xfrm>
        </p:spPr>
        <p:txBody>
          <a:bodyPr>
            <a:noAutofit/>
          </a:bodyPr>
          <a:lstStyle/>
          <a:p>
            <a:r>
              <a:rPr lang="es-CL" sz="2000" dirty="0"/>
              <a:t>Respuestas asociadas a modo aéreo:</a:t>
            </a:r>
          </a:p>
          <a:p>
            <a:pPr lvl="1" algn="just"/>
            <a:r>
              <a:rPr lang="es-CL" sz="1800" dirty="0"/>
              <a:t>El 72% de los habitantes encuestados, cuenta con subsidio</a:t>
            </a:r>
          </a:p>
          <a:p>
            <a:pPr lvl="1" algn="just"/>
            <a:r>
              <a:rPr lang="es-CL" sz="1800" dirty="0"/>
              <a:t>Pueden viajar hasta 3 veces al año, después deben cancelar tarifa completa. </a:t>
            </a:r>
          </a:p>
          <a:p>
            <a:pPr lvl="1" algn="just"/>
            <a:r>
              <a:rPr lang="es-CL" sz="1800" dirty="0"/>
              <a:t>El 20% forma parte de las fuerzas armadas, pero deben cancelar el pasaje completo producto de que solo tienen subsidio en el ferry</a:t>
            </a:r>
            <a:r>
              <a:rPr lang="es-CL" sz="1800" b="1" dirty="0"/>
              <a:t>.</a:t>
            </a:r>
          </a:p>
          <a:p>
            <a:pPr lvl="1" algn="just"/>
            <a:r>
              <a:rPr lang="es-CL" sz="1800" dirty="0"/>
              <a:t>El 40% señala que sí le parece adecuada la frecuencia de viajes que ofrece la aerolínea, sin embargo, el 46% señala no estar de acuerdo con este punto, puesto que, según los habitantes, la empresa DAP no cubre la demanda que se presenta en el período estival, en especial durante los últimos dos años en que las empresas constructoras trabajan en la zona.</a:t>
            </a:r>
          </a:p>
          <a:p>
            <a:pPr lvl="1" algn="just"/>
            <a:r>
              <a:rPr lang="es-CL" sz="1800" dirty="0"/>
              <a:t>Los usuarios también manifestaron que la empresa DAP no cubre las emergencias de salud </a:t>
            </a:r>
          </a:p>
          <a:p>
            <a:pPr lvl="1" algn="just"/>
            <a:r>
              <a:rPr lang="es-CL" sz="1800" dirty="0"/>
              <a:t>A juicio de los usuarios los aviones llevan muchos años haciendo el mismo tramo, generando su desconfianza por </a:t>
            </a:r>
            <a:r>
              <a:rPr lang="es-CL" sz="1800" i="1" dirty="0"/>
              <a:t>falta de mantención</a:t>
            </a:r>
            <a:r>
              <a:rPr lang="es-CL" sz="1800" dirty="0"/>
              <a:t>, puesto que en diversas ocasiones han llegado a su destino con un solo motor funcionando.</a:t>
            </a:r>
            <a:endParaRPr lang="es-ES" sz="1800" dirty="0"/>
          </a:p>
          <a:p>
            <a:pPr>
              <a:buNone/>
            </a:pPr>
            <a:r>
              <a:rPr lang="es-CL" sz="2000" dirty="0"/>
              <a:t> </a:t>
            </a:r>
          </a:p>
          <a:p>
            <a:endParaRPr lang="es-CL" sz="2000" dirty="0"/>
          </a:p>
          <a:p>
            <a:endParaRPr lang="es-CL" sz="2000" dirty="0"/>
          </a:p>
        </p:txBody>
      </p:sp>
      <p:sp>
        <p:nvSpPr>
          <p:cNvPr id="4" name="1 Título"/>
          <p:cNvSpPr txBox="1">
            <a:spLocks/>
          </p:cNvSpPr>
          <p:nvPr/>
        </p:nvSpPr>
        <p:spPr>
          <a:xfrm>
            <a:off x="683568" y="18864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DESARROLLO DE ENCUESTAS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980728"/>
            <a:ext cx="8352928" cy="4525963"/>
          </a:xfrm>
        </p:spPr>
        <p:txBody>
          <a:bodyPr>
            <a:noAutofit/>
          </a:bodyPr>
          <a:lstStyle/>
          <a:p>
            <a:r>
              <a:rPr lang="es-CL" sz="2000" dirty="0"/>
              <a:t>Respuestas asociadas a modo marítimo:</a:t>
            </a:r>
          </a:p>
          <a:p>
            <a:pPr lvl="1" algn="just"/>
            <a:r>
              <a:rPr lang="es-CL" sz="1800" dirty="0"/>
              <a:t>El 22% lo usa una vez al año, el 68% lo usa entre dos a cuatro veces al año y el 8% lo usa una vez al mes. </a:t>
            </a:r>
          </a:p>
          <a:p>
            <a:pPr lvl="1" algn="just"/>
            <a:r>
              <a:rPr lang="es-CL" sz="1800" dirty="0"/>
              <a:t>La motivación principal de viajar en el ferry y no en el avión es principalmente por el paisaje que pueden apreciar, porque no hay cupo en el avión o porque son de la armada.</a:t>
            </a:r>
            <a:endParaRPr lang="es-ES" sz="1800" dirty="0"/>
          </a:p>
          <a:p>
            <a:pPr lvl="1" algn="just"/>
            <a:r>
              <a:rPr lang="es-CL" sz="1800" dirty="0"/>
              <a:t>El 68,2% de los habitantes encuestados y que usa este medio de transporte cuenta con subsidio.</a:t>
            </a:r>
          </a:p>
          <a:p>
            <a:pPr lvl="1" algn="just"/>
            <a:r>
              <a:rPr lang="es-CL" sz="1800" dirty="0"/>
              <a:t>El 70% señala que sí le parece adecuada la frecuencia de viajes que ofrece el transbordador, sin embargo, el 30% señala no estar de acuerdo con este punto, puesto que, según los habitantes, un ferry en una semana es muy poco y no cubre la demanda y la carga de los habitantes.</a:t>
            </a:r>
            <a:endParaRPr lang="es-ES" sz="1800" dirty="0"/>
          </a:p>
          <a:p>
            <a:endParaRPr lang="es-CL" sz="2000" dirty="0"/>
          </a:p>
          <a:p>
            <a:endParaRPr lang="es-CL" sz="2000" dirty="0"/>
          </a:p>
        </p:txBody>
      </p:sp>
      <p:sp>
        <p:nvSpPr>
          <p:cNvPr id="4" name="1 Título"/>
          <p:cNvSpPr txBox="1">
            <a:spLocks/>
          </p:cNvSpPr>
          <p:nvPr/>
        </p:nvSpPr>
        <p:spPr>
          <a:xfrm>
            <a:off x="683568" y="18864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DESARROLLO DE ENCUESTAS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1 Título"/>
          <p:cNvSpPr>
            <a:spLocks noGrp="1"/>
          </p:cNvSpPr>
          <p:nvPr>
            <p:ph type="title" idx="4294967295"/>
          </p:nvPr>
        </p:nvSpPr>
        <p:spPr>
          <a:xfrm>
            <a:off x="457200" y="274638"/>
            <a:ext cx="8229600" cy="1143000"/>
          </a:xfrm>
          <a:prstGeom prst="rect">
            <a:avLst/>
          </a:prstGeom>
        </p:spPr>
        <p:txBody>
          <a:bodyPr/>
          <a:lstStyle/>
          <a:p>
            <a:pPr algn="r"/>
            <a:r>
              <a:rPr lang="es-CL" sz="2400" dirty="0">
                <a:solidFill>
                  <a:schemeClr val="bg1">
                    <a:lumMod val="50000"/>
                  </a:schemeClr>
                </a:solidFill>
                <a:latin typeface="Arial Narrow" pitchFamily="34" charset="0"/>
              </a:rPr>
              <a:t>SITUACIÓN ACTUAL</a:t>
            </a:r>
            <a:br>
              <a:rPr lang="es-CL" sz="2400" dirty="0">
                <a:solidFill>
                  <a:schemeClr val="bg1">
                    <a:lumMod val="50000"/>
                  </a:schemeClr>
                </a:solidFill>
                <a:latin typeface="Arial Narrow" pitchFamily="34" charset="0"/>
              </a:rPr>
            </a:br>
            <a:endParaRPr lang="es-CL" sz="2400" dirty="0">
              <a:solidFill>
                <a:schemeClr val="bg1">
                  <a:lumMod val="50000"/>
                </a:schemeClr>
              </a:solidFill>
              <a:latin typeface="Arial Narrow" pitchFamily="34" charset="0"/>
            </a:endParaRPr>
          </a:p>
        </p:txBody>
      </p:sp>
      <p:graphicFrame>
        <p:nvGraphicFramePr>
          <p:cNvPr id="5" name="4 Tabla"/>
          <p:cNvGraphicFramePr>
            <a:graphicFrameLocks noGrp="1"/>
          </p:cNvGraphicFramePr>
          <p:nvPr/>
        </p:nvGraphicFramePr>
        <p:xfrm>
          <a:off x="251520" y="1052740"/>
          <a:ext cx="3456384" cy="5211190"/>
        </p:xfrm>
        <a:graphic>
          <a:graphicData uri="http://schemas.openxmlformats.org/drawingml/2006/table">
            <a:tbl>
              <a:tblPr/>
              <a:tblGrid>
                <a:gridCol w="1479844">
                  <a:extLst>
                    <a:ext uri="{9D8B030D-6E8A-4147-A177-3AD203B41FA5}">
                      <a16:colId xmlns:a16="http://schemas.microsoft.com/office/drawing/2014/main" xmlns="" val="20000"/>
                    </a:ext>
                  </a:extLst>
                </a:gridCol>
                <a:gridCol w="1976540">
                  <a:extLst>
                    <a:ext uri="{9D8B030D-6E8A-4147-A177-3AD203B41FA5}">
                      <a16:colId xmlns:a16="http://schemas.microsoft.com/office/drawing/2014/main" xmlns="" val="20001"/>
                    </a:ext>
                  </a:extLst>
                </a:gridCol>
              </a:tblGrid>
              <a:tr h="418599">
                <a:tc gridSpan="2">
                  <a:txBody>
                    <a:bodyPr/>
                    <a:lstStyle/>
                    <a:p>
                      <a:pPr marL="457200" indent="-457200" algn="ctr">
                        <a:lnSpc>
                          <a:spcPct val="115000"/>
                        </a:lnSpc>
                        <a:spcAft>
                          <a:spcPts val="1000"/>
                        </a:spcAft>
                      </a:pPr>
                      <a:r>
                        <a:rPr lang="es-CL" sz="1200" b="1" dirty="0">
                          <a:latin typeface="Arial Narrow"/>
                          <a:ea typeface="Times New Roman"/>
                          <a:cs typeface="Lucida Sans"/>
                        </a:rPr>
                        <a:t>Características Twin Otter</a:t>
                      </a:r>
                    </a:p>
                  </a:txBody>
                  <a:tcPr marL="36253" marR="36253"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CL"/>
                    </a:p>
                  </a:txBody>
                  <a:tcPr/>
                </a:tc>
                <a:extLst>
                  <a:ext uri="{0D108BD9-81ED-4DB2-BD59-A6C34878D82A}">
                    <a16:rowId xmlns:a16="http://schemas.microsoft.com/office/drawing/2014/main" xmlns="" val="10000"/>
                  </a:ext>
                </a:extLst>
              </a:tr>
              <a:tr h="2271128">
                <a:tc gridSpan="2">
                  <a:txBody>
                    <a:bodyPr/>
                    <a:lstStyle/>
                    <a:p>
                      <a:pPr marL="270510" indent="-270510" algn="ctr">
                        <a:lnSpc>
                          <a:spcPct val="115000"/>
                        </a:lnSpc>
                        <a:spcBef>
                          <a:spcPts val="600"/>
                        </a:spcBef>
                        <a:spcAft>
                          <a:spcPts val="1200"/>
                        </a:spcAft>
                      </a:pPr>
                      <a:r>
                        <a:rPr lang="es-CL" sz="1600" b="1" dirty="0">
                          <a:latin typeface="Arial Narrow"/>
                          <a:ea typeface="Times New Roman"/>
                          <a:cs typeface="Lucida Sans"/>
                        </a:rPr>
                        <a:t>Twin Otter</a:t>
                      </a:r>
                    </a:p>
                  </a:txBody>
                  <a:tcPr marL="36253" marR="362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extLst>
                  <a:ext uri="{0D108BD9-81ED-4DB2-BD59-A6C34878D82A}">
                    <a16:rowId xmlns:a16="http://schemas.microsoft.com/office/drawing/2014/main" xmlns="" val="10001"/>
                  </a:ext>
                </a:extLst>
              </a:tr>
              <a:tr h="206048">
                <a:tc>
                  <a:txBody>
                    <a:bodyPr/>
                    <a:lstStyle/>
                    <a:p>
                      <a:pPr algn="ctr">
                        <a:lnSpc>
                          <a:spcPct val="115000"/>
                        </a:lnSpc>
                        <a:spcAft>
                          <a:spcPts val="1000"/>
                        </a:spcAft>
                      </a:pPr>
                      <a:r>
                        <a:rPr lang="es-CL" sz="1200" dirty="0">
                          <a:latin typeface="Arial Narrow"/>
                          <a:ea typeface="Times New Roman"/>
                          <a:cs typeface="Arial"/>
                        </a:rPr>
                        <a:t>Matricula</a:t>
                      </a:r>
                      <a:endParaRPr lang="es-CL" sz="1600" dirty="0">
                        <a:latin typeface="Arial Narrow"/>
                        <a:ea typeface="Times New Roman"/>
                        <a:cs typeface="Lucida Sans"/>
                      </a:endParaRPr>
                    </a:p>
                  </a:txBody>
                  <a:tcPr marL="36253" marR="362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200" dirty="0">
                          <a:latin typeface="Arial Narrow"/>
                          <a:ea typeface="Times New Roman"/>
                          <a:cs typeface="Arial"/>
                        </a:rPr>
                        <a:t>CC-CHV</a:t>
                      </a:r>
                      <a:endParaRPr lang="es-CL" sz="1600" dirty="0">
                        <a:latin typeface="Arial Narrow"/>
                        <a:ea typeface="Times New Roman"/>
                        <a:cs typeface="Lucida Sans"/>
                      </a:endParaRPr>
                    </a:p>
                  </a:txBody>
                  <a:tcPr marL="36253" marR="362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06048">
                <a:tc>
                  <a:txBody>
                    <a:bodyPr/>
                    <a:lstStyle/>
                    <a:p>
                      <a:pPr algn="ctr">
                        <a:lnSpc>
                          <a:spcPct val="115000"/>
                        </a:lnSpc>
                        <a:spcAft>
                          <a:spcPts val="1000"/>
                        </a:spcAft>
                      </a:pPr>
                      <a:r>
                        <a:rPr lang="es-CL" sz="1200" dirty="0">
                          <a:latin typeface="Arial Narrow"/>
                          <a:ea typeface="Times New Roman"/>
                          <a:cs typeface="Arial"/>
                        </a:rPr>
                        <a:t>Marca</a:t>
                      </a:r>
                      <a:endParaRPr lang="es-CL" sz="1600" dirty="0">
                        <a:latin typeface="Arial Narrow"/>
                        <a:ea typeface="Times New Roman"/>
                        <a:cs typeface="Lucida Sans"/>
                      </a:endParaRPr>
                    </a:p>
                  </a:txBody>
                  <a:tcPr marL="36253" marR="362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200" dirty="0">
                          <a:latin typeface="Arial Narrow"/>
                          <a:ea typeface="Times New Roman"/>
                          <a:cs typeface="Arial"/>
                        </a:rPr>
                        <a:t>DEHAVILLAND</a:t>
                      </a:r>
                      <a:endParaRPr lang="es-CL" sz="1600" dirty="0">
                        <a:latin typeface="Arial Narrow"/>
                        <a:ea typeface="Times New Roman"/>
                        <a:cs typeface="Lucida Sans"/>
                      </a:endParaRPr>
                    </a:p>
                  </a:txBody>
                  <a:tcPr marL="36253" marR="362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06048">
                <a:tc>
                  <a:txBody>
                    <a:bodyPr/>
                    <a:lstStyle/>
                    <a:p>
                      <a:pPr algn="ctr">
                        <a:lnSpc>
                          <a:spcPct val="115000"/>
                        </a:lnSpc>
                        <a:spcAft>
                          <a:spcPts val="1000"/>
                        </a:spcAft>
                      </a:pPr>
                      <a:r>
                        <a:rPr lang="es-CL" sz="1200" dirty="0">
                          <a:latin typeface="Arial Narrow"/>
                          <a:ea typeface="Times New Roman"/>
                          <a:cs typeface="Arial"/>
                        </a:rPr>
                        <a:t>Modelo</a:t>
                      </a:r>
                      <a:endParaRPr lang="es-CL" sz="1600" dirty="0">
                        <a:latin typeface="Arial Narrow"/>
                        <a:ea typeface="Times New Roman"/>
                        <a:cs typeface="Lucida Sans"/>
                      </a:endParaRPr>
                    </a:p>
                  </a:txBody>
                  <a:tcPr marL="36253" marR="362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200" dirty="0">
                          <a:latin typeface="Arial Narrow"/>
                          <a:ea typeface="Times New Roman"/>
                          <a:cs typeface="Arial"/>
                        </a:rPr>
                        <a:t>DHC-6-300</a:t>
                      </a:r>
                      <a:endParaRPr lang="es-CL" sz="1600" dirty="0">
                        <a:latin typeface="Arial Narrow"/>
                        <a:ea typeface="Times New Roman"/>
                        <a:cs typeface="Lucida Sans"/>
                      </a:endParaRPr>
                    </a:p>
                  </a:txBody>
                  <a:tcPr marL="36253" marR="362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06048">
                <a:tc>
                  <a:txBody>
                    <a:bodyPr/>
                    <a:lstStyle/>
                    <a:p>
                      <a:pPr algn="ctr">
                        <a:lnSpc>
                          <a:spcPct val="115000"/>
                        </a:lnSpc>
                        <a:spcAft>
                          <a:spcPts val="1000"/>
                        </a:spcAft>
                      </a:pPr>
                      <a:r>
                        <a:rPr lang="es-CL" sz="1200" dirty="0">
                          <a:latin typeface="Arial Narrow"/>
                          <a:ea typeface="Times New Roman"/>
                          <a:cs typeface="Arial"/>
                        </a:rPr>
                        <a:t>Nro. Serie</a:t>
                      </a:r>
                      <a:endParaRPr lang="es-CL" sz="1600" dirty="0">
                        <a:latin typeface="Arial Narrow"/>
                        <a:ea typeface="Times New Roman"/>
                        <a:cs typeface="Lucida Sans"/>
                      </a:endParaRPr>
                    </a:p>
                  </a:txBody>
                  <a:tcPr marL="36253" marR="362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200" dirty="0">
                          <a:latin typeface="Arial Narrow"/>
                          <a:ea typeface="Times New Roman"/>
                          <a:cs typeface="Arial"/>
                        </a:rPr>
                        <a:t>709</a:t>
                      </a:r>
                      <a:endParaRPr lang="es-CL" sz="1600" dirty="0">
                        <a:latin typeface="Arial Narrow"/>
                        <a:ea typeface="Times New Roman"/>
                        <a:cs typeface="Lucida Sans"/>
                      </a:endParaRPr>
                    </a:p>
                  </a:txBody>
                  <a:tcPr marL="36253" marR="362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32094">
                <a:tc>
                  <a:txBody>
                    <a:bodyPr/>
                    <a:lstStyle/>
                    <a:p>
                      <a:pPr algn="ctr">
                        <a:lnSpc>
                          <a:spcPct val="115000"/>
                        </a:lnSpc>
                        <a:spcAft>
                          <a:spcPts val="1000"/>
                        </a:spcAft>
                      </a:pPr>
                      <a:r>
                        <a:rPr lang="es-CL" sz="1200" dirty="0">
                          <a:latin typeface="Arial Narrow"/>
                          <a:ea typeface="Times New Roman"/>
                          <a:cs typeface="Arial"/>
                        </a:rPr>
                        <a:t>Propietario</a:t>
                      </a:r>
                      <a:endParaRPr lang="es-CL" sz="1600" dirty="0">
                        <a:latin typeface="Arial Narrow"/>
                        <a:ea typeface="Times New Roman"/>
                        <a:cs typeface="Lucida Sans"/>
                      </a:endParaRPr>
                    </a:p>
                  </a:txBody>
                  <a:tcPr marL="36253" marR="362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200" dirty="0">
                          <a:latin typeface="Arial Narrow"/>
                          <a:ea typeface="Times New Roman"/>
                          <a:cs typeface="Arial"/>
                        </a:rPr>
                        <a:t>PIVCEVIC RAJCEVIC, ALEX RICARDO</a:t>
                      </a:r>
                      <a:endParaRPr lang="es-CL" sz="1600" dirty="0">
                        <a:latin typeface="Arial Narrow"/>
                        <a:ea typeface="Times New Roman"/>
                        <a:cs typeface="Lucida Sans"/>
                      </a:endParaRPr>
                    </a:p>
                  </a:txBody>
                  <a:tcPr marL="36253" marR="362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06048">
                <a:tc>
                  <a:txBody>
                    <a:bodyPr/>
                    <a:lstStyle/>
                    <a:p>
                      <a:pPr algn="ctr">
                        <a:lnSpc>
                          <a:spcPct val="115000"/>
                        </a:lnSpc>
                        <a:spcAft>
                          <a:spcPts val="1000"/>
                        </a:spcAft>
                      </a:pPr>
                      <a:r>
                        <a:rPr lang="es-CL" sz="1200" dirty="0">
                          <a:latin typeface="Arial Narrow"/>
                          <a:ea typeface="Times New Roman"/>
                          <a:cs typeface="Arial"/>
                        </a:rPr>
                        <a:t>Operador</a:t>
                      </a:r>
                      <a:endParaRPr lang="es-CL" sz="1600" dirty="0">
                        <a:latin typeface="Arial Narrow"/>
                        <a:ea typeface="Times New Roman"/>
                        <a:cs typeface="Lucida Sans"/>
                      </a:endParaRPr>
                    </a:p>
                  </a:txBody>
                  <a:tcPr marL="36253" marR="362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200" dirty="0">
                          <a:latin typeface="Arial Narrow"/>
                          <a:ea typeface="Times New Roman"/>
                          <a:cs typeface="Arial"/>
                        </a:rPr>
                        <a:t>AEROVIAS DAP S. A.</a:t>
                      </a:r>
                      <a:endParaRPr lang="es-CL" sz="1600" dirty="0">
                        <a:latin typeface="Arial Narrow"/>
                        <a:ea typeface="Times New Roman"/>
                        <a:cs typeface="Lucida Sans"/>
                      </a:endParaRPr>
                    </a:p>
                  </a:txBody>
                  <a:tcPr marL="36253" marR="362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06048">
                <a:tc>
                  <a:txBody>
                    <a:bodyPr/>
                    <a:lstStyle/>
                    <a:p>
                      <a:pPr algn="ctr">
                        <a:lnSpc>
                          <a:spcPct val="115000"/>
                        </a:lnSpc>
                        <a:spcAft>
                          <a:spcPts val="1000"/>
                        </a:spcAft>
                      </a:pPr>
                      <a:r>
                        <a:rPr lang="es-CL" sz="1200" dirty="0">
                          <a:latin typeface="Arial Narrow"/>
                          <a:ea typeface="Times New Roman"/>
                          <a:cs typeface="Arial"/>
                        </a:rPr>
                        <a:t>Pasajeros</a:t>
                      </a:r>
                      <a:endParaRPr lang="es-CL" sz="1600" dirty="0">
                        <a:latin typeface="Arial Narrow"/>
                        <a:ea typeface="Times New Roman"/>
                        <a:cs typeface="Lucida Sans"/>
                      </a:endParaRPr>
                    </a:p>
                  </a:txBody>
                  <a:tcPr marL="36253" marR="362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200" dirty="0">
                          <a:latin typeface="Arial Narrow"/>
                          <a:ea typeface="Times New Roman"/>
                          <a:cs typeface="Arial"/>
                        </a:rPr>
                        <a:t>19</a:t>
                      </a:r>
                      <a:endParaRPr lang="es-CL" sz="1600" dirty="0">
                        <a:latin typeface="Arial Narrow"/>
                        <a:ea typeface="Times New Roman"/>
                        <a:cs typeface="Lucida Sans"/>
                      </a:endParaRPr>
                    </a:p>
                  </a:txBody>
                  <a:tcPr marL="36253" marR="362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06048">
                <a:tc>
                  <a:txBody>
                    <a:bodyPr/>
                    <a:lstStyle/>
                    <a:p>
                      <a:pPr algn="ctr">
                        <a:lnSpc>
                          <a:spcPct val="115000"/>
                        </a:lnSpc>
                        <a:spcAft>
                          <a:spcPts val="1000"/>
                        </a:spcAft>
                      </a:pPr>
                      <a:r>
                        <a:rPr lang="es-CL" sz="1200" dirty="0">
                          <a:latin typeface="Arial Narrow"/>
                          <a:ea typeface="Times New Roman"/>
                          <a:cs typeface="Arial"/>
                        </a:rPr>
                        <a:t>Autonomía</a:t>
                      </a:r>
                      <a:endParaRPr lang="es-CL" sz="1600" dirty="0">
                        <a:latin typeface="Arial Narrow"/>
                        <a:ea typeface="Times New Roman"/>
                        <a:cs typeface="Lucida Sans"/>
                      </a:endParaRPr>
                    </a:p>
                  </a:txBody>
                  <a:tcPr marL="36253" marR="362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200" dirty="0">
                          <a:latin typeface="Arial Narrow"/>
                          <a:ea typeface="Times New Roman"/>
                          <a:cs typeface="Arial"/>
                        </a:rPr>
                        <a:t>4,25 hrs</a:t>
                      </a:r>
                      <a:endParaRPr lang="es-CL" sz="1600" dirty="0">
                        <a:latin typeface="Arial Narrow"/>
                        <a:ea typeface="Times New Roman"/>
                        <a:cs typeface="Lucida Sans"/>
                      </a:endParaRPr>
                    </a:p>
                  </a:txBody>
                  <a:tcPr marL="36253" marR="362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06048">
                <a:tc>
                  <a:txBody>
                    <a:bodyPr/>
                    <a:lstStyle/>
                    <a:p>
                      <a:pPr algn="ctr">
                        <a:lnSpc>
                          <a:spcPct val="115000"/>
                        </a:lnSpc>
                        <a:spcAft>
                          <a:spcPts val="1000"/>
                        </a:spcAft>
                      </a:pPr>
                      <a:r>
                        <a:rPr lang="es-CL" sz="1200" dirty="0">
                          <a:latin typeface="Arial Narrow"/>
                          <a:ea typeface="Times New Roman"/>
                          <a:cs typeface="Arial"/>
                        </a:rPr>
                        <a:t>Velocidad crucero</a:t>
                      </a:r>
                      <a:endParaRPr lang="es-CL" sz="1600" dirty="0">
                        <a:latin typeface="Arial Narrow"/>
                        <a:ea typeface="Times New Roman"/>
                        <a:cs typeface="Lucida Sans"/>
                      </a:endParaRPr>
                    </a:p>
                  </a:txBody>
                  <a:tcPr marL="36253" marR="362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200" dirty="0">
                          <a:latin typeface="Arial Narrow"/>
                          <a:ea typeface="Times New Roman"/>
                          <a:cs typeface="Arial"/>
                        </a:rPr>
                        <a:t>160 kts</a:t>
                      </a:r>
                      <a:endParaRPr lang="es-CL" sz="1600" dirty="0">
                        <a:latin typeface="Arial Narrow"/>
                        <a:ea typeface="Times New Roman"/>
                        <a:cs typeface="Lucida Sans"/>
                      </a:endParaRPr>
                    </a:p>
                  </a:txBody>
                  <a:tcPr marL="36253" marR="362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06048">
                <a:tc>
                  <a:txBody>
                    <a:bodyPr/>
                    <a:lstStyle/>
                    <a:p>
                      <a:pPr algn="ctr">
                        <a:lnSpc>
                          <a:spcPct val="115000"/>
                        </a:lnSpc>
                        <a:spcAft>
                          <a:spcPts val="1000"/>
                        </a:spcAft>
                      </a:pPr>
                      <a:r>
                        <a:rPr lang="es-CL" sz="1200" dirty="0">
                          <a:latin typeface="Arial Narrow"/>
                          <a:ea typeface="Times New Roman"/>
                          <a:cs typeface="Arial"/>
                        </a:rPr>
                        <a:t>Antigüedad</a:t>
                      </a:r>
                      <a:endParaRPr lang="es-CL" sz="1600" dirty="0">
                        <a:latin typeface="Arial Narrow"/>
                        <a:ea typeface="Times New Roman"/>
                        <a:cs typeface="Lucida Sans"/>
                      </a:endParaRPr>
                    </a:p>
                  </a:txBody>
                  <a:tcPr marL="36253" marR="362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200" dirty="0">
                          <a:latin typeface="Arial Narrow"/>
                          <a:ea typeface="Times New Roman"/>
                          <a:cs typeface="Arial"/>
                        </a:rPr>
                        <a:t>1980</a:t>
                      </a:r>
                      <a:endParaRPr lang="es-CL" sz="1600" dirty="0">
                        <a:latin typeface="Arial Narrow"/>
                        <a:ea typeface="Times New Roman"/>
                        <a:cs typeface="Lucida Sans"/>
                      </a:endParaRPr>
                    </a:p>
                  </a:txBody>
                  <a:tcPr marL="36253" marR="362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196561">
                <a:tc>
                  <a:txBody>
                    <a:bodyPr/>
                    <a:lstStyle/>
                    <a:p>
                      <a:endParaRPr lang="es-CL" sz="1200" dirty="0">
                        <a:latin typeface="Calibri"/>
                      </a:endParaRPr>
                    </a:p>
                  </a:txBody>
                  <a:tcPr marL="36253" marR="3625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CL" sz="1200" dirty="0">
                        <a:latin typeface="Calibri"/>
                      </a:endParaRPr>
                    </a:p>
                  </a:txBody>
                  <a:tcPr marL="36253" marR="36253"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12"/>
                  </a:ext>
                </a:extLst>
              </a:tr>
            </a:tbl>
          </a:graphicData>
        </a:graphic>
      </p:graphicFrame>
      <p:pic>
        <p:nvPicPr>
          <p:cNvPr id="210945" name="Imagen 228"/>
          <p:cNvPicPr>
            <a:picLocks noChangeAspect="1" noChangeArrowheads="1"/>
          </p:cNvPicPr>
          <p:nvPr/>
        </p:nvPicPr>
        <p:blipFill>
          <a:blip r:embed="rId4" cstate="print"/>
          <a:srcRect/>
          <a:stretch>
            <a:fillRect/>
          </a:stretch>
        </p:blipFill>
        <p:spPr bwMode="auto">
          <a:xfrm>
            <a:off x="395536" y="1628800"/>
            <a:ext cx="3203848" cy="1719323"/>
          </a:xfrm>
          <a:prstGeom prst="rect">
            <a:avLst/>
          </a:prstGeom>
          <a:noFill/>
        </p:spPr>
      </p:pic>
      <p:graphicFrame>
        <p:nvGraphicFramePr>
          <p:cNvPr id="7" name="6 Tabla"/>
          <p:cNvGraphicFramePr>
            <a:graphicFrameLocks noGrp="1"/>
          </p:cNvGraphicFramePr>
          <p:nvPr/>
        </p:nvGraphicFramePr>
        <p:xfrm>
          <a:off x="4427984" y="1196752"/>
          <a:ext cx="4104456" cy="4908920"/>
        </p:xfrm>
        <a:graphic>
          <a:graphicData uri="http://schemas.openxmlformats.org/drawingml/2006/table">
            <a:tbl>
              <a:tblPr/>
              <a:tblGrid>
                <a:gridCol w="1962625">
                  <a:extLst>
                    <a:ext uri="{9D8B030D-6E8A-4147-A177-3AD203B41FA5}">
                      <a16:colId xmlns:a16="http://schemas.microsoft.com/office/drawing/2014/main" xmlns="" val="20000"/>
                    </a:ext>
                  </a:extLst>
                </a:gridCol>
                <a:gridCol w="2141831">
                  <a:extLst>
                    <a:ext uri="{9D8B030D-6E8A-4147-A177-3AD203B41FA5}">
                      <a16:colId xmlns:a16="http://schemas.microsoft.com/office/drawing/2014/main" xmlns="" val="20001"/>
                    </a:ext>
                  </a:extLst>
                </a:gridCol>
              </a:tblGrid>
              <a:tr h="138494">
                <a:tc gridSpan="2">
                  <a:txBody>
                    <a:bodyPr/>
                    <a:lstStyle/>
                    <a:p>
                      <a:pPr marL="457200" indent="-457200" algn="ctr">
                        <a:lnSpc>
                          <a:spcPct val="115000"/>
                        </a:lnSpc>
                        <a:spcAft>
                          <a:spcPts val="1000"/>
                        </a:spcAft>
                      </a:pPr>
                      <a:r>
                        <a:rPr lang="es-CL" sz="1200" b="1" dirty="0">
                          <a:latin typeface="Arial Narrow"/>
                          <a:ea typeface="Times New Roman"/>
                          <a:cs typeface="Lucida Sans"/>
                        </a:rPr>
                        <a:t>Características BAE</a:t>
                      </a:r>
                    </a:p>
                  </a:txBody>
                  <a:tcPr marL="35125" marR="35125"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CL"/>
                    </a:p>
                  </a:txBody>
                  <a:tcPr/>
                </a:tc>
                <a:extLst>
                  <a:ext uri="{0D108BD9-81ED-4DB2-BD59-A6C34878D82A}">
                    <a16:rowId xmlns:a16="http://schemas.microsoft.com/office/drawing/2014/main" xmlns="" val="10000"/>
                  </a:ext>
                </a:extLst>
              </a:tr>
              <a:tr h="2412608">
                <a:tc gridSpan="2">
                  <a:txBody>
                    <a:bodyPr/>
                    <a:lstStyle/>
                    <a:p>
                      <a:pPr marL="270510" indent="-270510" algn="ctr">
                        <a:lnSpc>
                          <a:spcPct val="115000"/>
                        </a:lnSpc>
                        <a:spcBef>
                          <a:spcPts val="600"/>
                        </a:spcBef>
                        <a:spcAft>
                          <a:spcPts val="1200"/>
                        </a:spcAft>
                      </a:pPr>
                      <a:r>
                        <a:rPr lang="es-CL" sz="1400" b="1" dirty="0">
                          <a:latin typeface="Arial Narrow"/>
                          <a:ea typeface="Times New Roman"/>
                          <a:cs typeface="Lucida Sans"/>
                        </a:rPr>
                        <a:t>BAE</a:t>
                      </a:r>
                    </a:p>
                  </a:txBody>
                  <a:tcPr marL="35125" marR="351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extLst>
                  <a:ext uri="{0D108BD9-81ED-4DB2-BD59-A6C34878D82A}">
                    <a16:rowId xmlns:a16="http://schemas.microsoft.com/office/drawing/2014/main" xmlns="" val="10001"/>
                  </a:ext>
                </a:extLst>
              </a:tr>
              <a:tr h="127957">
                <a:tc>
                  <a:txBody>
                    <a:bodyPr/>
                    <a:lstStyle/>
                    <a:p>
                      <a:endParaRPr lang="es-CL" sz="1200" dirty="0">
                        <a:latin typeface="Calibri"/>
                      </a:endParaRPr>
                    </a:p>
                  </a:txBody>
                  <a:tcPr marL="35125" marR="351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CL" sz="1200" dirty="0">
                        <a:latin typeface="Calibri"/>
                      </a:endParaRPr>
                    </a:p>
                  </a:txBody>
                  <a:tcPr marL="35125" marR="351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38494">
                <a:tc>
                  <a:txBody>
                    <a:bodyPr/>
                    <a:lstStyle/>
                    <a:p>
                      <a:pPr algn="ctr">
                        <a:lnSpc>
                          <a:spcPct val="115000"/>
                        </a:lnSpc>
                        <a:spcAft>
                          <a:spcPts val="1000"/>
                        </a:spcAft>
                      </a:pPr>
                      <a:r>
                        <a:rPr lang="es-CL" sz="1200" dirty="0">
                          <a:latin typeface="Arial Narrow"/>
                          <a:ea typeface="Times New Roman"/>
                          <a:cs typeface="Arial"/>
                        </a:rPr>
                        <a:t>Matricula</a:t>
                      </a:r>
                      <a:endParaRPr lang="es-CL" sz="1400" dirty="0">
                        <a:latin typeface="Arial Narrow"/>
                        <a:ea typeface="Times New Roman"/>
                        <a:cs typeface="Lucida Sans"/>
                      </a:endParaRPr>
                    </a:p>
                  </a:txBody>
                  <a:tcPr marL="35125" marR="351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200" dirty="0">
                          <a:latin typeface="Arial Narrow"/>
                          <a:ea typeface="Times New Roman"/>
                          <a:cs typeface="Arial"/>
                        </a:rPr>
                        <a:t>CC-ACO</a:t>
                      </a:r>
                      <a:endParaRPr lang="es-CL" sz="1400" dirty="0">
                        <a:latin typeface="Arial Narrow"/>
                        <a:ea typeface="Times New Roman"/>
                        <a:cs typeface="Lucida Sans"/>
                      </a:endParaRPr>
                    </a:p>
                  </a:txBody>
                  <a:tcPr marL="35125" marR="351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38494">
                <a:tc>
                  <a:txBody>
                    <a:bodyPr/>
                    <a:lstStyle/>
                    <a:p>
                      <a:pPr algn="ctr">
                        <a:lnSpc>
                          <a:spcPct val="115000"/>
                        </a:lnSpc>
                        <a:spcAft>
                          <a:spcPts val="1000"/>
                        </a:spcAft>
                      </a:pPr>
                      <a:r>
                        <a:rPr lang="es-CL" sz="1200" dirty="0">
                          <a:latin typeface="Arial Narrow"/>
                          <a:ea typeface="Times New Roman"/>
                          <a:cs typeface="Arial"/>
                        </a:rPr>
                        <a:t>Marca</a:t>
                      </a:r>
                      <a:endParaRPr lang="es-CL" sz="1400" dirty="0">
                        <a:latin typeface="Arial Narrow"/>
                        <a:ea typeface="Times New Roman"/>
                        <a:cs typeface="Lucida Sans"/>
                      </a:endParaRPr>
                    </a:p>
                  </a:txBody>
                  <a:tcPr marL="35125" marR="351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200" dirty="0">
                          <a:latin typeface="Arial Narrow"/>
                          <a:ea typeface="Times New Roman"/>
                          <a:cs typeface="Arial"/>
                        </a:rPr>
                        <a:t>BRITISH AEROSPACE LTD.</a:t>
                      </a:r>
                      <a:endParaRPr lang="es-CL" sz="1400" dirty="0">
                        <a:latin typeface="Arial Narrow"/>
                        <a:ea typeface="Times New Roman"/>
                        <a:cs typeface="Lucida Sans"/>
                      </a:endParaRPr>
                    </a:p>
                  </a:txBody>
                  <a:tcPr marL="35125" marR="351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38494">
                <a:tc>
                  <a:txBody>
                    <a:bodyPr/>
                    <a:lstStyle/>
                    <a:p>
                      <a:pPr algn="ctr">
                        <a:lnSpc>
                          <a:spcPct val="115000"/>
                        </a:lnSpc>
                        <a:spcAft>
                          <a:spcPts val="1000"/>
                        </a:spcAft>
                      </a:pPr>
                      <a:r>
                        <a:rPr lang="es-CL" sz="1200" dirty="0">
                          <a:latin typeface="Arial Narrow"/>
                          <a:ea typeface="Times New Roman"/>
                          <a:cs typeface="Arial"/>
                        </a:rPr>
                        <a:t>Modelo</a:t>
                      </a:r>
                      <a:endParaRPr lang="es-CL" sz="1400" dirty="0">
                        <a:latin typeface="Arial Narrow"/>
                        <a:ea typeface="Times New Roman"/>
                        <a:cs typeface="Lucida Sans"/>
                      </a:endParaRPr>
                    </a:p>
                  </a:txBody>
                  <a:tcPr marL="35125" marR="351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200" dirty="0">
                          <a:latin typeface="Arial Narrow"/>
                          <a:ea typeface="Times New Roman"/>
                          <a:cs typeface="Arial"/>
                        </a:rPr>
                        <a:t>BAE 146-200</a:t>
                      </a:r>
                      <a:endParaRPr lang="es-CL" sz="1400" dirty="0">
                        <a:latin typeface="Arial Narrow"/>
                        <a:ea typeface="Times New Roman"/>
                        <a:cs typeface="Lucida Sans"/>
                      </a:endParaRPr>
                    </a:p>
                  </a:txBody>
                  <a:tcPr marL="35125" marR="351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38494">
                <a:tc>
                  <a:txBody>
                    <a:bodyPr/>
                    <a:lstStyle/>
                    <a:p>
                      <a:pPr algn="ctr">
                        <a:lnSpc>
                          <a:spcPct val="115000"/>
                        </a:lnSpc>
                        <a:spcAft>
                          <a:spcPts val="1000"/>
                        </a:spcAft>
                      </a:pPr>
                      <a:r>
                        <a:rPr lang="es-CL" sz="1200" dirty="0">
                          <a:latin typeface="Arial Narrow"/>
                          <a:ea typeface="Times New Roman"/>
                          <a:cs typeface="Arial"/>
                        </a:rPr>
                        <a:t>Nro. Serie</a:t>
                      </a:r>
                      <a:endParaRPr lang="es-CL" sz="1400" dirty="0">
                        <a:latin typeface="Arial Narrow"/>
                        <a:ea typeface="Times New Roman"/>
                        <a:cs typeface="Lucida Sans"/>
                      </a:endParaRPr>
                    </a:p>
                  </a:txBody>
                  <a:tcPr marL="35125" marR="351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200" dirty="0">
                          <a:latin typeface="Arial Narrow"/>
                          <a:ea typeface="Times New Roman"/>
                          <a:cs typeface="Arial"/>
                        </a:rPr>
                        <a:t>E2094</a:t>
                      </a:r>
                      <a:endParaRPr lang="es-CL" sz="1400" dirty="0">
                        <a:latin typeface="Arial Narrow"/>
                        <a:ea typeface="Times New Roman"/>
                        <a:cs typeface="Lucida Sans"/>
                      </a:endParaRPr>
                    </a:p>
                  </a:txBody>
                  <a:tcPr marL="35125" marR="351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38494">
                <a:tc>
                  <a:txBody>
                    <a:bodyPr/>
                    <a:lstStyle/>
                    <a:p>
                      <a:pPr algn="ctr">
                        <a:lnSpc>
                          <a:spcPct val="115000"/>
                        </a:lnSpc>
                        <a:spcAft>
                          <a:spcPts val="1000"/>
                        </a:spcAft>
                      </a:pPr>
                      <a:r>
                        <a:rPr lang="es-CL" sz="1200" dirty="0">
                          <a:latin typeface="Arial Narrow"/>
                          <a:ea typeface="Times New Roman"/>
                          <a:cs typeface="Arial"/>
                        </a:rPr>
                        <a:t>Propietario</a:t>
                      </a:r>
                      <a:endParaRPr lang="es-CL" sz="1400" dirty="0">
                        <a:latin typeface="Arial Narrow"/>
                        <a:ea typeface="Times New Roman"/>
                        <a:cs typeface="Lucida Sans"/>
                      </a:endParaRPr>
                    </a:p>
                  </a:txBody>
                  <a:tcPr marL="35125" marR="351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200" dirty="0">
                          <a:latin typeface="Arial Narrow"/>
                          <a:ea typeface="Times New Roman"/>
                          <a:cs typeface="Arial"/>
                        </a:rPr>
                        <a:t>AEROVIAS DAP S. A.</a:t>
                      </a:r>
                      <a:endParaRPr lang="es-CL" sz="1400" dirty="0">
                        <a:latin typeface="Arial Narrow"/>
                        <a:ea typeface="Times New Roman"/>
                        <a:cs typeface="Lucida Sans"/>
                      </a:endParaRPr>
                    </a:p>
                  </a:txBody>
                  <a:tcPr marL="35125" marR="351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38494">
                <a:tc>
                  <a:txBody>
                    <a:bodyPr/>
                    <a:lstStyle/>
                    <a:p>
                      <a:pPr algn="ctr">
                        <a:lnSpc>
                          <a:spcPct val="115000"/>
                        </a:lnSpc>
                        <a:spcAft>
                          <a:spcPts val="1000"/>
                        </a:spcAft>
                      </a:pPr>
                      <a:r>
                        <a:rPr lang="es-CL" sz="1200" dirty="0">
                          <a:latin typeface="Arial Narrow"/>
                          <a:ea typeface="Times New Roman"/>
                          <a:cs typeface="Arial"/>
                        </a:rPr>
                        <a:t>Operador</a:t>
                      </a:r>
                      <a:endParaRPr lang="es-CL" sz="1400" dirty="0">
                        <a:latin typeface="Arial Narrow"/>
                        <a:ea typeface="Times New Roman"/>
                        <a:cs typeface="Lucida Sans"/>
                      </a:endParaRPr>
                    </a:p>
                  </a:txBody>
                  <a:tcPr marL="35125" marR="351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200" dirty="0">
                          <a:latin typeface="Arial Narrow"/>
                          <a:ea typeface="Times New Roman"/>
                          <a:cs typeface="Arial"/>
                        </a:rPr>
                        <a:t>AEROVIAS DAP S. A.</a:t>
                      </a:r>
                      <a:endParaRPr lang="es-CL" sz="1400" dirty="0">
                        <a:latin typeface="Arial Narrow"/>
                        <a:ea typeface="Times New Roman"/>
                        <a:cs typeface="Lucida Sans"/>
                      </a:endParaRPr>
                    </a:p>
                  </a:txBody>
                  <a:tcPr marL="35125" marR="351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38494">
                <a:tc>
                  <a:txBody>
                    <a:bodyPr/>
                    <a:lstStyle/>
                    <a:p>
                      <a:pPr algn="ctr">
                        <a:lnSpc>
                          <a:spcPct val="115000"/>
                        </a:lnSpc>
                        <a:spcAft>
                          <a:spcPts val="1000"/>
                        </a:spcAft>
                      </a:pPr>
                      <a:r>
                        <a:rPr lang="es-CL" sz="1200" dirty="0">
                          <a:latin typeface="Arial Narrow"/>
                          <a:ea typeface="Times New Roman"/>
                          <a:cs typeface="Arial"/>
                        </a:rPr>
                        <a:t>Pasajeros</a:t>
                      </a:r>
                      <a:endParaRPr lang="es-CL" sz="1400" dirty="0">
                        <a:latin typeface="Arial Narrow"/>
                        <a:ea typeface="Times New Roman"/>
                        <a:cs typeface="Lucida Sans"/>
                      </a:endParaRPr>
                    </a:p>
                  </a:txBody>
                  <a:tcPr marL="35125" marR="351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200" dirty="0">
                          <a:latin typeface="Arial Narrow"/>
                          <a:ea typeface="Times New Roman"/>
                          <a:cs typeface="Arial"/>
                        </a:rPr>
                        <a:t>94</a:t>
                      </a:r>
                      <a:endParaRPr lang="es-CL" sz="1400" dirty="0">
                        <a:latin typeface="Arial Narrow"/>
                        <a:ea typeface="Times New Roman"/>
                        <a:cs typeface="Lucida Sans"/>
                      </a:endParaRPr>
                    </a:p>
                  </a:txBody>
                  <a:tcPr marL="35125" marR="351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38494">
                <a:tc>
                  <a:txBody>
                    <a:bodyPr/>
                    <a:lstStyle/>
                    <a:p>
                      <a:pPr algn="ctr">
                        <a:lnSpc>
                          <a:spcPct val="115000"/>
                        </a:lnSpc>
                        <a:spcAft>
                          <a:spcPts val="1000"/>
                        </a:spcAft>
                      </a:pPr>
                      <a:r>
                        <a:rPr lang="es-CL" sz="1200" dirty="0">
                          <a:latin typeface="Arial Narrow"/>
                          <a:ea typeface="Times New Roman"/>
                          <a:cs typeface="Arial"/>
                        </a:rPr>
                        <a:t>Autonomía</a:t>
                      </a:r>
                      <a:endParaRPr lang="es-CL" sz="1400" dirty="0">
                        <a:latin typeface="Arial Narrow"/>
                        <a:ea typeface="Times New Roman"/>
                        <a:cs typeface="Lucida Sans"/>
                      </a:endParaRPr>
                    </a:p>
                  </a:txBody>
                  <a:tcPr marL="35125" marR="351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200" dirty="0">
                          <a:latin typeface="Arial Narrow"/>
                          <a:ea typeface="Times New Roman"/>
                          <a:cs typeface="Arial"/>
                        </a:rPr>
                        <a:t>4,25 hrs</a:t>
                      </a:r>
                      <a:endParaRPr lang="es-CL" sz="1400" dirty="0">
                        <a:latin typeface="Arial Narrow"/>
                        <a:ea typeface="Times New Roman"/>
                        <a:cs typeface="Lucida Sans"/>
                      </a:endParaRPr>
                    </a:p>
                  </a:txBody>
                  <a:tcPr marL="35125" marR="351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138494">
                <a:tc>
                  <a:txBody>
                    <a:bodyPr/>
                    <a:lstStyle/>
                    <a:p>
                      <a:pPr algn="ctr">
                        <a:lnSpc>
                          <a:spcPct val="115000"/>
                        </a:lnSpc>
                        <a:spcAft>
                          <a:spcPts val="1000"/>
                        </a:spcAft>
                      </a:pPr>
                      <a:r>
                        <a:rPr lang="es-CL" sz="1200" dirty="0">
                          <a:latin typeface="Arial Narrow"/>
                          <a:ea typeface="Times New Roman"/>
                          <a:cs typeface="Arial"/>
                        </a:rPr>
                        <a:t>Velocidad crucero </a:t>
                      </a:r>
                      <a:endParaRPr lang="es-CL" sz="1400" dirty="0">
                        <a:latin typeface="Arial Narrow"/>
                        <a:ea typeface="Times New Roman"/>
                        <a:cs typeface="Lucida Sans"/>
                      </a:endParaRPr>
                    </a:p>
                  </a:txBody>
                  <a:tcPr marL="35125" marR="351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200" dirty="0">
                          <a:latin typeface="Arial Narrow"/>
                          <a:ea typeface="Times New Roman"/>
                          <a:cs typeface="Arial"/>
                        </a:rPr>
                        <a:t>0,72 mach</a:t>
                      </a:r>
                      <a:endParaRPr lang="es-CL" sz="1400" dirty="0">
                        <a:latin typeface="Arial Narrow"/>
                        <a:ea typeface="Times New Roman"/>
                        <a:cs typeface="Lucida Sans"/>
                      </a:endParaRPr>
                    </a:p>
                  </a:txBody>
                  <a:tcPr marL="35125" marR="351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138494">
                <a:tc>
                  <a:txBody>
                    <a:bodyPr/>
                    <a:lstStyle/>
                    <a:p>
                      <a:pPr algn="ctr">
                        <a:lnSpc>
                          <a:spcPct val="115000"/>
                        </a:lnSpc>
                        <a:spcAft>
                          <a:spcPts val="1000"/>
                        </a:spcAft>
                      </a:pPr>
                      <a:r>
                        <a:rPr lang="es-CL" sz="1200" dirty="0">
                          <a:latin typeface="Arial Narrow"/>
                          <a:ea typeface="Times New Roman"/>
                          <a:cs typeface="Arial"/>
                        </a:rPr>
                        <a:t>Antigüedad</a:t>
                      </a:r>
                      <a:endParaRPr lang="es-CL" sz="1400" dirty="0">
                        <a:latin typeface="Arial Narrow"/>
                        <a:ea typeface="Times New Roman"/>
                        <a:cs typeface="Lucida Sans"/>
                      </a:endParaRPr>
                    </a:p>
                  </a:txBody>
                  <a:tcPr marL="35125" marR="351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200" dirty="0">
                          <a:latin typeface="Arial Narrow"/>
                          <a:ea typeface="Times New Roman"/>
                          <a:cs typeface="Arial"/>
                        </a:rPr>
                        <a:t>28 años</a:t>
                      </a:r>
                      <a:endParaRPr lang="es-CL" sz="1400" dirty="0">
                        <a:latin typeface="Arial Narrow"/>
                        <a:ea typeface="Times New Roman"/>
                        <a:cs typeface="Lucida Sans"/>
                      </a:endParaRPr>
                    </a:p>
                  </a:txBody>
                  <a:tcPr marL="35125" marR="351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bl>
          </a:graphicData>
        </a:graphic>
      </p:graphicFrame>
      <p:pic>
        <p:nvPicPr>
          <p:cNvPr id="210946" name="Imagen 229"/>
          <p:cNvPicPr>
            <a:picLocks noChangeAspect="1" noChangeArrowheads="1"/>
          </p:cNvPicPr>
          <p:nvPr/>
        </p:nvPicPr>
        <p:blipFill>
          <a:blip r:embed="rId5" cstate="print"/>
          <a:srcRect r="19182" b="3333"/>
          <a:stretch>
            <a:fillRect/>
          </a:stretch>
        </p:blipFill>
        <p:spPr bwMode="auto">
          <a:xfrm>
            <a:off x="4644008" y="1484784"/>
            <a:ext cx="3600400" cy="2088232"/>
          </a:xfrm>
          <a:prstGeom prst="rect">
            <a:avLst/>
          </a:prstGeom>
          <a:noFill/>
        </p:spPr>
      </p:pic>
      <p:sp>
        <p:nvSpPr>
          <p:cNvPr id="9" name="8 CuadroTexto"/>
          <p:cNvSpPr txBox="1"/>
          <p:nvPr/>
        </p:nvSpPr>
        <p:spPr>
          <a:xfrm>
            <a:off x="3131840" y="980728"/>
            <a:ext cx="1492524" cy="400110"/>
          </a:xfrm>
          <a:prstGeom prst="rect">
            <a:avLst/>
          </a:prstGeom>
          <a:noFill/>
        </p:spPr>
        <p:txBody>
          <a:bodyPr wrap="none" rtlCol="0">
            <a:spAutoFit/>
          </a:bodyPr>
          <a:lstStyle/>
          <a:p>
            <a:r>
              <a:rPr lang="es-CL" sz="2000" dirty="0"/>
              <a:t>Modo Aéreo</a:t>
            </a:r>
          </a:p>
        </p:txBody>
      </p:sp>
    </p:spTree>
  </p:cSld>
  <p:clrMapOvr>
    <a:overrideClrMapping bg1="lt1" tx1="dk1" bg2="lt2" tx2="dk2" accent1="accent1" accent2="accent2" accent3="accent3" accent4="accent4" accent5="accent5" accent6="accent6" hlink="hlink" folHlink="folHlink"/>
  </p:clrMapOvr>
  <p:transition>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908720"/>
            <a:ext cx="8352928" cy="4525963"/>
          </a:xfrm>
        </p:spPr>
        <p:txBody>
          <a:bodyPr>
            <a:noAutofit/>
          </a:bodyPr>
          <a:lstStyle/>
          <a:p>
            <a:pPr algn="just">
              <a:buNone/>
            </a:pPr>
            <a:r>
              <a:rPr lang="es-CL" sz="1800" b="1" u="sng" dirty="0"/>
              <a:t>Evaluación de ambos servicios – Marítimo y Aéreo</a:t>
            </a:r>
          </a:p>
          <a:p>
            <a:pPr algn="just">
              <a:buNone/>
            </a:pPr>
            <a:endParaRPr lang="es-CL" sz="1800" b="1" u="sng" dirty="0"/>
          </a:p>
          <a:p>
            <a:r>
              <a:rPr lang="es-CL" sz="1600" dirty="0"/>
              <a:t>Respecto a la evaluación que hicieron los encuestados, se concluye que el servicio aéreo presenta un promedio general de 5,5, mientras que el transbordador un 6,5. Para esto, se evaluó el tiempo de viaje, atención del operador, valor del pasaje, puntualidad en las salidas, seguridad y comodidad. </a:t>
            </a:r>
          </a:p>
          <a:p>
            <a:r>
              <a:rPr lang="es-CL" sz="1600" dirty="0"/>
              <a:t>Los usuarios que hacen uso del servicio aéreo se enfrentan, en la mayoría de los casos, a listas de espera que van desde 1 día a 2 meses, esto se debe principalmente a que la empresa no cubre la demanda.</a:t>
            </a:r>
            <a:endParaRPr lang="es-ES" sz="1600" dirty="0"/>
          </a:p>
          <a:p>
            <a:endParaRPr lang="es-ES" sz="1400" dirty="0"/>
          </a:p>
          <a:p>
            <a:endParaRPr lang="es-CL" sz="1400" dirty="0"/>
          </a:p>
          <a:p>
            <a:endParaRPr lang="es-CL" sz="1400" dirty="0"/>
          </a:p>
          <a:p>
            <a:endParaRPr lang="es-CL" sz="1400" dirty="0"/>
          </a:p>
        </p:txBody>
      </p:sp>
      <p:pic>
        <p:nvPicPr>
          <p:cNvPr id="2049" name="Picture 1"/>
          <p:cNvPicPr>
            <a:picLocks noChangeAspect="1" noChangeArrowheads="1"/>
          </p:cNvPicPr>
          <p:nvPr/>
        </p:nvPicPr>
        <p:blipFill>
          <a:blip r:embed="rId3" cstate="print"/>
          <a:srcRect/>
          <a:stretch>
            <a:fillRect/>
          </a:stretch>
        </p:blipFill>
        <p:spPr bwMode="auto">
          <a:xfrm>
            <a:off x="1403648" y="3861048"/>
            <a:ext cx="5192494" cy="2376264"/>
          </a:xfrm>
          <a:prstGeom prst="rect">
            <a:avLst/>
          </a:prstGeom>
          <a:noFill/>
          <a:ln w="9525">
            <a:noFill/>
            <a:miter lim="800000"/>
            <a:headEnd/>
            <a:tailEnd/>
          </a:ln>
          <a:effectLst/>
        </p:spPr>
      </p:pic>
      <p:sp>
        <p:nvSpPr>
          <p:cNvPr id="6" name="5 Rectángulo"/>
          <p:cNvSpPr/>
          <p:nvPr/>
        </p:nvSpPr>
        <p:spPr>
          <a:xfrm>
            <a:off x="1835696" y="3501008"/>
            <a:ext cx="4320480" cy="369332"/>
          </a:xfrm>
          <a:prstGeom prst="rect">
            <a:avLst/>
          </a:prstGeom>
        </p:spPr>
        <p:txBody>
          <a:bodyPr wrap="square">
            <a:spAutoFit/>
          </a:bodyPr>
          <a:lstStyle/>
          <a:p>
            <a:r>
              <a:rPr lang="es-CL" dirty="0"/>
              <a:t>Evaluación de la oferta marítima y aérea</a:t>
            </a:r>
            <a:endParaRPr lang="es-ES" dirty="0"/>
          </a:p>
        </p:txBody>
      </p:sp>
      <p:sp>
        <p:nvSpPr>
          <p:cNvPr id="9" name="1 Título"/>
          <p:cNvSpPr txBox="1">
            <a:spLocks/>
          </p:cNvSpPr>
          <p:nvPr/>
        </p:nvSpPr>
        <p:spPr>
          <a:xfrm>
            <a:off x="683568" y="18864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DESARROLLO DE ENCUESTAS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6 CuadroTexto"/>
          <p:cNvSpPr txBox="1"/>
          <p:nvPr/>
        </p:nvSpPr>
        <p:spPr>
          <a:xfrm>
            <a:off x="3635896" y="3933056"/>
            <a:ext cx="3600400" cy="338554"/>
          </a:xfrm>
          <a:prstGeom prst="rect">
            <a:avLst/>
          </a:prstGeom>
          <a:solidFill>
            <a:schemeClr val="bg1"/>
          </a:solidFill>
        </p:spPr>
        <p:txBody>
          <a:bodyPr wrap="square" rtlCol="0">
            <a:spAutoFit/>
          </a:bodyPr>
          <a:lstStyle/>
          <a:p>
            <a:r>
              <a:rPr lang="es-CL" sz="1600" b="1" dirty="0"/>
              <a:t>Servicio Aéreo     Servicio Marítimo</a:t>
            </a:r>
          </a:p>
        </p:txBody>
      </p:sp>
    </p:spTree>
  </p:cSld>
  <p:clrMapOvr>
    <a:masterClrMapping/>
  </p:clrMapOvr>
  <p:transition>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908720"/>
            <a:ext cx="8352928" cy="4525963"/>
          </a:xfrm>
        </p:spPr>
        <p:txBody>
          <a:bodyPr>
            <a:noAutofit/>
          </a:bodyPr>
          <a:lstStyle/>
          <a:p>
            <a:pPr>
              <a:buNone/>
            </a:pPr>
            <a:r>
              <a:rPr lang="es-CL" sz="2400" b="1" u="sng" dirty="0"/>
              <a:t>Encuesta de Demanda Estacional</a:t>
            </a:r>
            <a:endParaRPr lang="es-ES" sz="2400" b="1" u="sng" dirty="0"/>
          </a:p>
          <a:p>
            <a:endParaRPr lang="es-CL" sz="1800" b="1" u="sng" dirty="0"/>
          </a:p>
          <a:p>
            <a:pPr algn="just"/>
            <a:r>
              <a:rPr lang="es-CL" sz="1800" dirty="0"/>
              <a:t>Fue dirigida a los usuarios del servicio marítimo y/o aéreo que se encuentran temporalmente en Puerto Williams. </a:t>
            </a:r>
          </a:p>
          <a:p>
            <a:pPr algn="just"/>
            <a:endParaRPr lang="es-CL" sz="800" dirty="0"/>
          </a:p>
          <a:p>
            <a:pPr algn="just"/>
            <a:r>
              <a:rPr lang="es-CL" sz="1800" dirty="0"/>
              <a:t>A partir de la información compilada en las reuniones y las visitas a terreno, se identificó a las empresas SALFA y VILICIC, como aquellas realizando trabajos en Puerto Williams y con un total señalado por ellas de 150 trabajadores entre ambas</a:t>
            </a:r>
          </a:p>
          <a:p>
            <a:pPr algn="just"/>
            <a:endParaRPr lang="es-CL" sz="1600" dirty="0"/>
          </a:p>
          <a:p>
            <a:pPr algn="just"/>
            <a:r>
              <a:rPr lang="es-CL" sz="1800" dirty="0"/>
              <a:t>Se programó el desarrollo de 50 encuestas, lo que corresponde a un tercio del universo. </a:t>
            </a:r>
          </a:p>
          <a:p>
            <a:pPr algn="just"/>
            <a:endParaRPr lang="es-CL" sz="800" dirty="0"/>
          </a:p>
          <a:p>
            <a:pPr algn="just"/>
            <a:r>
              <a:rPr lang="es-CL" sz="1800" dirty="0"/>
              <a:t>Se llevó a cabo entre los días 18 y 24 de enero del año 2016 en las dependencias de la empresa Salfa, ya sea en la oficina administrativa, en el casino o en el campamento en el que alojaban los trabajadores.</a:t>
            </a:r>
          </a:p>
          <a:p>
            <a:pPr algn="just"/>
            <a:endParaRPr lang="es-CL" sz="700" dirty="0"/>
          </a:p>
          <a:p>
            <a:pPr algn="just"/>
            <a:r>
              <a:rPr lang="es-CL" sz="1800" dirty="0"/>
              <a:t>Las encuestas fueron ejecutadas en dos horarios, a las 08:30 horas y a las 13:00 horas</a:t>
            </a:r>
          </a:p>
          <a:p>
            <a:endParaRPr lang="es-ES" sz="1800" dirty="0"/>
          </a:p>
          <a:p>
            <a:endParaRPr lang="es-CL" sz="1400" dirty="0"/>
          </a:p>
          <a:p>
            <a:endParaRPr lang="es-CL" sz="1400" dirty="0"/>
          </a:p>
          <a:p>
            <a:endParaRPr lang="es-CL" sz="1400" dirty="0"/>
          </a:p>
        </p:txBody>
      </p:sp>
      <p:sp>
        <p:nvSpPr>
          <p:cNvPr id="7" name="1 Título"/>
          <p:cNvSpPr txBox="1">
            <a:spLocks/>
          </p:cNvSpPr>
          <p:nvPr/>
        </p:nvSpPr>
        <p:spPr>
          <a:xfrm>
            <a:off x="683568" y="18864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DESARROLLO DE ENCUESTAS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124744"/>
            <a:ext cx="8352928" cy="4525963"/>
          </a:xfrm>
        </p:spPr>
        <p:txBody>
          <a:bodyPr>
            <a:noAutofit/>
          </a:bodyPr>
          <a:lstStyle/>
          <a:p>
            <a:r>
              <a:rPr lang="es-CL" sz="1800" dirty="0"/>
              <a:t>En total se encuestaron a 50 trabajadores de la Empresa Salfa, y el 100% fueron hombres.</a:t>
            </a:r>
          </a:p>
          <a:p>
            <a:endParaRPr lang="es-ES" sz="900" dirty="0"/>
          </a:p>
          <a:p>
            <a:r>
              <a:rPr lang="es-CL" sz="1800" dirty="0"/>
              <a:t>Además, del 100% de los usuarios el 70% proviene de Punta Arenas, el 8% de Puerto Natales y de Santiago, y el 22% de Achao, Calbuco, La Serena, Nueva Imperial, Puerto Aysén, Quirihue, Valdivia, San Bernardo, Temuco, Valparaíso y del extranjero (Nicaragua). </a:t>
            </a:r>
          </a:p>
          <a:p>
            <a:endParaRPr lang="es-CL" sz="900" dirty="0"/>
          </a:p>
          <a:p>
            <a:r>
              <a:rPr lang="es-CL" sz="1800" dirty="0"/>
              <a:t>El 100% usa el medio de transporte aéreo, esto se debe a que la empresa tiene convenio de cupos con la aerolínea.</a:t>
            </a:r>
          </a:p>
          <a:p>
            <a:endParaRPr lang="es-ES" sz="900" dirty="0"/>
          </a:p>
          <a:p>
            <a:r>
              <a:rPr lang="es-CL" sz="1800" dirty="0"/>
              <a:t>Los usuarios temporales hacen uso de la aerolínea cada 20 días, y el 84% no conoce la tarifa que se cancela, puesto que la empresa hace el trámite de compra y venta de los pasajes.</a:t>
            </a:r>
            <a:endParaRPr lang="es-ES" sz="1800" dirty="0"/>
          </a:p>
          <a:p>
            <a:endParaRPr lang="es-ES" sz="1800" dirty="0"/>
          </a:p>
          <a:p>
            <a:endParaRPr lang="es-CL" sz="1400" dirty="0"/>
          </a:p>
          <a:p>
            <a:endParaRPr lang="es-CL" sz="1400" dirty="0"/>
          </a:p>
          <a:p>
            <a:endParaRPr lang="es-CL" sz="1400" dirty="0"/>
          </a:p>
        </p:txBody>
      </p:sp>
      <p:sp>
        <p:nvSpPr>
          <p:cNvPr id="4" name="1 Título"/>
          <p:cNvSpPr txBox="1">
            <a:spLocks/>
          </p:cNvSpPr>
          <p:nvPr/>
        </p:nvSpPr>
        <p:spPr>
          <a:xfrm>
            <a:off x="683568" y="18864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DESARROLLO DE ENCUESTAS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908720"/>
            <a:ext cx="8352928" cy="4525963"/>
          </a:xfrm>
        </p:spPr>
        <p:txBody>
          <a:bodyPr>
            <a:noAutofit/>
          </a:bodyPr>
          <a:lstStyle/>
          <a:p>
            <a:endParaRPr lang="es-CL" sz="1800" b="1" u="sng" dirty="0"/>
          </a:p>
          <a:p>
            <a:endParaRPr lang="es-CL" sz="1400" dirty="0"/>
          </a:p>
          <a:p>
            <a:endParaRPr lang="es-CL" sz="1400" dirty="0"/>
          </a:p>
        </p:txBody>
      </p:sp>
      <p:pic>
        <p:nvPicPr>
          <p:cNvPr id="4" name="3 Imagen"/>
          <p:cNvPicPr/>
          <p:nvPr/>
        </p:nvPicPr>
        <p:blipFill>
          <a:blip r:embed="rId3" cstate="print">
            <a:extLst>
              <a:ext uri="{28A0092B-C50C-407E-A947-70E740481C1C}">
                <a14:useLocalDpi xmlns:a14="http://schemas.microsoft.com/office/drawing/2010/main" xmlns="" val="0"/>
              </a:ext>
            </a:extLst>
          </a:blip>
          <a:srcRect l="4167" t="3636" r="2778" b="5455"/>
          <a:stretch>
            <a:fillRect/>
          </a:stretch>
        </p:blipFill>
        <p:spPr bwMode="auto">
          <a:xfrm>
            <a:off x="144016" y="1700808"/>
            <a:ext cx="5220072" cy="3672408"/>
          </a:xfrm>
          <a:prstGeom prst="rect">
            <a:avLst/>
          </a:prstGeom>
          <a:noFill/>
        </p:spPr>
      </p:pic>
      <p:sp>
        <p:nvSpPr>
          <p:cNvPr id="5" name="4 Rectángulo"/>
          <p:cNvSpPr/>
          <p:nvPr/>
        </p:nvSpPr>
        <p:spPr>
          <a:xfrm>
            <a:off x="395536" y="1196752"/>
            <a:ext cx="3516988" cy="369332"/>
          </a:xfrm>
          <a:prstGeom prst="rect">
            <a:avLst/>
          </a:prstGeom>
        </p:spPr>
        <p:txBody>
          <a:bodyPr wrap="none">
            <a:spAutoFit/>
          </a:bodyPr>
          <a:lstStyle/>
          <a:p>
            <a:pPr marL="177800" indent="-177800">
              <a:buFont typeface="Arial" pitchFamily="34" charset="0"/>
              <a:buChar char="•"/>
            </a:pPr>
            <a:r>
              <a:rPr lang="es-CL" dirty="0"/>
              <a:t>Frecuencia de uso de la Aerolínea</a:t>
            </a:r>
            <a:endParaRPr lang="es-ES" dirty="0"/>
          </a:p>
        </p:txBody>
      </p:sp>
      <p:sp>
        <p:nvSpPr>
          <p:cNvPr id="196609" name="Rectangle 1"/>
          <p:cNvSpPr>
            <a:spLocks noChangeArrowheads="1"/>
          </p:cNvSpPr>
          <p:nvPr/>
        </p:nvSpPr>
        <p:spPr bwMode="auto">
          <a:xfrm>
            <a:off x="5220072" y="1357319"/>
            <a:ext cx="367240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7800" marR="0" lvl="0" indent="-1778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s-CL" b="0" i="0" u="none" strike="noStrike" cap="none" normalizeH="0" baseline="0" dirty="0">
                <a:ln>
                  <a:noFill/>
                </a:ln>
                <a:solidFill>
                  <a:schemeClr val="tx1"/>
                </a:solidFill>
                <a:effectLst/>
                <a:latin typeface="Arial Narrow" pitchFamily="34" charset="0"/>
                <a:ea typeface="Calibri" pitchFamily="34" charset="0"/>
                <a:cs typeface="Arial" pitchFamily="34" charset="0"/>
              </a:rPr>
              <a:t>El 80% de los usuarios considera que la frecuencia de viaje de este medio de transporte es adecuada, manifestando que es buena, factible y rápida.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CL" b="0" i="0" u="none" strike="noStrike" cap="none" normalizeH="0" baseline="0" dirty="0">
              <a:ln>
                <a:noFill/>
              </a:ln>
              <a:solidFill>
                <a:schemeClr val="tx1"/>
              </a:solidFill>
              <a:effectLst/>
              <a:latin typeface="Arial Narrow" pitchFamily="34" charset="0"/>
              <a:ea typeface="Calibri" pitchFamily="34" charset="0"/>
              <a:cs typeface="Arial" pitchFamily="34" charset="0"/>
            </a:endParaRPr>
          </a:p>
          <a:p>
            <a:pPr marL="177800" marR="0" lvl="0" algn="just" defTabSz="914400" rtl="0" eaLnBrk="1" fontAlgn="base" latinLnBrk="0" hangingPunct="1">
              <a:lnSpc>
                <a:spcPct val="100000"/>
              </a:lnSpc>
              <a:spcBef>
                <a:spcPct val="0"/>
              </a:spcBef>
              <a:spcAft>
                <a:spcPct val="0"/>
              </a:spcAft>
              <a:buClrTx/>
              <a:buSzTx/>
              <a:buFontTx/>
              <a:buNone/>
              <a:tabLst/>
            </a:pPr>
            <a:r>
              <a:rPr kumimoji="0" lang="es-CL" b="0" i="0" u="none" strike="noStrike" cap="none" normalizeH="0" baseline="0" dirty="0">
                <a:ln>
                  <a:noFill/>
                </a:ln>
                <a:solidFill>
                  <a:schemeClr val="tx1"/>
                </a:solidFill>
                <a:effectLst/>
                <a:latin typeface="Arial Narrow" pitchFamily="34" charset="0"/>
                <a:ea typeface="Calibri" pitchFamily="34" charset="0"/>
                <a:cs typeface="Arial" pitchFamily="34" charset="0"/>
              </a:rPr>
              <a:t>Señalan que los cupos cubren a todos los que necesitan trasladarse por motivo de trabajo.</a:t>
            </a:r>
          </a:p>
          <a:p>
            <a:pPr marL="0" marR="0" lvl="0" indent="0" algn="just" defTabSz="914400" rtl="0" eaLnBrk="1" fontAlgn="base" latinLnBrk="0" hangingPunct="1">
              <a:lnSpc>
                <a:spcPct val="100000"/>
              </a:lnSpc>
              <a:spcBef>
                <a:spcPct val="0"/>
              </a:spcBef>
              <a:spcAft>
                <a:spcPct val="0"/>
              </a:spcAft>
              <a:buClrTx/>
              <a:buSzTx/>
              <a:buFontTx/>
              <a:buNone/>
              <a:tabLst/>
            </a:pPr>
            <a:endParaRPr lang="es-CL" dirty="0">
              <a:latin typeface="Arial Narrow" pitchFamily="34" charset="0"/>
              <a:ea typeface="Calibri" pitchFamily="34" charset="0"/>
              <a:cs typeface="Arial" pitchFamily="34" charset="0"/>
            </a:endParaRPr>
          </a:p>
          <a:p>
            <a:pPr marL="177800" marR="0" lvl="0" indent="-1778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s-CL" b="0" i="0" u="none" strike="noStrike" cap="none" normalizeH="0" baseline="0" dirty="0">
                <a:ln>
                  <a:noFill/>
                </a:ln>
                <a:solidFill>
                  <a:schemeClr val="tx1"/>
                </a:solidFill>
                <a:effectLst/>
                <a:latin typeface="Arial Narrow" pitchFamily="34" charset="0"/>
                <a:ea typeface="Calibri" pitchFamily="34" charset="0"/>
                <a:cs typeface="Arial" pitchFamily="34" charset="0"/>
              </a:rPr>
              <a:t> El 20% restante manifiesta que está conforme con la frecuencia, pero que existen problemas de atraso y que su capacidad no cubre a toda la población flotante. </a:t>
            </a:r>
            <a:endParaRPr kumimoji="0" lang="es-CL" sz="2800" b="0" i="0" u="none" strike="noStrike" cap="none" normalizeH="0" baseline="0" dirty="0">
              <a:ln>
                <a:noFill/>
              </a:ln>
              <a:solidFill>
                <a:schemeClr val="tx1"/>
              </a:solidFill>
              <a:effectLst/>
              <a:latin typeface="Arial" pitchFamily="34" charset="0"/>
              <a:cs typeface="Arial" pitchFamily="34" charset="0"/>
            </a:endParaRPr>
          </a:p>
        </p:txBody>
      </p:sp>
      <p:sp>
        <p:nvSpPr>
          <p:cNvPr id="7" name="1 Título"/>
          <p:cNvSpPr txBox="1">
            <a:spLocks/>
          </p:cNvSpPr>
          <p:nvPr/>
        </p:nvSpPr>
        <p:spPr>
          <a:xfrm>
            <a:off x="683568" y="18864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DESARROLLO DE ENCUESTAS</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683568" y="18864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HORIZONTES</a:t>
            </a:r>
            <a:r>
              <a:rPr kumimoji="0" lang="es-CL" sz="2800" b="0" i="0" u="none" strike="noStrike" kern="1200" cap="none" spc="0" normalizeH="0" noProof="0" dirty="0">
                <a:ln>
                  <a:noFill/>
                </a:ln>
                <a:solidFill>
                  <a:schemeClr val="bg1">
                    <a:lumMod val="50000"/>
                  </a:schemeClr>
                </a:solidFill>
                <a:effectLst/>
                <a:uLnTx/>
                <a:uFillTx/>
                <a:latin typeface="Arial Narrow" pitchFamily="34" charset="0"/>
                <a:ea typeface="+mj-ea"/>
                <a:cs typeface="+mj-cs"/>
              </a:rPr>
              <a:t> DE EVALUACIÓN</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4" name="Tabla 3"/>
          <p:cNvGraphicFramePr>
            <a:graphicFrameLocks noGrp="1"/>
          </p:cNvGraphicFramePr>
          <p:nvPr>
            <p:extLst>
              <p:ext uri="{D42A27DB-BD31-4B8C-83A1-F6EECF244321}">
                <p14:modId xmlns:p14="http://schemas.microsoft.com/office/powerpoint/2010/main" xmlns="" val="3279349953"/>
              </p:ext>
            </p:extLst>
          </p:nvPr>
        </p:nvGraphicFramePr>
        <p:xfrm>
          <a:off x="827584" y="1052736"/>
          <a:ext cx="7416825" cy="2304255"/>
        </p:xfrm>
        <a:graphic>
          <a:graphicData uri="http://schemas.openxmlformats.org/drawingml/2006/table">
            <a:tbl>
              <a:tblPr firstRow="1" bandRow="1">
                <a:tableStyleId>{5940675A-B579-460E-94D1-54222C63F5DA}</a:tableStyleId>
              </a:tblPr>
              <a:tblGrid>
                <a:gridCol w="2472275">
                  <a:extLst>
                    <a:ext uri="{9D8B030D-6E8A-4147-A177-3AD203B41FA5}">
                      <a16:colId xmlns:a16="http://schemas.microsoft.com/office/drawing/2014/main" xmlns="" val="4042331946"/>
                    </a:ext>
                  </a:extLst>
                </a:gridCol>
                <a:gridCol w="2472275">
                  <a:extLst>
                    <a:ext uri="{9D8B030D-6E8A-4147-A177-3AD203B41FA5}">
                      <a16:colId xmlns:a16="http://schemas.microsoft.com/office/drawing/2014/main" xmlns="" val="4191997300"/>
                    </a:ext>
                  </a:extLst>
                </a:gridCol>
                <a:gridCol w="2472275">
                  <a:extLst>
                    <a:ext uri="{9D8B030D-6E8A-4147-A177-3AD203B41FA5}">
                      <a16:colId xmlns:a16="http://schemas.microsoft.com/office/drawing/2014/main" xmlns="" val="86199755"/>
                    </a:ext>
                  </a:extLst>
                </a:gridCol>
              </a:tblGrid>
              <a:tr h="460851">
                <a:tc>
                  <a:txBody>
                    <a:bodyPr/>
                    <a:lstStyle/>
                    <a:p>
                      <a:pPr algn="ctr"/>
                      <a:r>
                        <a:rPr lang="es-CL" dirty="0"/>
                        <a:t>Periodo</a:t>
                      </a:r>
                    </a:p>
                  </a:txBody>
                  <a:tcPr anchor="ctr"/>
                </a:tc>
                <a:tc>
                  <a:txBody>
                    <a:bodyPr/>
                    <a:lstStyle/>
                    <a:p>
                      <a:pPr algn="ctr"/>
                      <a:r>
                        <a:rPr lang="es-CL" dirty="0"/>
                        <a:t>t</a:t>
                      </a:r>
                    </a:p>
                  </a:txBody>
                  <a:tcPr anchor="ctr"/>
                </a:tc>
                <a:tc>
                  <a:txBody>
                    <a:bodyPr/>
                    <a:lstStyle/>
                    <a:p>
                      <a:pPr algn="ctr"/>
                      <a:r>
                        <a:rPr lang="es-CL" dirty="0"/>
                        <a:t>Año</a:t>
                      </a:r>
                    </a:p>
                  </a:txBody>
                  <a:tcPr anchor="ctr"/>
                </a:tc>
                <a:extLst>
                  <a:ext uri="{0D108BD9-81ED-4DB2-BD59-A6C34878D82A}">
                    <a16:rowId xmlns:a16="http://schemas.microsoft.com/office/drawing/2014/main" xmlns="" val="2775534880"/>
                  </a:ext>
                </a:extLst>
              </a:tr>
              <a:tr h="460851">
                <a:tc>
                  <a:txBody>
                    <a:bodyPr/>
                    <a:lstStyle/>
                    <a:p>
                      <a:pPr algn="ctr"/>
                      <a:r>
                        <a:rPr lang="es-CL" dirty="0"/>
                        <a:t>Actual</a:t>
                      </a:r>
                    </a:p>
                  </a:txBody>
                  <a:tcPr anchor="ctr"/>
                </a:tc>
                <a:tc>
                  <a:txBody>
                    <a:bodyPr/>
                    <a:lstStyle/>
                    <a:p>
                      <a:pPr algn="ctr"/>
                      <a:r>
                        <a:rPr lang="es-CL" dirty="0"/>
                        <a:t>t=0</a:t>
                      </a:r>
                    </a:p>
                  </a:txBody>
                  <a:tcPr anchor="ctr"/>
                </a:tc>
                <a:tc>
                  <a:txBody>
                    <a:bodyPr/>
                    <a:lstStyle/>
                    <a:p>
                      <a:pPr algn="ctr"/>
                      <a:r>
                        <a:rPr lang="es-CL" dirty="0"/>
                        <a:t>2015</a:t>
                      </a:r>
                    </a:p>
                  </a:txBody>
                  <a:tcPr anchor="ctr"/>
                </a:tc>
                <a:extLst>
                  <a:ext uri="{0D108BD9-81ED-4DB2-BD59-A6C34878D82A}">
                    <a16:rowId xmlns:a16="http://schemas.microsoft.com/office/drawing/2014/main" xmlns="" val="1458269041"/>
                  </a:ext>
                </a:extLst>
              </a:tr>
              <a:tr h="460851">
                <a:tc>
                  <a:txBody>
                    <a:bodyPr/>
                    <a:lstStyle/>
                    <a:p>
                      <a:pPr algn="ctr"/>
                      <a:r>
                        <a:rPr lang="es-CL" dirty="0"/>
                        <a:t>Corto Plazo</a:t>
                      </a:r>
                    </a:p>
                  </a:txBody>
                  <a:tcPr anchor="ctr"/>
                </a:tc>
                <a:tc>
                  <a:txBody>
                    <a:bodyPr/>
                    <a:lstStyle/>
                    <a:p>
                      <a:pPr algn="ctr"/>
                      <a:r>
                        <a:rPr lang="es-CL" dirty="0"/>
                        <a:t>t=2</a:t>
                      </a:r>
                    </a:p>
                  </a:txBody>
                  <a:tcPr anchor="ctr"/>
                </a:tc>
                <a:tc>
                  <a:txBody>
                    <a:bodyPr/>
                    <a:lstStyle/>
                    <a:p>
                      <a:pPr algn="ctr"/>
                      <a:r>
                        <a:rPr lang="es-CL" dirty="0"/>
                        <a:t>2017</a:t>
                      </a:r>
                    </a:p>
                  </a:txBody>
                  <a:tcPr anchor="ctr"/>
                </a:tc>
                <a:extLst>
                  <a:ext uri="{0D108BD9-81ED-4DB2-BD59-A6C34878D82A}">
                    <a16:rowId xmlns:a16="http://schemas.microsoft.com/office/drawing/2014/main" xmlns="" val="155418680"/>
                  </a:ext>
                </a:extLst>
              </a:tr>
              <a:tr h="460851">
                <a:tc>
                  <a:txBody>
                    <a:bodyPr/>
                    <a:lstStyle/>
                    <a:p>
                      <a:pPr algn="ctr"/>
                      <a:r>
                        <a:rPr lang="es-CL" dirty="0"/>
                        <a:t>Mediano Plazo</a:t>
                      </a:r>
                    </a:p>
                  </a:txBody>
                  <a:tcPr anchor="ctr"/>
                </a:tc>
                <a:tc>
                  <a:txBody>
                    <a:bodyPr/>
                    <a:lstStyle/>
                    <a:p>
                      <a:pPr algn="ctr"/>
                      <a:r>
                        <a:rPr lang="es-CL" dirty="0"/>
                        <a:t>t=5</a:t>
                      </a:r>
                    </a:p>
                  </a:txBody>
                  <a:tcPr anchor="ctr"/>
                </a:tc>
                <a:tc>
                  <a:txBody>
                    <a:bodyPr/>
                    <a:lstStyle/>
                    <a:p>
                      <a:pPr algn="ctr"/>
                      <a:r>
                        <a:rPr lang="es-CL" dirty="0"/>
                        <a:t>2020</a:t>
                      </a:r>
                    </a:p>
                  </a:txBody>
                  <a:tcPr anchor="ctr"/>
                </a:tc>
                <a:extLst>
                  <a:ext uri="{0D108BD9-81ED-4DB2-BD59-A6C34878D82A}">
                    <a16:rowId xmlns:a16="http://schemas.microsoft.com/office/drawing/2014/main" xmlns="" val="506053410"/>
                  </a:ext>
                </a:extLst>
              </a:tr>
              <a:tr h="460851">
                <a:tc>
                  <a:txBody>
                    <a:bodyPr/>
                    <a:lstStyle/>
                    <a:p>
                      <a:pPr algn="ctr"/>
                      <a:r>
                        <a:rPr lang="es-CL" dirty="0"/>
                        <a:t>Largo Plazo</a:t>
                      </a:r>
                    </a:p>
                  </a:txBody>
                  <a:tcPr anchor="ctr"/>
                </a:tc>
                <a:tc>
                  <a:txBody>
                    <a:bodyPr/>
                    <a:lstStyle/>
                    <a:p>
                      <a:pPr algn="ctr"/>
                      <a:r>
                        <a:rPr lang="es-CL" dirty="0"/>
                        <a:t>t=20</a:t>
                      </a:r>
                    </a:p>
                  </a:txBody>
                  <a:tcPr anchor="ctr"/>
                </a:tc>
                <a:tc>
                  <a:txBody>
                    <a:bodyPr/>
                    <a:lstStyle/>
                    <a:p>
                      <a:pPr algn="ctr"/>
                      <a:r>
                        <a:rPr lang="es-CL" dirty="0"/>
                        <a:t>2035</a:t>
                      </a:r>
                    </a:p>
                  </a:txBody>
                  <a:tcPr anchor="ctr"/>
                </a:tc>
                <a:extLst>
                  <a:ext uri="{0D108BD9-81ED-4DB2-BD59-A6C34878D82A}">
                    <a16:rowId xmlns:a16="http://schemas.microsoft.com/office/drawing/2014/main" xmlns="" val="764874211"/>
                  </a:ext>
                </a:extLst>
              </a:tr>
            </a:tbl>
          </a:graphicData>
        </a:graphic>
      </p:graphicFrame>
      <p:sp>
        <p:nvSpPr>
          <p:cNvPr id="5" name="2 Marcador de contenido"/>
          <p:cNvSpPr>
            <a:spLocks noGrp="1"/>
          </p:cNvSpPr>
          <p:nvPr>
            <p:ph idx="1"/>
          </p:nvPr>
        </p:nvSpPr>
        <p:spPr>
          <a:xfrm>
            <a:off x="395536" y="3789040"/>
            <a:ext cx="8352928" cy="1861667"/>
          </a:xfrm>
        </p:spPr>
        <p:txBody>
          <a:bodyPr>
            <a:noAutofit/>
          </a:bodyPr>
          <a:lstStyle/>
          <a:p>
            <a:pPr algn="just"/>
            <a:r>
              <a:rPr lang="es-CL" sz="1800" dirty="0"/>
              <a:t>Se consideraron los periodos de acuerdo a las proyecciones de mano de obra, principal causal del incremento de la demanda.</a:t>
            </a:r>
          </a:p>
          <a:p>
            <a:pPr algn="just"/>
            <a:r>
              <a:rPr lang="es-CL" sz="1800" dirty="0"/>
              <a:t>Como antecedente para el modelo de operación, se hizo una proyección simple a 20 años.</a:t>
            </a:r>
            <a:endParaRPr lang="es-ES" sz="1800" dirty="0"/>
          </a:p>
          <a:p>
            <a:endParaRPr lang="es-ES" sz="1800" dirty="0"/>
          </a:p>
          <a:p>
            <a:endParaRPr lang="es-CL" sz="1400" dirty="0"/>
          </a:p>
          <a:p>
            <a:endParaRPr lang="es-CL" sz="1400" dirty="0"/>
          </a:p>
          <a:p>
            <a:endParaRPr lang="es-CL" sz="1400" dirty="0"/>
          </a:p>
        </p:txBody>
      </p:sp>
    </p:spTree>
    <p:extLst>
      <p:ext uri="{BB962C8B-B14F-4D97-AF65-F5344CB8AC3E}">
        <p14:creationId xmlns:p14="http://schemas.microsoft.com/office/powerpoint/2010/main" xmlns="" val="250787945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683568" y="18864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PROYECCIONES DE DEMANDA</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2 Marcador de contenido"/>
          <p:cNvSpPr>
            <a:spLocks noGrp="1"/>
          </p:cNvSpPr>
          <p:nvPr>
            <p:ph idx="1"/>
          </p:nvPr>
        </p:nvSpPr>
        <p:spPr>
          <a:xfrm>
            <a:off x="352368" y="4653136"/>
            <a:ext cx="8352928" cy="1861667"/>
          </a:xfrm>
        </p:spPr>
        <p:txBody>
          <a:bodyPr>
            <a:noAutofit/>
          </a:bodyPr>
          <a:lstStyle/>
          <a:p>
            <a:pPr algn="just"/>
            <a:r>
              <a:rPr lang="es-CL" sz="1600" dirty="0"/>
              <a:t>Para proyección de residentes, se utilizan antecedentes de nuevos residentes para Puerto Williams por proyectos y la proyección demográfica del INE.</a:t>
            </a:r>
          </a:p>
          <a:p>
            <a:pPr algn="just"/>
            <a:r>
              <a:rPr lang="es-CL" sz="1600" dirty="0"/>
              <a:t>Para proyección de no residentes por trabajo, se utiliza los antecedentes de expectativa de crecimiento de mano de obra.</a:t>
            </a:r>
          </a:p>
          <a:p>
            <a:pPr algn="just"/>
            <a:r>
              <a:rPr lang="es-CL" sz="1600" dirty="0"/>
              <a:t>Para proyección de no residentes turismo, se considera los datos de visitas al Parque Nacional Cabo de Hornos, tasa de crecimiento de los viajes de usuarios y las proyecciones de viajes para la Antártica por IAATO.</a:t>
            </a:r>
            <a:endParaRPr lang="es-ES" sz="1600" dirty="0"/>
          </a:p>
          <a:p>
            <a:endParaRPr lang="es-ES" sz="1600" dirty="0"/>
          </a:p>
          <a:p>
            <a:endParaRPr lang="es-CL" sz="1200" dirty="0"/>
          </a:p>
          <a:p>
            <a:endParaRPr lang="es-CL" sz="1200" dirty="0"/>
          </a:p>
          <a:p>
            <a:endParaRPr lang="es-CL" sz="1200" dirty="0"/>
          </a:p>
        </p:txBody>
      </p:sp>
      <p:graphicFrame>
        <p:nvGraphicFramePr>
          <p:cNvPr id="2" name="Tabla 1"/>
          <p:cNvGraphicFramePr>
            <a:graphicFrameLocks noGrp="1"/>
          </p:cNvGraphicFramePr>
          <p:nvPr>
            <p:extLst>
              <p:ext uri="{D42A27DB-BD31-4B8C-83A1-F6EECF244321}">
                <p14:modId xmlns:p14="http://schemas.microsoft.com/office/powerpoint/2010/main" xmlns="" val="1470845337"/>
              </p:ext>
            </p:extLst>
          </p:nvPr>
        </p:nvGraphicFramePr>
        <p:xfrm>
          <a:off x="683566" y="961183"/>
          <a:ext cx="8021730" cy="3680460"/>
        </p:xfrm>
        <a:graphic>
          <a:graphicData uri="http://schemas.openxmlformats.org/drawingml/2006/table">
            <a:tbl>
              <a:tblPr firstRow="1" firstCol="1" bandRow="1">
                <a:tableStyleId>{5940675A-B579-460E-94D1-54222C63F5DA}</a:tableStyleId>
              </a:tblPr>
              <a:tblGrid>
                <a:gridCol w="1152128">
                  <a:extLst>
                    <a:ext uri="{9D8B030D-6E8A-4147-A177-3AD203B41FA5}">
                      <a16:colId xmlns:a16="http://schemas.microsoft.com/office/drawing/2014/main" xmlns="" val="1581473803"/>
                    </a:ext>
                  </a:extLst>
                </a:gridCol>
                <a:gridCol w="1368152">
                  <a:extLst>
                    <a:ext uri="{9D8B030D-6E8A-4147-A177-3AD203B41FA5}">
                      <a16:colId xmlns:a16="http://schemas.microsoft.com/office/drawing/2014/main" xmlns="" val="52513741"/>
                    </a:ext>
                  </a:extLst>
                </a:gridCol>
                <a:gridCol w="1800200">
                  <a:extLst>
                    <a:ext uri="{9D8B030D-6E8A-4147-A177-3AD203B41FA5}">
                      <a16:colId xmlns:a16="http://schemas.microsoft.com/office/drawing/2014/main" xmlns="" val="2471651765"/>
                    </a:ext>
                  </a:extLst>
                </a:gridCol>
                <a:gridCol w="1656184">
                  <a:extLst>
                    <a:ext uri="{9D8B030D-6E8A-4147-A177-3AD203B41FA5}">
                      <a16:colId xmlns:a16="http://schemas.microsoft.com/office/drawing/2014/main" xmlns="" val="296828036"/>
                    </a:ext>
                  </a:extLst>
                </a:gridCol>
                <a:gridCol w="2045066">
                  <a:extLst>
                    <a:ext uri="{9D8B030D-6E8A-4147-A177-3AD203B41FA5}">
                      <a16:colId xmlns:a16="http://schemas.microsoft.com/office/drawing/2014/main" xmlns="" val="430718754"/>
                    </a:ext>
                  </a:extLst>
                </a:gridCol>
              </a:tblGrid>
              <a:tr h="525780">
                <a:tc>
                  <a:txBody>
                    <a:bodyPr/>
                    <a:lstStyle/>
                    <a:p>
                      <a:pPr algn="ctr">
                        <a:lnSpc>
                          <a:spcPct val="115000"/>
                        </a:lnSpc>
                        <a:spcAft>
                          <a:spcPts val="0"/>
                        </a:spcAft>
                      </a:pPr>
                      <a:r>
                        <a:rPr lang="es-ES" sz="1000" dirty="0">
                          <a:effectLst/>
                        </a:rPr>
                        <a:t>Escenario</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Año</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Tasa de Crecimiento Residentes (%)</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Tasa de Crecimiento No Residentes – Trabajo (%)</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Tasa de Crecimiento No Residentes – Turismo (%)</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3640947474"/>
                  </a:ext>
                </a:extLst>
              </a:tr>
              <a:tr h="174625">
                <a:tc rowSpan="6">
                  <a:txBody>
                    <a:bodyPr/>
                    <a:lstStyle/>
                    <a:p>
                      <a:pPr algn="ctr">
                        <a:lnSpc>
                          <a:spcPct val="115000"/>
                        </a:lnSpc>
                        <a:spcAft>
                          <a:spcPts val="0"/>
                        </a:spcAft>
                      </a:pPr>
                      <a:r>
                        <a:rPr lang="es-ES" sz="1000" dirty="0">
                          <a:effectLst/>
                        </a:rPr>
                        <a:t>Conservador</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2016</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0,85%</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102%</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13%</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4035085849"/>
                  </a:ext>
                </a:extLst>
              </a:tr>
              <a:tr h="174625">
                <a:tc vMerge="1">
                  <a:txBody>
                    <a:bodyPr/>
                    <a:lstStyle/>
                    <a:p>
                      <a:endParaRPr lang="es-CL"/>
                    </a:p>
                  </a:txBody>
                  <a:tcPr/>
                </a:tc>
                <a:tc>
                  <a:txBody>
                    <a:bodyPr/>
                    <a:lstStyle/>
                    <a:p>
                      <a:pPr algn="ctr">
                        <a:lnSpc>
                          <a:spcPct val="115000"/>
                        </a:lnSpc>
                        <a:spcAft>
                          <a:spcPts val="0"/>
                        </a:spcAft>
                      </a:pPr>
                      <a:r>
                        <a:rPr lang="es-ES" sz="1000" dirty="0">
                          <a:effectLst/>
                        </a:rPr>
                        <a:t>2017</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0,85%</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56%</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13%</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2867501875"/>
                  </a:ext>
                </a:extLst>
              </a:tr>
              <a:tr h="174625">
                <a:tc vMerge="1">
                  <a:txBody>
                    <a:bodyPr/>
                    <a:lstStyle/>
                    <a:p>
                      <a:endParaRPr lang="es-CL"/>
                    </a:p>
                  </a:txBody>
                  <a:tcPr/>
                </a:tc>
                <a:tc>
                  <a:txBody>
                    <a:bodyPr/>
                    <a:lstStyle/>
                    <a:p>
                      <a:pPr algn="ctr">
                        <a:lnSpc>
                          <a:spcPct val="115000"/>
                        </a:lnSpc>
                        <a:spcAft>
                          <a:spcPts val="0"/>
                        </a:spcAft>
                      </a:pPr>
                      <a:r>
                        <a:rPr lang="es-ES" sz="1000" dirty="0">
                          <a:effectLst/>
                        </a:rPr>
                        <a:t>2018</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0,85%</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-42%</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13%</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158605600"/>
                  </a:ext>
                </a:extLst>
              </a:tr>
              <a:tr h="174625">
                <a:tc vMerge="1">
                  <a:txBody>
                    <a:bodyPr/>
                    <a:lstStyle/>
                    <a:p>
                      <a:endParaRPr lang="es-CL"/>
                    </a:p>
                  </a:txBody>
                  <a:tcPr/>
                </a:tc>
                <a:tc>
                  <a:txBody>
                    <a:bodyPr/>
                    <a:lstStyle/>
                    <a:p>
                      <a:pPr algn="ctr">
                        <a:lnSpc>
                          <a:spcPct val="115000"/>
                        </a:lnSpc>
                        <a:spcAft>
                          <a:spcPts val="0"/>
                        </a:spcAft>
                      </a:pPr>
                      <a:r>
                        <a:rPr lang="es-ES" sz="1000" dirty="0">
                          <a:effectLst/>
                        </a:rPr>
                        <a:t>2019</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0,85%</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-46%</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13%</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3635563892"/>
                  </a:ext>
                </a:extLst>
              </a:tr>
              <a:tr h="174625">
                <a:tc vMerge="1">
                  <a:txBody>
                    <a:bodyPr/>
                    <a:lstStyle/>
                    <a:p>
                      <a:endParaRPr lang="es-CL"/>
                    </a:p>
                  </a:txBody>
                  <a:tcPr/>
                </a:tc>
                <a:tc>
                  <a:txBody>
                    <a:bodyPr/>
                    <a:lstStyle/>
                    <a:p>
                      <a:pPr algn="ctr">
                        <a:lnSpc>
                          <a:spcPct val="115000"/>
                        </a:lnSpc>
                        <a:spcAft>
                          <a:spcPts val="0"/>
                        </a:spcAft>
                      </a:pPr>
                      <a:r>
                        <a:rPr lang="es-ES" sz="1000" dirty="0">
                          <a:effectLst/>
                        </a:rPr>
                        <a:t>2020</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0,85%</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0%</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13%</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909879953"/>
                  </a:ext>
                </a:extLst>
              </a:tr>
              <a:tr h="174625">
                <a:tc vMerge="1">
                  <a:txBody>
                    <a:bodyPr/>
                    <a:lstStyle/>
                    <a:p>
                      <a:endParaRPr lang="es-CL"/>
                    </a:p>
                  </a:txBody>
                  <a:tcPr/>
                </a:tc>
                <a:tc>
                  <a:txBody>
                    <a:bodyPr/>
                    <a:lstStyle/>
                    <a:p>
                      <a:pPr algn="ctr">
                        <a:lnSpc>
                          <a:spcPct val="115000"/>
                        </a:lnSpc>
                        <a:spcAft>
                          <a:spcPts val="0"/>
                        </a:spcAft>
                      </a:pPr>
                      <a:r>
                        <a:rPr lang="es-ES" sz="1000" dirty="0">
                          <a:effectLst/>
                        </a:rPr>
                        <a:t>2021-2036</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0,85%</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0%</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10%</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3222361563"/>
                  </a:ext>
                </a:extLst>
              </a:tr>
              <a:tr h="174625">
                <a:tc rowSpan="6">
                  <a:txBody>
                    <a:bodyPr/>
                    <a:lstStyle/>
                    <a:p>
                      <a:pPr algn="ctr">
                        <a:lnSpc>
                          <a:spcPct val="115000"/>
                        </a:lnSpc>
                        <a:spcAft>
                          <a:spcPts val="0"/>
                        </a:spcAft>
                      </a:pPr>
                      <a:r>
                        <a:rPr lang="es-ES" sz="1000" dirty="0">
                          <a:effectLst/>
                        </a:rPr>
                        <a:t>Tendencial</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2016</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1,31%</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102%</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15%</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1999448730"/>
                  </a:ext>
                </a:extLst>
              </a:tr>
              <a:tr h="174625">
                <a:tc vMerge="1">
                  <a:txBody>
                    <a:bodyPr/>
                    <a:lstStyle/>
                    <a:p>
                      <a:endParaRPr lang="es-CL"/>
                    </a:p>
                  </a:txBody>
                  <a:tcPr/>
                </a:tc>
                <a:tc>
                  <a:txBody>
                    <a:bodyPr/>
                    <a:lstStyle/>
                    <a:p>
                      <a:pPr algn="ctr">
                        <a:lnSpc>
                          <a:spcPct val="115000"/>
                        </a:lnSpc>
                        <a:spcAft>
                          <a:spcPts val="0"/>
                        </a:spcAft>
                      </a:pPr>
                      <a:r>
                        <a:rPr lang="es-ES" sz="1000" dirty="0">
                          <a:effectLst/>
                        </a:rPr>
                        <a:t>2017</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1,54%</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56%</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15%</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3732193160"/>
                  </a:ext>
                </a:extLst>
              </a:tr>
              <a:tr h="174625">
                <a:tc vMerge="1">
                  <a:txBody>
                    <a:bodyPr/>
                    <a:lstStyle/>
                    <a:p>
                      <a:endParaRPr lang="es-CL"/>
                    </a:p>
                  </a:txBody>
                  <a:tcPr/>
                </a:tc>
                <a:tc>
                  <a:txBody>
                    <a:bodyPr/>
                    <a:lstStyle/>
                    <a:p>
                      <a:pPr algn="ctr">
                        <a:lnSpc>
                          <a:spcPct val="115000"/>
                        </a:lnSpc>
                        <a:spcAft>
                          <a:spcPts val="0"/>
                        </a:spcAft>
                      </a:pPr>
                      <a:r>
                        <a:rPr lang="es-ES" sz="1000" dirty="0">
                          <a:effectLst/>
                        </a:rPr>
                        <a:t>2018</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1,45%</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-42%</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15%</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2246519859"/>
                  </a:ext>
                </a:extLst>
              </a:tr>
              <a:tr h="174625">
                <a:tc vMerge="1">
                  <a:txBody>
                    <a:bodyPr/>
                    <a:lstStyle/>
                    <a:p>
                      <a:endParaRPr lang="es-CL"/>
                    </a:p>
                  </a:txBody>
                  <a:tcPr/>
                </a:tc>
                <a:tc>
                  <a:txBody>
                    <a:bodyPr/>
                    <a:lstStyle/>
                    <a:p>
                      <a:pPr algn="ctr">
                        <a:lnSpc>
                          <a:spcPct val="115000"/>
                        </a:lnSpc>
                        <a:spcAft>
                          <a:spcPts val="0"/>
                        </a:spcAft>
                      </a:pPr>
                      <a:r>
                        <a:rPr lang="es-ES" sz="1000" dirty="0">
                          <a:effectLst/>
                        </a:rPr>
                        <a:t>2019</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1,32%</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-46%</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15%</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2624481608"/>
                  </a:ext>
                </a:extLst>
              </a:tr>
              <a:tr h="174625">
                <a:tc vMerge="1">
                  <a:txBody>
                    <a:bodyPr/>
                    <a:lstStyle/>
                    <a:p>
                      <a:endParaRPr lang="es-CL"/>
                    </a:p>
                  </a:txBody>
                  <a:tcPr/>
                </a:tc>
                <a:tc>
                  <a:txBody>
                    <a:bodyPr/>
                    <a:lstStyle/>
                    <a:p>
                      <a:pPr algn="ctr">
                        <a:lnSpc>
                          <a:spcPct val="115000"/>
                        </a:lnSpc>
                        <a:spcAft>
                          <a:spcPts val="0"/>
                        </a:spcAft>
                      </a:pPr>
                      <a:r>
                        <a:rPr lang="es-ES" sz="1000" dirty="0">
                          <a:effectLst/>
                        </a:rPr>
                        <a:t>2020</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1,74%</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0%</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15%</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2870072808"/>
                  </a:ext>
                </a:extLst>
              </a:tr>
              <a:tr h="174625">
                <a:tc vMerge="1">
                  <a:txBody>
                    <a:bodyPr/>
                    <a:lstStyle/>
                    <a:p>
                      <a:endParaRPr lang="es-CL"/>
                    </a:p>
                  </a:txBody>
                  <a:tcPr/>
                </a:tc>
                <a:tc>
                  <a:txBody>
                    <a:bodyPr/>
                    <a:lstStyle/>
                    <a:p>
                      <a:pPr algn="ctr">
                        <a:lnSpc>
                          <a:spcPct val="115000"/>
                        </a:lnSpc>
                        <a:spcAft>
                          <a:spcPts val="0"/>
                        </a:spcAft>
                      </a:pPr>
                      <a:r>
                        <a:rPr lang="es-ES" sz="1000" dirty="0">
                          <a:effectLst/>
                        </a:rPr>
                        <a:t>2021-2036</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1,50%</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0%</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10%</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4218107986"/>
                  </a:ext>
                </a:extLst>
              </a:tr>
              <a:tr h="174625">
                <a:tc rowSpan="6">
                  <a:txBody>
                    <a:bodyPr/>
                    <a:lstStyle/>
                    <a:p>
                      <a:pPr algn="ctr">
                        <a:lnSpc>
                          <a:spcPct val="115000"/>
                        </a:lnSpc>
                        <a:spcAft>
                          <a:spcPts val="0"/>
                        </a:spcAft>
                      </a:pPr>
                      <a:r>
                        <a:rPr lang="es-ES" sz="1000" dirty="0">
                          <a:effectLst/>
                        </a:rPr>
                        <a:t>Optimista</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2016</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1,31%</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102%</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20%</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4221678837"/>
                  </a:ext>
                </a:extLst>
              </a:tr>
              <a:tr h="174625">
                <a:tc vMerge="1">
                  <a:txBody>
                    <a:bodyPr/>
                    <a:lstStyle/>
                    <a:p>
                      <a:endParaRPr lang="es-CL"/>
                    </a:p>
                  </a:txBody>
                  <a:tcPr/>
                </a:tc>
                <a:tc>
                  <a:txBody>
                    <a:bodyPr/>
                    <a:lstStyle/>
                    <a:p>
                      <a:pPr algn="ctr">
                        <a:lnSpc>
                          <a:spcPct val="115000"/>
                        </a:lnSpc>
                        <a:spcAft>
                          <a:spcPts val="0"/>
                        </a:spcAft>
                      </a:pPr>
                      <a:r>
                        <a:rPr lang="es-ES" sz="1000" dirty="0">
                          <a:effectLst/>
                        </a:rPr>
                        <a:t>2017</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1,54%</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56%</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20%</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3781348007"/>
                  </a:ext>
                </a:extLst>
              </a:tr>
              <a:tr h="174625">
                <a:tc vMerge="1">
                  <a:txBody>
                    <a:bodyPr/>
                    <a:lstStyle/>
                    <a:p>
                      <a:endParaRPr lang="es-CL"/>
                    </a:p>
                  </a:txBody>
                  <a:tcPr/>
                </a:tc>
                <a:tc>
                  <a:txBody>
                    <a:bodyPr/>
                    <a:lstStyle/>
                    <a:p>
                      <a:pPr algn="ctr">
                        <a:lnSpc>
                          <a:spcPct val="115000"/>
                        </a:lnSpc>
                        <a:spcAft>
                          <a:spcPts val="0"/>
                        </a:spcAft>
                      </a:pPr>
                      <a:r>
                        <a:rPr lang="es-ES" sz="1000" dirty="0">
                          <a:effectLst/>
                        </a:rPr>
                        <a:t>2018</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1,45%</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-42%</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20%</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2143798426"/>
                  </a:ext>
                </a:extLst>
              </a:tr>
              <a:tr h="174625">
                <a:tc vMerge="1">
                  <a:txBody>
                    <a:bodyPr/>
                    <a:lstStyle/>
                    <a:p>
                      <a:endParaRPr lang="es-CL"/>
                    </a:p>
                  </a:txBody>
                  <a:tcPr/>
                </a:tc>
                <a:tc>
                  <a:txBody>
                    <a:bodyPr/>
                    <a:lstStyle/>
                    <a:p>
                      <a:pPr algn="ctr">
                        <a:lnSpc>
                          <a:spcPct val="115000"/>
                        </a:lnSpc>
                        <a:spcAft>
                          <a:spcPts val="0"/>
                        </a:spcAft>
                      </a:pPr>
                      <a:r>
                        <a:rPr lang="es-ES" sz="1000" dirty="0">
                          <a:effectLst/>
                        </a:rPr>
                        <a:t>2019</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1,32%</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-46%</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20%</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4272367892"/>
                  </a:ext>
                </a:extLst>
              </a:tr>
              <a:tr h="170815">
                <a:tc vMerge="1">
                  <a:txBody>
                    <a:bodyPr/>
                    <a:lstStyle/>
                    <a:p>
                      <a:endParaRPr lang="es-CL"/>
                    </a:p>
                  </a:txBody>
                  <a:tcPr/>
                </a:tc>
                <a:tc>
                  <a:txBody>
                    <a:bodyPr/>
                    <a:lstStyle/>
                    <a:p>
                      <a:pPr algn="ctr">
                        <a:lnSpc>
                          <a:spcPct val="115000"/>
                        </a:lnSpc>
                        <a:spcAft>
                          <a:spcPts val="0"/>
                        </a:spcAft>
                      </a:pPr>
                      <a:r>
                        <a:rPr lang="es-ES" sz="1000" dirty="0">
                          <a:effectLst/>
                        </a:rPr>
                        <a:t>2020</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1,74%</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0%</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20%</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3428699813"/>
                  </a:ext>
                </a:extLst>
              </a:tr>
              <a:tr h="174625">
                <a:tc vMerge="1">
                  <a:txBody>
                    <a:bodyPr/>
                    <a:lstStyle/>
                    <a:p>
                      <a:endParaRPr lang="es-CL"/>
                    </a:p>
                  </a:txBody>
                  <a:tcPr/>
                </a:tc>
                <a:tc>
                  <a:txBody>
                    <a:bodyPr/>
                    <a:lstStyle/>
                    <a:p>
                      <a:pPr algn="ctr">
                        <a:lnSpc>
                          <a:spcPct val="115000"/>
                        </a:lnSpc>
                        <a:spcAft>
                          <a:spcPts val="0"/>
                        </a:spcAft>
                      </a:pPr>
                      <a:r>
                        <a:rPr lang="es-ES" sz="1000" dirty="0">
                          <a:effectLst/>
                        </a:rPr>
                        <a:t>2021-2036</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1,50%</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0%</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00" dirty="0">
                          <a:effectLst/>
                        </a:rPr>
                        <a:t>15%</a:t>
                      </a:r>
                      <a:endParaRPr lang="es-CL" sz="12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3445198326"/>
                  </a:ext>
                </a:extLst>
              </a:tr>
            </a:tbl>
          </a:graphicData>
        </a:graphic>
      </p:graphicFrame>
    </p:spTree>
    <p:extLst>
      <p:ext uri="{BB962C8B-B14F-4D97-AF65-F5344CB8AC3E}">
        <p14:creationId xmlns:p14="http://schemas.microsoft.com/office/powerpoint/2010/main" xmlns="" val="83318270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683568" y="18864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PROYECCIONES DE DEMANDA</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2 Marcador de contenido"/>
          <p:cNvSpPr>
            <a:spLocks noGrp="1"/>
          </p:cNvSpPr>
          <p:nvPr>
            <p:ph idx="1"/>
          </p:nvPr>
        </p:nvSpPr>
        <p:spPr>
          <a:xfrm>
            <a:off x="323528" y="3789040"/>
            <a:ext cx="8352928" cy="409278"/>
          </a:xfrm>
        </p:spPr>
        <p:txBody>
          <a:bodyPr>
            <a:noAutofit/>
          </a:bodyPr>
          <a:lstStyle/>
          <a:p>
            <a:pPr algn="just"/>
            <a:r>
              <a:rPr lang="es-CL" sz="1600" dirty="0"/>
              <a:t>Crecimiento significativo esperado para el año 2017, por mayor demanda de mano de obra.</a:t>
            </a:r>
          </a:p>
          <a:p>
            <a:pPr algn="just"/>
            <a:r>
              <a:rPr lang="es-CL" sz="1600" dirty="0"/>
              <a:t>Equivalente en pasajeros días, aéreo más marítimo, es la siguiente:</a:t>
            </a:r>
            <a:endParaRPr lang="es-ES" sz="1600" dirty="0"/>
          </a:p>
          <a:p>
            <a:endParaRPr lang="es-CL" sz="1200" dirty="0"/>
          </a:p>
          <a:p>
            <a:endParaRPr lang="es-CL" sz="1200" dirty="0"/>
          </a:p>
          <a:p>
            <a:endParaRPr lang="es-CL" sz="1200" dirty="0"/>
          </a:p>
        </p:txBody>
      </p:sp>
      <p:graphicFrame>
        <p:nvGraphicFramePr>
          <p:cNvPr id="5" name="Gráfico 4"/>
          <p:cNvGraphicFramePr/>
          <p:nvPr>
            <p:extLst>
              <p:ext uri="{D42A27DB-BD31-4B8C-83A1-F6EECF244321}">
                <p14:modId xmlns:p14="http://schemas.microsoft.com/office/powerpoint/2010/main" xmlns="" val="908941717"/>
              </p:ext>
            </p:extLst>
          </p:nvPr>
        </p:nvGraphicFramePr>
        <p:xfrm>
          <a:off x="663646" y="908720"/>
          <a:ext cx="7292730" cy="28083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a 3"/>
          <p:cNvGraphicFramePr>
            <a:graphicFrameLocks noGrp="1"/>
          </p:cNvGraphicFramePr>
          <p:nvPr>
            <p:extLst>
              <p:ext uri="{D42A27DB-BD31-4B8C-83A1-F6EECF244321}">
                <p14:modId xmlns:p14="http://schemas.microsoft.com/office/powerpoint/2010/main" xmlns="" val="3263955044"/>
              </p:ext>
            </p:extLst>
          </p:nvPr>
        </p:nvGraphicFramePr>
        <p:xfrm>
          <a:off x="2483768" y="4581128"/>
          <a:ext cx="3960440" cy="1324325"/>
        </p:xfrm>
        <a:graphic>
          <a:graphicData uri="http://schemas.openxmlformats.org/drawingml/2006/table">
            <a:tbl>
              <a:tblPr firstRow="1" firstCol="1" bandRow="1">
                <a:tableStyleId>{5940675A-B579-460E-94D1-54222C63F5DA}</a:tableStyleId>
              </a:tblPr>
              <a:tblGrid>
                <a:gridCol w="1498079">
                  <a:extLst>
                    <a:ext uri="{9D8B030D-6E8A-4147-A177-3AD203B41FA5}">
                      <a16:colId xmlns:a16="http://schemas.microsoft.com/office/drawing/2014/main" xmlns="" val="1721517811"/>
                    </a:ext>
                  </a:extLst>
                </a:gridCol>
                <a:gridCol w="881315">
                  <a:extLst>
                    <a:ext uri="{9D8B030D-6E8A-4147-A177-3AD203B41FA5}">
                      <a16:colId xmlns:a16="http://schemas.microsoft.com/office/drawing/2014/main" xmlns="" val="1012341645"/>
                    </a:ext>
                  </a:extLst>
                </a:gridCol>
                <a:gridCol w="790523">
                  <a:extLst>
                    <a:ext uri="{9D8B030D-6E8A-4147-A177-3AD203B41FA5}">
                      <a16:colId xmlns:a16="http://schemas.microsoft.com/office/drawing/2014/main" xmlns="" val="3894360388"/>
                    </a:ext>
                  </a:extLst>
                </a:gridCol>
                <a:gridCol w="790523">
                  <a:extLst>
                    <a:ext uri="{9D8B030D-6E8A-4147-A177-3AD203B41FA5}">
                      <a16:colId xmlns:a16="http://schemas.microsoft.com/office/drawing/2014/main" xmlns="" val="2183691310"/>
                    </a:ext>
                  </a:extLst>
                </a:gridCol>
              </a:tblGrid>
              <a:tr h="239393">
                <a:tc>
                  <a:txBody>
                    <a:bodyPr/>
                    <a:lstStyle/>
                    <a:p>
                      <a:pPr algn="just"/>
                      <a:endParaRPr lang="es-CL" sz="1400" dirty="0">
                        <a:effectLst/>
                        <a:latin typeface="Calibri" panose="020F0502020204030204" pitchFamily="34" charset="0"/>
                      </a:endParaRPr>
                    </a:p>
                  </a:txBody>
                  <a:tcPr marL="68580" marR="68580" marT="0" marB="0" anchor="ctr"/>
                </a:tc>
                <a:tc>
                  <a:txBody>
                    <a:bodyPr/>
                    <a:lstStyle/>
                    <a:p>
                      <a:pPr algn="ctr">
                        <a:lnSpc>
                          <a:spcPct val="115000"/>
                        </a:lnSpc>
                        <a:spcAft>
                          <a:spcPts val="0"/>
                        </a:spcAft>
                      </a:pPr>
                      <a:r>
                        <a:rPr lang="es-ES" sz="1100" dirty="0">
                          <a:effectLst/>
                        </a:rPr>
                        <a:t>2.015</a:t>
                      </a:r>
                      <a:endParaRPr lang="es-CL" sz="16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100" dirty="0">
                          <a:effectLst/>
                        </a:rPr>
                        <a:t>2017</a:t>
                      </a:r>
                      <a:endParaRPr lang="es-CL" sz="16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100" dirty="0">
                          <a:effectLst/>
                        </a:rPr>
                        <a:t>2020</a:t>
                      </a:r>
                      <a:endParaRPr lang="es-CL" sz="16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4201579642"/>
                  </a:ext>
                </a:extLst>
              </a:tr>
              <a:tr h="361644">
                <a:tc>
                  <a:txBody>
                    <a:bodyPr/>
                    <a:lstStyle/>
                    <a:p>
                      <a:pPr algn="ctr">
                        <a:lnSpc>
                          <a:spcPct val="115000"/>
                        </a:lnSpc>
                        <a:spcAft>
                          <a:spcPts val="0"/>
                        </a:spcAft>
                      </a:pPr>
                      <a:r>
                        <a:rPr lang="es-ES" sz="1100" dirty="0">
                          <a:effectLst/>
                        </a:rPr>
                        <a:t>Promedio</a:t>
                      </a:r>
                      <a:endParaRPr lang="es-CL" sz="16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1000"/>
                        </a:spcAft>
                      </a:pPr>
                      <a:r>
                        <a:rPr lang="es-ES" sz="1100" dirty="0">
                          <a:effectLst/>
                        </a:rPr>
                        <a:t>122</a:t>
                      </a:r>
                      <a:endParaRPr lang="es-CL" sz="16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1000"/>
                        </a:spcAft>
                      </a:pPr>
                      <a:r>
                        <a:rPr lang="es-ES" sz="1100" dirty="0">
                          <a:effectLst/>
                        </a:rPr>
                        <a:t>278</a:t>
                      </a:r>
                      <a:endParaRPr lang="es-CL" sz="16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1000"/>
                        </a:spcAft>
                      </a:pPr>
                      <a:r>
                        <a:rPr lang="es-ES" sz="1100" dirty="0">
                          <a:effectLst/>
                        </a:rPr>
                        <a:t>137</a:t>
                      </a:r>
                      <a:endParaRPr lang="es-CL" sz="16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3346770724"/>
                  </a:ext>
                </a:extLst>
              </a:tr>
              <a:tr h="361644">
                <a:tc>
                  <a:txBody>
                    <a:bodyPr/>
                    <a:lstStyle/>
                    <a:p>
                      <a:pPr algn="ctr">
                        <a:lnSpc>
                          <a:spcPct val="115000"/>
                        </a:lnSpc>
                        <a:spcAft>
                          <a:spcPts val="0"/>
                        </a:spcAft>
                      </a:pPr>
                      <a:r>
                        <a:rPr lang="es-ES" sz="1100" dirty="0">
                          <a:effectLst/>
                        </a:rPr>
                        <a:t>Max</a:t>
                      </a:r>
                      <a:endParaRPr lang="es-CL" sz="16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1000"/>
                        </a:spcAft>
                      </a:pPr>
                      <a:r>
                        <a:rPr lang="es-ES" sz="1100" dirty="0">
                          <a:effectLst/>
                        </a:rPr>
                        <a:t>182</a:t>
                      </a:r>
                      <a:endParaRPr lang="es-CL" sz="16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1000"/>
                        </a:spcAft>
                      </a:pPr>
                      <a:r>
                        <a:rPr lang="es-ES" sz="1100" dirty="0">
                          <a:effectLst/>
                        </a:rPr>
                        <a:t>390</a:t>
                      </a:r>
                      <a:endParaRPr lang="es-CL" sz="16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1000"/>
                        </a:spcAft>
                      </a:pPr>
                      <a:r>
                        <a:rPr lang="es-ES" sz="1100" dirty="0">
                          <a:effectLst/>
                        </a:rPr>
                        <a:t>211</a:t>
                      </a:r>
                      <a:endParaRPr lang="es-CL" sz="16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1212317928"/>
                  </a:ext>
                </a:extLst>
              </a:tr>
              <a:tr h="361644">
                <a:tc>
                  <a:txBody>
                    <a:bodyPr/>
                    <a:lstStyle/>
                    <a:p>
                      <a:pPr algn="ctr">
                        <a:lnSpc>
                          <a:spcPct val="115000"/>
                        </a:lnSpc>
                        <a:spcAft>
                          <a:spcPts val="0"/>
                        </a:spcAft>
                      </a:pPr>
                      <a:r>
                        <a:rPr lang="es-ES" sz="1100" dirty="0">
                          <a:effectLst/>
                        </a:rPr>
                        <a:t>Min</a:t>
                      </a:r>
                      <a:endParaRPr lang="es-CL" sz="16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1000"/>
                        </a:spcAft>
                      </a:pPr>
                      <a:r>
                        <a:rPr lang="es-ES" sz="1100" dirty="0">
                          <a:effectLst/>
                        </a:rPr>
                        <a:t>92</a:t>
                      </a:r>
                      <a:endParaRPr lang="es-CL" sz="16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1000"/>
                        </a:spcAft>
                      </a:pPr>
                      <a:r>
                        <a:rPr lang="es-ES" sz="1100" dirty="0">
                          <a:effectLst/>
                        </a:rPr>
                        <a:t>224</a:t>
                      </a:r>
                      <a:endParaRPr lang="es-CL" sz="16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1000"/>
                        </a:spcAft>
                      </a:pPr>
                      <a:r>
                        <a:rPr lang="es-ES" sz="1100" dirty="0">
                          <a:effectLst/>
                        </a:rPr>
                        <a:t>99</a:t>
                      </a:r>
                      <a:endParaRPr lang="es-CL" sz="16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2663965716"/>
                  </a:ext>
                </a:extLst>
              </a:tr>
            </a:tbl>
          </a:graphicData>
        </a:graphic>
      </p:graphicFrame>
    </p:spTree>
    <p:extLst>
      <p:ext uri="{BB962C8B-B14F-4D97-AF65-F5344CB8AC3E}">
        <p14:creationId xmlns:p14="http://schemas.microsoft.com/office/powerpoint/2010/main" xmlns="" val="405318722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683568" y="18864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PROYECCIONES DE DEMANDA</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2 Marcador de contenido"/>
          <p:cNvSpPr>
            <a:spLocks noGrp="1"/>
          </p:cNvSpPr>
          <p:nvPr>
            <p:ph idx="1"/>
          </p:nvPr>
        </p:nvSpPr>
        <p:spPr>
          <a:xfrm>
            <a:off x="323528" y="3789040"/>
            <a:ext cx="8352928" cy="409278"/>
          </a:xfrm>
        </p:spPr>
        <p:txBody>
          <a:bodyPr>
            <a:noAutofit/>
          </a:bodyPr>
          <a:lstStyle/>
          <a:p>
            <a:pPr algn="just"/>
            <a:r>
              <a:rPr lang="es-CL" sz="1600" dirty="0"/>
              <a:t>Proyecciones de los Residentes tienen un crecimiento muy menor en relación a los totales.</a:t>
            </a:r>
          </a:p>
          <a:p>
            <a:pPr algn="just"/>
            <a:r>
              <a:rPr lang="es-CL" sz="1600" dirty="0"/>
              <a:t>Equivalente en pasajeros días, aéreo más marítimo, es la siguiente, para usuarios residentes:</a:t>
            </a:r>
            <a:endParaRPr lang="es-ES" sz="1600" dirty="0"/>
          </a:p>
          <a:p>
            <a:endParaRPr lang="es-CL" sz="1200" dirty="0"/>
          </a:p>
          <a:p>
            <a:endParaRPr lang="es-CL" sz="1200" dirty="0"/>
          </a:p>
          <a:p>
            <a:endParaRPr lang="es-CL" sz="1200" dirty="0"/>
          </a:p>
        </p:txBody>
      </p:sp>
      <p:graphicFrame>
        <p:nvGraphicFramePr>
          <p:cNvPr id="6" name="Gráfico 5"/>
          <p:cNvGraphicFramePr/>
          <p:nvPr>
            <p:extLst>
              <p:ext uri="{D42A27DB-BD31-4B8C-83A1-F6EECF244321}">
                <p14:modId xmlns:p14="http://schemas.microsoft.com/office/powerpoint/2010/main" xmlns="" val="3273224333"/>
              </p:ext>
            </p:extLst>
          </p:nvPr>
        </p:nvGraphicFramePr>
        <p:xfrm>
          <a:off x="1403648" y="1024969"/>
          <a:ext cx="576064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a 7"/>
          <p:cNvGraphicFramePr>
            <a:graphicFrameLocks noGrp="1"/>
          </p:cNvGraphicFramePr>
          <p:nvPr>
            <p:extLst>
              <p:ext uri="{D42A27DB-BD31-4B8C-83A1-F6EECF244321}">
                <p14:modId xmlns:p14="http://schemas.microsoft.com/office/powerpoint/2010/main" xmlns="" val="3083428907"/>
              </p:ext>
            </p:extLst>
          </p:nvPr>
        </p:nvGraphicFramePr>
        <p:xfrm>
          <a:off x="2411760" y="4509120"/>
          <a:ext cx="4248472" cy="1440160"/>
        </p:xfrm>
        <a:graphic>
          <a:graphicData uri="http://schemas.openxmlformats.org/drawingml/2006/table">
            <a:tbl>
              <a:tblPr firstRow="1" firstCol="1" bandRow="1">
                <a:tableStyleId>{5940675A-B579-460E-94D1-54222C63F5DA}</a:tableStyleId>
              </a:tblPr>
              <a:tblGrid>
                <a:gridCol w="1607031">
                  <a:extLst>
                    <a:ext uri="{9D8B030D-6E8A-4147-A177-3AD203B41FA5}">
                      <a16:colId xmlns:a16="http://schemas.microsoft.com/office/drawing/2014/main" xmlns="" val="2919138526"/>
                    </a:ext>
                  </a:extLst>
                </a:gridCol>
                <a:gridCol w="945411">
                  <a:extLst>
                    <a:ext uri="{9D8B030D-6E8A-4147-A177-3AD203B41FA5}">
                      <a16:colId xmlns:a16="http://schemas.microsoft.com/office/drawing/2014/main" xmlns="" val="313349136"/>
                    </a:ext>
                  </a:extLst>
                </a:gridCol>
                <a:gridCol w="848015">
                  <a:extLst>
                    <a:ext uri="{9D8B030D-6E8A-4147-A177-3AD203B41FA5}">
                      <a16:colId xmlns:a16="http://schemas.microsoft.com/office/drawing/2014/main" xmlns="" val="467974789"/>
                    </a:ext>
                  </a:extLst>
                </a:gridCol>
                <a:gridCol w="848015">
                  <a:extLst>
                    <a:ext uri="{9D8B030D-6E8A-4147-A177-3AD203B41FA5}">
                      <a16:colId xmlns:a16="http://schemas.microsoft.com/office/drawing/2014/main" xmlns="" val="282443322"/>
                    </a:ext>
                  </a:extLst>
                </a:gridCol>
              </a:tblGrid>
              <a:tr h="360040">
                <a:tc>
                  <a:txBody>
                    <a:bodyPr/>
                    <a:lstStyle/>
                    <a:p>
                      <a:pPr algn="ctr"/>
                      <a:endParaRPr lang="es-CL" sz="1400" dirty="0">
                        <a:effectLst/>
                        <a:latin typeface="Calibri" panose="020F0502020204030204" pitchFamily="34" charset="0"/>
                      </a:endParaRPr>
                    </a:p>
                  </a:txBody>
                  <a:tcPr marL="68580" marR="68580" marT="0" marB="0" anchor="ctr"/>
                </a:tc>
                <a:tc>
                  <a:txBody>
                    <a:bodyPr/>
                    <a:lstStyle/>
                    <a:p>
                      <a:pPr algn="ctr">
                        <a:lnSpc>
                          <a:spcPct val="115000"/>
                        </a:lnSpc>
                        <a:spcAft>
                          <a:spcPts val="0"/>
                        </a:spcAft>
                      </a:pPr>
                      <a:r>
                        <a:rPr lang="es-ES" sz="1100" dirty="0">
                          <a:effectLst/>
                        </a:rPr>
                        <a:t>2.015</a:t>
                      </a:r>
                      <a:endParaRPr lang="es-CL" sz="16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100" dirty="0">
                          <a:effectLst/>
                        </a:rPr>
                        <a:t>2017</a:t>
                      </a:r>
                      <a:endParaRPr lang="es-CL" sz="16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100" dirty="0">
                          <a:effectLst/>
                        </a:rPr>
                        <a:t>2020</a:t>
                      </a:r>
                      <a:endParaRPr lang="es-CL" sz="16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1503305909"/>
                  </a:ext>
                </a:extLst>
              </a:tr>
              <a:tr h="360040">
                <a:tc>
                  <a:txBody>
                    <a:bodyPr/>
                    <a:lstStyle/>
                    <a:p>
                      <a:pPr algn="ctr">
                        <a:lnSpc>
                          <a:spcPct val="115000"/>
                        </a:lnSpc>
                        <a:spcAft>
                          <a:spcPts val="0"/>
                        </a:spcAft>
                      </a:pPr>
                      <a:r>
                        <a:rPr lang="es-ES" sz="1100" dirty="0">
                          <a:effectLst/>
                        </a:rPr>
                        <a:t>Promedio</a:t>
                      </a:r>
                      <a:endParaRPr lang="es-CL" sz="16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100" dirty="0">
                          <a:effectLst/>
                        </a:rPr>
                        <a:t>17</a:t>
                      </a:r>
                      <a:endParaRPr lang="es-CL" sz="16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100" dirty="0">
                          <a:effectLst/>
                        </a:rPr>
                        <a:t>17</a:t>
                      </a:r>
                      <a:endParaRPr lang="es-CL" sz="16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100" dirty="0">
                          <a:effectLst/>
                        </a:rPr>
                        <a:t>17</a:t>
                      </a:r>
                      <a:endParaRPr lang="es-CL" sz="16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4052406209"/>
                  </a:ext>
                </a:extLst>
              </a:tr>
              <a:tr h="360040">
                <a:tc>
                  <a:txBody>
                    <a:bodyPr/>
                    <a:lstStyle/>
                    <a:p>
                      <a:pPr algn="ctr">
                        <a:lnSpc>
                          <a:spcPct val="115000"/>
                        </a:lnSpc>
                        <a:spcAft>
                          <a:spcPts val="0"/>
                        </a:spcAft>
                      </a:pPr>
                      <a:r>
                        <a:rPr lang="es-ES" sz="1100" dirty="0">
                          <a:effectLst/>
                        </a:rPr>
                        <a:t>Max</a:t>
                      </a:r>
                      <a:endParaRPr lang="es-CL" sz="16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100" dirty="0">
                          <a:effectLst/>
                        </a:rPr>
                        <a:t>26</a:t>
                      </a:r>
                      <a:endParaRPr lang="es-CL" sz="16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100" dirty="0">
                          <a:effectLst/>
                        </a:rPr>
                        <a:t>26</a:t>
                      </a:r>
                      <a:endParaRPr lang="es-CL" sz="16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100" dirty="0">
                          <a:effectLst/>
                        </a:rPr>
                        <a:t>27</a:t>
                      </a:r>
                      <a:endParaRPr lang="es-CL" sz="16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2359352134"/>
                  </a:ext>
                </a:extLst>
              </a:tr>
              <a:tr h="360040">
                <a:tc>
                  <a:txBody>
                    <a:bodyPr/>
                    <a:lstStyle/>
                    <a:p>
                      <a:pPr algn="ctr">
                        <a:lnSpc>
                          <a:spcPct val="115000"/>
                        </a:lnSpc>
                        <a:spcAft>
                          <a:spcPts val="0"/>
                        </a:spcAft>
                      </a:pPr>
                      <a:r>
                        <a:rPr lang="es-ES" sz="1100" dirty="0">
                          <a:effectLst/>
                        </a:rPr>
                        <a:t>Min</a:t>
                      </a:r>
                      <a:endParaRPr lang="es-CL" sz="16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100" dirty="0">
                          <a:effectLst/>
                        </a:rPr>
                        <a:t>13</a:t>
                      </a:r>
                      <a:endParaRPr lang="es-CL" sz="16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100" dirty="0">
                          <a:effectLst/>
                        </a:rPr>
                        <a:t>13</a:t>
                      </a:r>
                      <a:endParaRPr lang="es-CL" sz="16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100" dirty="0">
                          <a:effectLst/>
                        </a:rPr>
                        <a:t>13</a:t>
                      </a:r>
                      <a:endParaRPr lang="es-CL" sz="16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2970404412"/>
                  </a:ext>
                </a:extLst>
              </a:tr>
            </a:tbl>
          </a:graphicData>
        </a:graphic>
      </p:graphicFrame>
    </p:spTree>
    <p:extLst>
      <p:ext uri="{BB962C8B-B14F-4D97-AF65-F5344CB8AC3E}">
        <p14:creationId xmlns:p14="http://schemas.microsoft.com/office/powerpoint/2010/main" xmlns="" val="90889062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683568" y="18864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PROYECCIONES DE DEMANDA</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2 Marcador de contenido"/>
          <p:cNvSpPr>
            <a:spLocks noGrp="1"/>
          </p:cNvSpPr>
          <p:nvPr>
            <p:ph idx="1"/>
          </p:nvPr>
        </p:nvSpPr>
        <p:spPr>
          <a:xfrm>
            <a:off x="323528" y="3603865"/>
            <a:ext cx="8352928" cy="409278"/>
          </a:xfrm>
        </p:spPr>
        <p:txBody>
          <a:bodyPr>
            <a:noAutofit/>
          </a:bodyPr>
          <a:lstStyle/>
          <a:p>
            <a:pPr algn="just"/>
            <a:r>
              <a:rPr lang="es-CL" sz="1600" dirty="0"/>
              <a:t>A partir de las encuestas, se ha estimado una participación del 20% de los usuarios de fuerzas armadas.</a:t>
            </a:r>
          </a:p>
          <a:p>
            <a:pPr algn="just"/>
            <a:r>
              <a:rPr lang="es-CL" sz="1600" dirty="0"/>
              <a:t>Equivalente en pasajeros días, aéreo más marítimo, es la siguiente, para usuarios residentes incluyendo fuerzas armadas:</a:t>
            </a:r>
            <a:endParaRPr lang="es-ES" sz="1600" dirty="0"/>
          </a:p>
          <a:p>
            <a:endParaRPr lang="es-CL" sz="1200" dirty="0"/>
          </a:p>
          <a:p>
            <a:endParaRPr lang="es-CL" sz="1200" dirty="0"/>
          </a:p>
          <a:p>
            <a:endParaRPr lang="es-CL" sz="1200" dirty="0"/>
          </a:p>
        </p:txBody>
      </p:sp>
      <p:graphicFrame>
        <p:nvGraphicFramePr>
          <p:cNvPr id="8" name="Gráfico 7"/>
          <p:cNvGraphicFramePr/>
          <p:nvPr>
            <p:extLst>
              <p:ext uri="{D42A27DB-BD31-4B8C-83A1-F6EECF244321}">
                <p14:modId xmlns:p14="http://schemas.microsoft.com/office/powerpoint/2010/main" xmlns="" val="2640758771"/>
              </p:ext>
            </p:extLst>
          </p:nvPr>
        </p:nvGraphicFramePr>
        <p:xfrm>
          <a:off x="1547664" y="926443"/>
          <a:ext cx="529208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a 8"/>
          <p:cNvGraphicFramePr>
            <a:graphicFrameLocks noGrp="1"/>
          </p:cNvGraphicFramePr>
          <p:nvPr>
            <p:extLst>
              <p:ext uri="{D42A27DB-BD31-4B8C-83A1-F6EECF244321}">
                <p14:modId xmlns:p14="http://schemas.microsoft.com/office/powerpoint/2010/main" xmlns="" val="3648891254"/>
              </p:ext>
            </p:extLst>
          </p:nvPr>
        </p:nvGraphicFramePr>
        <p:xfrm>
          <a:off x="2267744" y="4701192"/>
          <a:ext cx="4320480" cy="1584176"/>
        </p:xfrm>
        <a:graphic>
          <a:graphicData uri="http://schemas.openxmlformats.org/drawingml/2006/table">
            <a:tbl>
              <a:tblPr firstRow="1" firstCol="1" bandRow="1">
                <a:tableStyleId>{5940675A-B579-460E-94D1-54222C63F5DA}</a:tableStyleId>
              </a:tblPr>
              <a:tblGrid>
                <a:gridCol w="1634269">
                  <a:extLst>
                    <a:ext uri="{9D8B030D-6E8A-4147-A177-3AD203B41FA5}">
                      <a16:colId xmlns:a16="http://schemas.microsoft.com/office/drawing/2014/main" xmlns="" val="732261354"/>
                    </a:ext>
                  </a:extLst>
                </a:gridCol>
                <a:gridCol w="961435">
                  <a:extLst>
                    <a:ext uri="{9D8B030D-6E8A-4147-A177-3AD203B41FA5}">
                      <a16:colId xmlns:a16="http://schemas.microsoft.com/office/drawing/2014/main" xmlns="" val="3447918962"/>
                    </a:ext>
                  </a:extLst>
                </a:gridCol>
                <a:gridCol w="862388">
                  <a:extLst>
                    <a:ext uri="{9D8B030D-6E8A-4147-A177-3AD203B41FA5}">
                      <a16:colId xmlns:a16="http://schemas.microsoft.com/office/drawing/2014/main" xmlns="" val="1517673867"/>
                    </a:ext>
                  </a:extLst>
                </a:gridCol>
                <a:gridCol w="862388">
                  <a:extLst>
                    <a:ext uri="{9D8B030D-6E8A-4147-A177-3AD203B41FA5}">
                      <a16:colId xmlns:a16="http://schemas.microsoft.com/office/drawing/2014/main" xmlns="" val="1541533643"/>
                    </a:ext>
                  </a:extLst>
                </a:gridCol>
              </a:tblGrid>
              <a:tr h="396044">
                <a:tc>
                  <a:txBody>
                    <a:bodyPr/>
                    <a:lstStyle/>
                    <a:p>
                      <a:pPr algn="ctr"/>
                      <a:endParaRPr lang="es-CL" sz="1200" dirty="0">
                        <a:effectLst/>
                        <a:latin typeface="Calibri" panose="020F0502020204030204" pitchFamily="34" charset="0"/>
                      </a:endParaRPr>
                    </a:p>
                  </a:txBody>
                  <a:tcPr marL="68580" marR="68580" marT="0" marB="0" anchor="ctr"/>
                </a:tc>
                <a:tc>
                  <a:txBody>
                    <a:bodyPr/>
                    <a:lstStyle/>
                    <a:p>
                      <a:pPr algn="ctr">
                        <a:lnSpc>
                          <a:spcPct val="115000"/>
                        </a:lnSpc>
                        <a:spcAft>
                          <a:spcPts val="0"/>
                        </a:spcAft>
                      </a:pPr>
                      <a:r>
                        <a:rPr lang="es-ES" sz="1050" dirty="0">
                          <a:effectLst/>
                        </a:rPr>
                        <a:t>2.015</a:t>
                      </a:r>
                      <a:endParaRPr lang="es-CL" sz="14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50" dirty="0">
                          <a:effectLst/>
                        </a:rPr>
                        <a:t>2017</a:t>
                      </a:r>
                      <a:endParaRPr lang="es-CL" sz="14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50" dirty="0">
                          <a:effectLst/>
                        </a:rPr>
                        <a:t>2020</a:t>
                      </a:r>
                      <a:endParaRPr lang="es-CL" sz="14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412544131"/>
                  </a:ext>
                </a:extLst>
              </a:tr>
              <a:tr h="396044">
                <a:tc>
                  <a:txBody>
                    <a:bodyPr/>
                    <a:lstStyle/>
                    <a:p>
                      <a:pPr algn="ctr">
                        <a:lnSpc>
                          <a:spcPct val="115000"/>
                        </a:lnSpc>
                        <a:spcAft>
                          <a:spcPts val="0"/>
                        </a:spcAft>
                      </a:pPr>
                      <a:r>
                        <a:rPr lang="es-ES" sz="1050" dirty="0">
                          <a:effectLst/>
                        </a:rPr>
                        <a:t>Promedio</a:t>
                      </a:r>
                      <a:endParaRPr lang="es-CL" sz="14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1000"/>
                        </a:spcAft>
                      </a:pPr>
                      <a:r>
                        <a:rPr lang="es-ES" sz="1050" dirty="0">
                          <a:effectLst/>
                        </a:rPr>
                        <a:t>20</a:t>
                      </a:r>
                      <a:endParaRPr lang="es-CL" sz="14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1000"/>
                        </a:spcAft>
                      </a:pPr>
                      <a:r>
                        <a:rPr lang="es-ES" sz="1050" dirty="0">
                          <a:effectLst/>
                        </a:rPr>
                        <a:t>20</a:t>
                      </a:r>
                      <a:endParaRPr lang="es-CL" sz="14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1000"/>
                        </a:spcAft>
                      </a:pPr>
                      <a:r>
                        <a:rPr lang="es-ES" sz="1050" dirty="0">
                          <a:effectLst/>
                        </a:rPr>
                        <a:t>21</a:t>
                      </a:r>
                      <a:endParaRPr lang="es-CL" sz="14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3199222357"/>
                  </a:ext>
                </a:extLst>
              </a:tr>
              <a:tr h="396044">
                <a:tc>
                  <a:txBody>
                    <a:bodyPr/>
                    <a:lstStyle/>
                    <a:p>
                      <a:pPr algn="ctr">
                        <a:lnSpc>
                          <a:spcPct val="115000"/>
                        </a:lnSpc>
                        <a:spcAft>
                          <a:spcPts val="0"/>
                        </a:spcAft>
                      </a:pPr>
                      <a:r>
                        <a:rPr lang="es-ES" sz="1050" dirty="0">
                          <a:effectLst/>
                        </a:rPr>
                        <a:t>Max</a:t>
                      </a:r>
                      <a:endParaRPr lang="es-CL" sz="14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1000"/>
                        </a:spcAft>
                      </a:pPr>
                      <a:r>
                        <a:rPr lang="es-ES" sz="1050" dirty="0">
                          <a:effectLst/>
                        </a:rPr>
                        <a:t>31</a:t>
                      </a:r>
                      <a:endParaRPr lang="es-CL" sz="14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1000"/>
                        </a:spcAft>
                      </a:pPr>
                      <a:r>
                        <a:rPr lang="es-ES" sz="1050" dirty="0">
                          <a:effectLst/>
                        </a:rPr>
                        <a:t>32</a:t>
                      </a:r>
                      <a:endParaRPr lang="es-CL" sz="14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1000"/>
                        </a:spcAft>
                      </a:pPr>
                      <a:r>
                        <a:rPr lang="es-ES" sz="1050" dirty="0">
                          <a:effectLst/>
                        </a:rPr>
                        <a:t>32</a:t>
                      </a:r>
                      <a:endParaRPr lang="es-CL" sz="14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2744682398"/>
                  </a:ext>
                </a:extLst>
              </a:tr>
              <a:tr h="396044">
                <a:tc>
                  <a:txBody>
                    <a:bodyPr/>
                    <a:lstStyle/>
                    <a:p>
                      <a:pPr algn="ctr">
                        <a:lnSpc>
                          <a:spcPct val="115000"/>
                        </a:lnSpc>
                        <a:spcAft>
                          <a:spcPts val="0"/>
                        </a:spcAft>
                      </a:pPr>
                      <a:r>
                        <a:rPr lang="es-ES" sz="1050" dirty="0">
                          <a:effectLst/>
                        </a:rPr>
                        <a:t>Min</a:t>
                      </a:r>
                      <a:endParaRPr lang="es-CL" sz="14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1000"/>
                        </a:spcAft>
                      </a:pPr>
                      <a:r>
                        <a:rPr lang="es-ES" sz="1050" dirty="0">
                          <a:effectLst/>
                        </a:rPr>
                        <a:t>15</a:t>
                      </a:r>
                      <a:endParaRPr lang="es-CL" sz="14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1000"/>
                        </a:spcAft>
                      </a:pPr>
                      <a:r>
                        <a:rPr lang="es-ES" sz="1050" dirty="0">
                          <a:effectLst/>
                        </a:rPr>
                        <a:t>15</a:t>
                      </a:r>
                      <a:endParaRPr lang="es-CL" sz="14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1000"/>
                        </a:spcAft>
                      </a:pPr>
                      <a:r>
                        <a:rPr lang="es-ES" sz="1050" dirty="0">
                          <a:effectLst/>
                        </a:rPr>
                        <a:t>16</a:t>
                      </a:r>
                      <a:endParaRPr lang="es-CL" sz="14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2290911832"/>
                  </a:ext>
                </a:extLst>
              </a:tr>
            </a:tbl>
          </a:graphicData>
        </a:graphic>
      </p:graphicFrame>
    </p:spTree>
    <p:extLst>
      <p:ext uri="{BB962C8B-B14F-4D97-AF65-F5344CB8AC3E}">
        <p14:creationId xmlns:p14="http://schemas.microsoft.com/office/powerpoint/2010/main" xmlns="" val="183508776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683568" y="18864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L" sz="2800" b="0" i="0" u="none" strike="noStrike" kern="1200" cap="none" spc="0" normalizeH="0" baseline="0" noProof="0" dirty="0">
                <a:ln>
                  <a:noFill/>
                </a:ln>
                <a:solidFill>
                  <a:schemeClr val="bg1">
                    <a:lumMod val="50000"/>
                  </a:schemeClr>
                </a:solidFill>
                <a:effectLst/>
                <a:uLnTx/>
                <a:uFillTx/>
                <a:latin typeface="Arial Narrow" pitchFamily="34" charset="0"/>
                <a:ea typeface="+mj-ea"/>
                <a:cs typeface="+mj-cs"/>
              </a:rPr>
              <a:t>PROYECCIONES DE DEMANDA</a:t>
            </a:r>
            <a:endParaRPr kumimoji="0" lang="es-CL"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2 Marcador de contenido"/>
          <p:cNvSpPr>
            <a:spLocks noGrp="1"/>
          </p:cNvSpPr>
          <p:nvPr>
            <p:ph idx="1"/>
          </p:nvPr>
        </p:nvSpPr>
        <p:spPr>
          <a:xfrm>
            <a:off x="323528" y="3603865"/>
            <a:ext cx="8352928" cy="409278"/>
          </a:xfrm>
        </p:spPr>
        <p:txBody>
          <a:bodyPr>
            <a:noAutofit/>
          </a:bodyPr>
          <a:lstStyle/>
          <a:p>
            <a:pPr algn="just"/>
            <a:r>
              <a:rPr lang="es-CL" sz="1600" dirty="0"/>
              <a:t>En este caso, el crecimiento está nuevamente explicado por el crecimiento de la mano de obra.</a:t>
            </a:r>
          </a:p>
          <a:p>
            <a:pPr algn="just"/>
            <a:r>
              <a:rPr lang="es-CL" sz="1600" dirty="0"/>
              <a:t>Equivalente en pasajeros días, aéreo, es la siguiente, para todos los usuarios:</a:t>
            </a:r>
            <a:endParaRPr lang="es-ES" sz="1600" dirty="0"/>
          </a:p>
          <a:p>
            <a:endParaRPr lang="es-CL" sz="1200" dirty="0"/>
          </a:p>
          <a:p>
            <a:endParaRPr lang="es-CL" sz="1200" dirty="0"/>
          </a:p>
          <a:p>
            <a:endParaRPr lang="es-CL" sz="1200" dirty="0"/>
          </a:p>
        </p:txBody>
      </p:sp>
      <p:graphicFrame>
        <p:nvGraphicFramePr>
          <p:cNvPr id="6" name="Gráfico 5"/>
          <p:cNvGraphicFramePr/>
          <p:nvPr>
            <p:extLst>
              <p:ext uri="{D42A27DB-BD31-4B8C-83A1-F6EECF244321}">
                <p14:modId xmlns:p14="http://schemas.microsoft.com/office/powerpoint/2010/main" xmlns="" val="3613179830"/>
              </p:ext>
            </p:extLst>
          </p:nvPr>
        </p:nvGraphicFramePr>
        <p:xfrm>
          <a:off x="2123728" y="860665"/>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a 8"/>
          <p:cNvGraphicFramePr>
            <a:graphicFrameLocks noGrp="1"/>
          </p:cNvGraphicFramePr>
          <p:nvPr>
            <p:extLst>
              <p:ext uri="{D42A27DB-BD31-4B8C-83A1-F6EECF244321}">
                <p14:modId xmlns:p14="http://schemas.microsoft.com/office/powerpoint/2010/main" xmlns="" val="2175062491"/>
              </p:ext>
            </p:extLst>
          </p:nvPr>
        </p:nvGraphicFramePr>
        <p:xfrm>
          <a:off x="2213991" y="4509120"/>
          <a:ext cx="4572001" cy="1144716"/>
        </p:xfrm>
        <a:graphic>
          <a:graphicData uri="http://schemas.openxmlformats.org/drawingml/2006/table">
            <a:tbl>
              <a:tblPr firstRow="1" firstCol="1" bandRow="1">
                <a:tableStyleId>{5940675A-B579-460E-94D1-54222C63F5DA}</a:tableStyleId>
              </a:tblPr>
              <a:tblGrid>
                <a:gridCol w="1729409">
                  <a:extLst>
                    <a:ext uri="{9D8B030D-6E8A-4147-A177-3AD203B41FA5}">
                      <a16:colId xmlns:a16="http://schemas.microsoft.com/office/drawing/2014/main" xmlns="" val="108962286"/>
                    </a:ext>
                  </a:extLst>
                </a:gridCol>
                <a:gridCol w="1017406">
                  <a:extLst>
                    <a:ext uri="{9D8B030D-6E8A-4147-A177-3AD203B41FA5}">
                      <a16:colId xmlns:a16="http://schemas.microsoft.com/office/drawing/2014/main" xmlns="" val="3515125193"/>
                    </a:ext>
                  </a:extLst>
                </a:gridCol>
                <a:gridCol w="912593">
                  <a:extLst>
                    <a:ext uri="{9D8B030D-6E8A-4147-A177-3AD203B41FA5}">
                      <a16:colId xmlns:a16="http://schemas.microsoft.com/office/drawing/2014/main" xmlns="" val="778898208"/>
                    </a:ext>
                  </a:extLst>
                </a:gridCol>
                <a:gridCol w="912593">
                  <a:extLst>
                    <a:ext uri="{9D8B030D-6E8A-4147-A177-3AD203B41FA5}">
                      <a16:colId xmlns:a16="http://schemas.microsoft.com/office/drawing/2014/main" xmlns="" val="3703867176"/>
                    </a:ext>
                  </a:extLst>
                </a:gridCol>
              </a:tblGrid>
              <a:tr h="286179">
                <a:tc>
                  <a:txBody>
                    <a:bodyPr/>
                    <a:lstStyle/>
                    <a:p>
                      <a:pPr algn="ctr"/>
                      <a:endParaRPr lang="es-CL" sz="1200" dirty="0">
                        <a:effectLst/>
                        <a:latin typeface="Calibri" panose="020F0502020204030204" pitchFamily="34" charset="0"/>
                      </a:endParaRPr>
                    </a:p>
                  </a:txBody>
                  <a:tcPr marL="68580" marR="68580" marT="0" marB="0" anchor="ctr"/>
                </a:tc>
                <a:tc>
                  <a:txBody>
                    <a:bodyPr/>
                    <a:lstStyle/>
                    <a:p>
                      <a:pPr algn="ctr">
                        <a:lnSpc>
                          <a:spcPct val="115000"/>
                        </a:lnSpc>
                        <a:spcAft>
                          <a:spcPts val="0"/>
                        </a:spcAft>
                      </a:pPr>
                      <a:r>
                        <a:rPr lang="es-ES" sz="1050" dirty="0">
                          <a:effectLst/>
                        </a:rPr>
                        <a:t>2.015</a:t>
                      </a:r>
                      <a:endParaRPr lang="es-CL" sz="14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50" dirty="0">
                          <a:effectLst/>
                        </a:rPr>
                        <a:t>2017</a:t>
                      </a:r>
                      <a:endParaRPr lang="es-CL" sz="14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0"/>
                        </a:spcAft>
                      </a:pPr>
                      <a:r>
                        <a:rPr lang="es-ES" sz="1050" dirty="0">
                          <a:effectLst/>
                        </a:rPr>
                        <a:t>2020</a:t>
                      </a:r>
                      <a:endParaRPr lang="es-CL" sz="14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638265269"/>
                  </a:ext>
                </a:extLst>
              </a:tr>
              <a:tr h="286179">
                <a:tc>
                  <a:txBody>
                    <a:bodyPr/>
                    <a:lstStyle/>
                    <a:p>
                      <a:pPr algn="ctr">
                        <a:lnSpc>
                          <a:spcPct val="115000"/>
                        </a:lnSpc>
                        <a:spcAft>
                          <a:spcPts val="0"/>
                        </a:spcAft>
                      </a:pPr>
                      <a:r>
                        <a:rPr lang="es-ES" sz="1050" dirty="0">
                          <a:effectLst/>
                        </a:rPr>
                        <a:t>Promedio</a:t>
                      </a:r>
                      <a:endParaRPr lang="es-CL" sz="14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1000"/>
                        </a:spcAft>
                      </a:pPr>
                      <a:r>
                        <a:rPr lang="es-ES" sz="1050" dirty="0">
                          <a:effectLst/>
                        </a:rPr>
                        <a:t>104</a:t>
                      </a:r>
                      <a:endParaRPr lang="es-CL" sz="14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1000"/>
                        </a:spcAft>
                      </a:pPr>
                      <a:r>
                        <a:rPr lang="es-ES" sz="1050" dirty="0">
                          <a:effectLst/>
                        </a:rPr>
                        <a:t>256</a:t>
                      </a:r>
                      <a:endParaRPr lang="es-CL" sz="14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1000"/>
                        </a:spcAft>
                      </a:pPr>
                      <a:r>
                        <a:rPr lang="es-ES" sz="1050" dirty="0">
                          <a:effectLst/>
                        </a:rPr>
                        <a:t>116</a:t>
                      </a:r>
                      <a:endParaRPr lang="es-CL" sz="14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3228874573"/>
                  </a:ext>
                </a:extLst>
              </a:tr>
              <a:tr h="286179">
                <a:tc>
                  <a:txBody>
                    <a:bodyPr/>
                    <a:lstStyle/>
                    <a:p>
                      <a:pPr algn="ctr">
                        <a:lnSpc>
                          <a:spcPct val="115000"/>
                        </a:lnSpc>
                        <a:spcAft>
                          <a:spcPts val="0"/>
                        </a:spcAft>
                      </a:pPr>
                      <a:r>
                        <a:rPr lang="es-ES" sz="1050" dirty="0">
                          <a:effectLst/>
                        </a:rPr>
                        <a:t>Max</a:t>
                      </a:r>
                      <a:endParaRPr lang="es-CL" sz="14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1000"/>
                        </a:spcAft>
                      </a:pPr>
                      <a:r>
                        <a:rPr lang="es-ES" sz="1050" dirty="0">
                          <a:effectLst/>
                        </a:rPr>
                        <a:t>150</a:t>
                      </a:r>
                      <a:endParaRPr lang="es-CL" sz="14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1000"/>
                        </a:spcAft>
                      </a:pPr>
                      <a:r>
                        <a:rPr lang="es-ES" sz="1050" dirty="0">
                          <a:effectLst/>
                        </a:rPr>
                        <a:t>349</a:t>
                      </a:r>
                      <a:endParaRPr lang="es-CL" sz="14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1000"/>
                        </a:spcAft>
                      </a:pPr>
                      <a:r>
                        <a:rPr lang="es-ES" sz="1050" dirty="0">
                          <a:effectLst/>
                        </a:rPr>
                        <a:t>171</a:t>
                      </a:r>
                      <a:endParaRPr lang="es-CL" sz="14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3545658092"/>
                  </a:ext>
                </a:extLst>
              </a:tr>
              <a:tr h="286179">
                <a:tc>
                  <a:txBody>
                    <a:bodyPr/>
                    <a:lstStyle/>
                    <a:p>
                      <a:pPr algn="ctr">
                        <a:lnSpc>
                          <a:spcPct val="115000"/>
                        </a:lnSpc>
                        <a:spcAft>
                          <a:spcPts val="0"/>
                        </a:spcAft>
                      </a:pPr>
                      <a:r>
                        <a:rPr lang="es-ES" sz="1050" dirty="0">
                          <a:effectLst/>
                        </a:rPr>
                        <a:t>Min</a:t>
                      </a:r>
                      <a:endParaRPr lang="es-CL" sz="14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1000"/>
                        </a:spcAft>
                      </a:pPr>
                      <a:r>
                        <a:rPr lang="es-ES" sz="1050" dirty="0">
                          <a:effectLst/>
                        </a:rPr>
                        <a:t>77</a:t>
                      </a:r>
                      <a:endParaRPr lang="es-CL" sz="14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1000"/>
                        </a:spcAft>
                      </a:pPr>
                      <a:r>
                        <a:rPr lang="es-ES" sz="1050" dirty="0">
                          <a:effectLst/>
                        </a:rPr>
                        <a:t>206</a:t>
                      </a:r>
                      <a:endParaRPr lang="es-CL" sz="14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tc>
                  <a:txBody>
                    <a:bodyPr/>
                    <a:lstStyle/>
                    <a:p>
                      <a:pPr algn="ctr">
                        <a:lnSpc>
                          <a:spcPct val="115000"/>
                        </a:lnSpc>
                        <a:spcAft>
                          <a:spcPts val="1000"/>
                        </a:spcAft>
                      </a:pPr>
                      <a:r>
                        <a:rPr lang="es-ES" sz="1050" dirty="0">
                          <a:effectLst/>
                        </a:rPr>
                        <a:t>82</a:t>
                      </a:r>
                      <a:endParaRPr lang="es-CL" sz="1400" dirty="0">
                        <a:effectLst/>
                        <a:latin typeface="Arial Narrow" panose="020B0606020202030204" pitchFamily="34" charset="0"/>
                        <a:ea typeface="Times New Roman" panose="02020603050405020304" pitchFamily="18" charset="0"/>
                        <a:cs typeface="Lucida Sans" panose="020B0602030504020204" pitchFamily="34" charset="0"/>
                      </a:endParaRPr>
                    </a:p>
                  </a:txBody>
                  <a:tcPr marL="68580" marR="68580" marT="0" marB="0" anchor="ctr"/>
                </a:tc>
                <a:extLst>
                  <a:ext uri="{0D108BD9-81ED-4DB2-BD59-A6C34878D82A}">
                    <a16:rowId xmlns:a16="http://schemas.microsoft.com/office/drawing/2014/main" xmlns="" val="3750892293"/>
                  </a:ext>
                </a:extLst>
              </a:tr>
            </a:tbl>
          </a:graphicData>
        </a:graphic>
      </p:graphicFrame>
    </p:spTree>
    <p:extLst>
      <p:ext uri="{BB962C8B-B14F-4D97-AF65-F5344CB8AC3E}">
        <p14:creationId xmlns:p14="http://schemas.microsoft.com/office/powerpoint/2010/main" xmlns="" val="65731612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2580</TotalTime>
  <Words>14700</Words>
  <Application>Microsoft Office PowerPoint</Application>
  <PresentationFormat>Presentación en pantalla (4:3)</PresentationFormat>
  <Paragraphs>2367</Paragraphs>
  <Slides>131</Slides>
  <Notes>131</Notes>
  <HiddenSlides>0</HiddenSlides>
  <MMClips>0</MMClips>
  <ScaleCrop>false</ScaleCrop>
  <HeadingPairs>
    <vt:vector size="4" baseType="variant">
      <vt:variant>
        <vt:lpstr>Tema</vt:lpstr>
      </vt:variant>
      <vt:variant>
        <vt:i4>3</vt:i4>
      </vt:variant>
      <vt:variant>
        <vt:lpstr>Títulos de diapositiva</vt:lpstr>
      </vt:variant>
      <vt:variant>
        <vt:i4>131</vt:i4>
      </vt:variant>
    </vt:vector>
  </HeadingPairs>
  <TitlesOfParts>
    <vt:vector size="134" baseType="lpstr">
      <vt:lpstr>Tema de Office</vt:lpstr>
      <vt:lpstr>Diseño personalizado</vt:lpstr>
      <vt:lpstr>3_Tema de Office</vt:lpstr>
      <vt:lpstr>Diapositiva 1</vt:lpstr>
      <vt:lpstr>INTRODUCCION</vt:lpstr>
      <vt:lpstr>OBJETIVO GENERAL</vt:lpstr>
      <vt:lpstr>TAREAS ESPECÍFICAS   </vt:lpstr>
      <vt:lpstr>TAREAS ESPECÍFICAS   </vt:lpstr>
      <vt:lpstr>SITUACIÓN ACTUAL </vt:lpstr>
      <vt:lpstr>SITUACION ACTUAL</vt:lpstr>
      <vt:lpstr>SITUACIÓN ACTUAL </vt:lpstr>
      <vt:lpstr>SITUACIÓN ACTUAL </vt:lpstr>
      <vt:lpstr>ANTECEDENTES GENERALES</vt:lpstr>
      <vt:lpstr>ANTECEDENTES GENERALES</vt:lpstr>
      <vt:lpstr>ANTECEDENTES GENERALES</vt:lpstr>
      <vt:lpstr>ZONIFICACION  DEL AREA DE ESTUDIO</vt:lpstr>
      <vt:lpstr>ANÁLISIS DE PROYECTOS DE INVERSIÓN</vt:lpstr>
      <vt:lpstr>ANÁLISIS DE PROYECTOS DE INVERSIÓN</vt:lpstr>
      <vt:lpstr>ANÁLISIS DE PROYECTOS DE INVERSIÓN</vt:lpstr>
      <vt:lpstr>ANÁLISIS DE PROYECTOS DE INVERSIÓN</vt:lpstr>
      <vt:lpstr>ANÁLISIS DE PROYECTOS DE INVERSIÓN</vt:lpstr>
      <vt:lpstr>ANÁLISIS DE PROYECTOS DE INVERSIÓN</vt:lpstr>
      <vt:lpstr>ANÁLISIS DE PROYECTOS DE INVERSIÓN </vt:lpstr>
      <vt:lpstr>CLASIFICACIÓN Y CARACTERIZACIÓN DE DEMANDA </vt:lpstr>
      <vt:lpstr>CLASIFICACIÓN Y CARACTERIZACIÓN DE DEMANDA </vt:lpstr>
      <vt:lpstr>CLASIFICACIÓN Y CARACTERIZACIÓN DE DEMANDA </vt:lpstr>
      <vt:lpstr>CLASIFICACIÓN Y CARACTERIZACIÓN DE DEMANDA </vt:lpstr>
      <vt:lpstr>CLASIFICACIÓN Y CARACTERIZACIÓN DE DEMANDA </vt:lpstr>
      <vt:lpstr>CLASIFICACIÓN Y CARACTERIZACIÓN DE DEMANDA </vt:lpstr>
      <vt:lpstr>CLASIFICACIÓN Y CARACTERIZACIÓN DE DEMANDA </vt:lpstr>
      <vt:lpstr>CLASIFICACIÓN Y CARACTERIZACIÓN DE DEMANDA </vt:lpstr>
      <vt:lpstr>CLASIFICACIÓN Y CARACTERIZACIÓN DE DEMANDA </vt:lpstr>
      <vt:lpstr>CARACTERIZACIÓN DE SERVICIOS </vt:lpstr>
      <vt:lpstr>CARACTERIZACIÓN DE SERVICIOS </vt:lpstr>
      <vt:lpstr>CARACTERIZACIÓN DE SERVICIOS </vt:lpstr>
      <vt:lpstr>CARACTERIZACIÓN DE SERVICIOS </vt:lpstr>
      <vt:lpstr>CARACTERIZACIÓN DE SERVICIOS </vt:lpstr>
      <vt:lpstr>CARACTERIZACIÓN DE SERVICIOS </vt:lpstr>
      <vt:lpstr>CARACTERIZACIÓN DE SERVICIOS </vt:lpstr>
      <vt:lpstr>CARACTERIZACIÓN DE SERVICIOS </vt:lpstr>
      <vt:lpstr>ANÁLISIS DE OPERACIÓN  DE SERVICIOS</vt:lpstr>
      <vt:lpstr>ANÁLISIS DE OPERACIÓN  DE SERVICIOS</vt:lpstr>
      <vt:lpstr>ANÁLISIS DE OPERACIÓN  DE SERVICIOS</vt:lpstr>
      <vt:lpstr>ANÁLISIS DE OPERACIÓN  DE SERVICIOS</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ANÁLISIS DE RIESGOS  ASOCIADOS</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DESARROLLO DE ENCUESTAS</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lpstr>Diapositiva 93</vt:lpstr>
      <vt:lpstr>Diapositiva 94</vt:lpstr>
      <vt:lpstr>Diapositiva 95</vt:lpstr>
      <vt:lpstr>Diapositiva 96</vt:lpstr>
      <vt:lpstr>Diapositiva 97</vt:lpstr>
      <vt:lpstr>Diapositiva 98</vt:lpstr>
      <vt:lpstr>Diapositiva 99</vt:lpstr>
      <vt:lpstr>Diapositiva 100</vt:lpstr>
      <vt:lpstr>Diapositiva 101</vt:lpstr>
      <vt:lpstr>Diapositiva 102</vt:lpstr>
      <vt:lpstr>Diapositiva 103</vt:lpstr>
      <vt:lpstr>Diapositiva 104</vt:lpstr>
      <vt:lpstr>Diapositiva 105</vt:lpstr>
      <vt:lpstr>Diapositiva 106</vt:lpstr>
      <vt:lpstr>Diapositiva 107</vt:lpstr>
      <vt:lpstr>Diapositiva 108</vt:lpstr>
      <vt:lpstr>Diapositiva 109</vt:lpstr>
      <vt:lpstr>Diapositiva 110</vt:lpstr>
      <vt:lpstr>Diapositiva 111</vt:lpstr>
      <vt:lpstr>Diapositiva 112</vt:lpstr>
      <vt:lpstr>Diapositiva 113</vt:lpstr>
      <vt:lpstr>Diapositiva 114</vt:lpstr>
      <vt:lpstr>Diapositiva 115</vt:lpstr>
      <vt:lpstr>PRINCIPALES CONCLUSIONES</vt:lpstr>
      <vt:lpstr>Diapositiva 117</vt:lpstr>
      <vt:lpstr>Diapositiva 118</vt:lpstr>
      <vt:lpstr>Diapositiva 119</vt:lpstr>
      <vt:lpstr>Diapositiva 120</vt:lpstr>
      <vt:lpstr>Diapositiva 121</vt:lpstr>
      <vt:lpstr>Diapositiva 122</vt:lpstr>
      <vt:lpstr>Diapositiva 123</vt:lpstr>
      <vt:lpstr>Diapositiva 124</vt:lpstr>
      <vt:lpstr>Diapositiva 125</vt:lpstr>
      <vt:lpstr>Diapositiva 126</vt:lpstr>
      <vt:lpstr>Diapositiva 127</vt:lpstr>
      <vt:lpstr>Encuesta de Interceptación Servicio Aéreo</vt:lpstr>
      <vt:lpstr>Encuesta de Intercepción Demanda Servicio Marítimo</vt:lpstr>
      <vt:lpstr>Encuesta Hogares</vt:lpstr>
      <vt:lpstr>Encuesta a Demanda Estacional</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Miguel Angel Jara M.</dc:creator>
  <cp:lastModifiedBy>Miguel Angel Jara M.</cp:lastModifiedBy>
  <cp:revision>188</cp:revision>
  <dcterms:created xsi:type="dcterms:W3CDTF">2015-11-20T13:22:43Z</dcterms:created>
  <dcterms:modified xsi:type="dcterms:W3CDTF">2016-05-24T15:05:52Z</dcterms:modified>
</cp:coreProperties>
</file>